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20"/>
  </p:notesMasterIdLst>
  <p:handoutMasterIdLst>
    <p:handoutMasterId r:id="rId121"/>
  </p:handoutMasterIdLst>
  <p:sldIdLst>
    <p:sldId id="256" r:id="rId2"/>
    <p:sldId id="1803" r:id="rId3"/>
    <p:sldId id="1816" r:id="rId4"/>
    <p:sldId id="1804" r:id="rId5"/>
    <p:sldId id="1794" r:id="rId6"/>
    <p:sldId id="1727" r:id="rId7"/>
    <p:sldId id="1789" r:id="rId8"/>
    <p:sldId id="1870" r:id="rId9"/>
    <p:sldId id="1793" r:id="rId10"/>
    <p:sldId id="1814" r:id="rId11"/>
    <p:sldId id="1879" r:id="rId12"/>
    <p:sldId id="1872" r:id="rId13"/>
    <p:sldId id="1874" r:id="rId14"/>
    <p:sldId id="1873" r:id="rId15"/>
    <p:sldId id="1875" r:id="rId16"/>
    <p:sldId id="625" r:id="rId17"/>
    <p:sldId id="1877" r:id="rId18"/>
    <p:sldId id="1876" r:id="rId19"/>
    <p:sldId id="835" r:id="rId20"/>
    <p:sldId id="1121" r:id="rId21"/>
    <p:sldId id="1122" r:id="rId22"/>
    <p:sldId id="849" r:id="rId23"/>
    <p:sldId id="1123" r:id="rId24"/>
    <p:sldId id="843" r:id="rId25"/>
    <p:sldId id="884" r:id="rId26"/>
    <p:sldId id="883" r:id="rId27"/>
    <p:sldId id="1815" r:id="rId28"/>
    <p:sldId id="1820" r:id="rId29"/>
    <p:sldId id="1817" r:id="rId30"/>
    <p:sldId id="1821" r:id="rId31"/>
    <p:sldId id="1822" r:id="rId32"/>
    <p:sldId id="1823" r:id="rId33"/>
    <p:sldId id="1824" r:id="rId34"/>
    <p:sldId id="1825" r:id="rId35"/>
    <p:sldId id="1826" r:id="rId36"/>
    <p:sldId id="1787" r:id="rId37"/>
    <p:sldId id="1880" r:id="rId38"/>
    <p:sldId id="1881" r:id="rId39"/>
    <p:sldId id="1744" r:id="rId40"/>
    <p:sldId id="1745" r:id="rId41"/>
    <p:sldId id="1671" r:id="rId42"/>
    <p:sldId id="1806" r:id="rId43"/>
    <p:sldId id="1731" r:id="rId44"/>
    <p:sldId id="1878" r:id="rId45"/>
    <p:sldId id="1732" r:id="rId46"/>
    <p:sldId id="1716" r:id="rId47"/>
    <p:sldId id="1718" r:id="rId48"/>
    <p:sldId id="1719" r:id="rId49"/>
    <p:sldId id="1721" r:id="rId50"/>
    <p:sldId id="1746" r:id="rId51"/>
    <p:sldId id="1757" r:id="rId52"/>
    <p:sldId id="1738" r:id="rId53"/>
    <p:sldId id="1833" r:id="rId54"/>
    <p:sldId id="1832" r:id="rId55"/>
    <p:sldId id="1739" r:id="rId56"/>
    <p:sldId id="1807" r:id="rId57"/>
    <p:sldId id="1742" r:id="rId58"/>
    <p:sldId id="1836" r:id="rId59"/>
    <p:sldId id="1835" r:id="rId60"/>
    <p:sldId id="1834" r:id="rId61"/>
    <p:sldId id="1726" r:id="rId62"/>
    <p:sldId id="1758" r:id="rId63"/>
    <p:sldId id="1736" r:id="rId64"/>
    <p:sldId id="1737" r:id="rId65"/>
    <p:sldId id="1749" r:id="rId66"/>
    <p:sldId id="1751" r:id="rId67"/>
    <p:sldId id="1827" r:id="rId68"/>
    <p:sldId id="1830" r:id="rId69"/>
    <p:sldId id="1724" r:id="rId70"/>
    <p:sldId id="1725" r:id="rId71"/>
    <p:sldId id="1856" r:id="rId72"/>
    <p:sldId id="1753" r:id="rId73"/>
    <p:sldId id="1754" r:id="rId74"/>
    <p:sldId id="1857" r:id="rId75"/>
    <p:sldId id="1808" r:id="rId76"/>
    <p:sldId id="1831" r:id="rId77"/>
    <p:sldId id="1750" r:id="rId78"/>
    <p:sldId id="1759" r:id="rId79"/>
    <p:sldId id="1760" r:id="rId80"/>
    <p:sldId id="1762" r:id="rId81"/>
    <p:sldId id="1761" r:id="rId82"/>
    <p:sldId id="1763" r:id="rId83"/>
    <p:sldId id="1764" r:id="rId84"/>
    <p:sldId id="1765" r:id="rId85"/>
    <p:sldId id="1767" r:id="rId86"/>
    <p:sldId id="1766" r:id="rId87"/>
    <p:sldId id="1697" r:id="rId88"/>
    <p:sldId id="1809" r:id="rId89"/>
    <p:sldId id="1774" r:id="rId90"/>
    <p:sldId id="1775" r:id="rId91"/>
    <p:sldId id="1776" r:id="rId92"/>
    <p:sldId id="1777" r:id="rId93"/>
    <p:sldId id="1840" r:id="rId94"/>
    <p:sldId id="1837" r:id="rId95"/>
    <p:sldId id="1869" r:id="rId96"/>
    <p:sldId id="1858" r:id="rId97"/>
    <p:sldId id="1839" r:id="rId98"/>
    <p:sldId id="1812" r:id="rId99"/>
    <p:sldId id="1801" r:id="rId100"/>
    <p:sldId id="1851" r:id="rId101"/>
    <p:sldId id="1844" r:id="rId102"/>
    <p:sldId id="1861" r:id="rId103"/>
    <p:sldId id="1860" r:id="rId104"/>
    <p:sldId id="1846" r:id="rId105"/>
    <p:sldId id="1863" r:id="rId106"/>
    <p:sldId id="1862" r:id="rId107"/>
    <p:sldId id="1845" r:id="rId108"/>
    <p:sldId id="1854" r:id="rId109"/>
    <p:sldId id="1864" r:id="rId110"/>
    <p:sldId id="1847" r:id="rId111"/>
    <p:sldId id="1853" r:id="rId112"/>
    <p:sldId id="1865" r:id="rId113"/>
    <p:sldId id="1848" r:id="rId114"/>
    <p:sldId id="1855" r:id="rId115"/>
    <p:sldId id="1849" r:id="rId116"/>
    <p:sldId id="1850" r:id="rId117"/>
    <p:sldId id="1842" r:id="rId118"/>
    <p:sldId id="1704" r:id="rId119"/>
  </p:sldIdLst>
  <p:sldSz cx="12192000" cy="6858000"/>
  <p:notesSz cx="6858000" cy="9144000"/>
  <p:custDataLst>
    <p:tags r:id="rId122"/>
  </p:custData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04FB037B-1C65-4E56-8F3A-2D194D2E44CE}">
          <p14:sldIdLst>
            <p14:sldId id="256"/>
            <p14:sldId id="1803"/>
            <p14:sldId id="1816"/>
            <p14:sldId id="1804"/>
            <p14:sldId id="1794"/>
            <p14:sldId id="1727"/>
            <p14:sldId id="1789"/>
            <p14:sldId id="1870"/>
            <p14:sldId id="1793"/>
            <p14:sldId id="1814"/>
            <p14:sldId id="1879"/>
            <p14:sldId id="1872"/>
            <p14:sldId id="1874"/>
            <p14:sldId id="1873"/>
            <p14:sldId id="1875"/>
            <p14:sldId id="625"/>
            <p14:sldId id="1877"/>
            <p14:sldId id="1876"/>
            <p14:sldId id="835"/>
            <p14:sldId id="1121"/>
            <p14:sldId id="1122"/>
            <p14:sldId id="849"/>
            <p14:sldId id="1123"/>
            <p14:sldId id="843"/>
            <p14:sldId id="884"/>
            <p14:sldId id="883"/>
            <p14:sldId id="1815"/>
            <p14:sldId id="1820"/>
            <p14:sldId id="1817"/>
            <p14:sldId id="1821"/>
            <p14:sldId id="1822"/>
            <p14:sldId id="1823"/>
            <p14:sldId id="1824"/>
            <p14:sldId id="1825"/>
            <p14:sldId id="1826"/>
            <p14:sldId id="1787"/>
            <p14:sldId id="1880"/>
            <p14:sldId id="1881"/>
            <p14:sldId id="1744"/>
            <p14:sldId id="1745"/>
            <p14:sldId id="1671"/>
            <p14:sldId id="1806"/>
            <p14:sldId id="1731"/>
            <p14:sldId id="1878"/>
            <p14:sldId id="1732"/>
            <p14:sldId id="1716"/>
            <p14:sldId id="1718"/>
            <p14:sldId id="1719"/>
            <p14:sldId id="1721"/>
            <p14:sldId id="1746"/>
            <p14:sldId id="1757"/>
            <p14:sldId id="1738"/>
            <p14:sldId id="1833"/>
            <p14:sldId id="1832"/>
            <p14:sldId id="1739"/>
            <p14:sldId id="1807"/>
            <p14:sldId id="1742"/>
            <p14:sldId id="1836"/>
            <p14:sldId id="1835"/>
            <p14:sldId id="1834"/>
            <p14:sldId id="1726"/>
            <p14:sldId id="1758"/>
            <p14:sldId id="1736"/>
            <p14:sldId id="1737"/>
            <p14:sldId id="1749"/>
            <p14:sldId id="1751"/>
            <p14:sldId id="1827"/>
            <p14:sldId id="1830"/>
            <p14:sldId id="1724"/>
            <p14:sldId id="1725"/>
            <p14:sldId id="1856"/>
            <p14:sldId id="1753"/>
            <p14:sldId id="1754"/>
            <p14:sldId id="1857"/>
            <p14:sldId id="1808"/>
            <p14:sldId id="1831"/>
            <p14:sldId id="1750"/>
            <p14:sldId id="1759"/>
            <p14:sldId id="1760"/>
            <p14:sldId id="1762"/>
            <p14:sldId id="1761"/>
            <p14:sldId id="1763"/>
            <p14:sldId id="1764"/>
            <p14:sldId id="1765"/>
            <p14:sldId id="1767"/>
            <p14:sldId id="1766"/>
            <p14:sldId id="1697"/>
            <p14:sldId id="1809"/>
            <p14:sldId id="1774"/>
            <p14:sldId id="1775"/>
            <p14:sldId id="1776"/>
            <p14:sldId id="1777"/>
            <p14:sldId id="1840"/>
            <p14:sldId id="1837"/>
            <p14:sldId id="1869"/>
            <p14:sldId id="1858"/>
            <p14:sldId id="1839"/>
            <p14:sldId id="1812"/>
            <p14:sldId id="1801"/>
            <p14:sldId id="1851"/>
            <p14:sldId id="1844"/>
            <p14:sldId id="1861"/>
            <p14:sldId id="1860"/>
            <p14:sldId id="1846"/>
            <p14:sldId id="1863"/>
            <p14:sldId id="1862"/>
            <p14:sldId id="1845"/>
            <p14:sldId id="1854"/>
            <p14:sldId id="1864"/>
            <p14:sldId id="1847"/>
            <p14:sldId id="1853"/>
            <p14:sldId id="1865"/>
            <p14:sldId id="1848"/>
            <p14:sldId id="1855"/>
            <p14:sldId id="1849"/>
            <p14:sldId id="1850"/>
            <p14:sldId id="1842"/>
            <p14:sldId id="17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rissa Driemeier" initials="LD" lastIdx="1" clrIdx="0">
    <p:extLst>
      <p:ext uri="{19B8F6BF-5375-455C-9EA6-DF929625EA0E}">
        <p15:presenceInfo xmlns:p15="http://schemas.microsoft.com/office/powerpoint/2012/main" userId="f756f6585c46b9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BB2"/>
    <a:srgbClr val="F6DEE1"/>
    <a:srgbClr val="66CDAA"/>
    <a:srgbClr val="3C68E1"/>
    <a:srgbClr val="8B2631"/>
    <a:srgbClr val="FF00FF"/>
    <a:srgbClr val="993300"/>
    <a:srgbClr val="FF6600"/>
    <a:srgbClr val="228B22"/>
    <a:srgbClr val="BDC0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5" autoAdjust="0"/>
    <p:restoredTop sz="83551" autoAdjust="0"/>
  </p:normalViewPr>
  <p:slideViewPr>
    <p:cSldViewPr snapToGrid="0">
      <p:cViewPr varScale="1">
        <p:scale>
          <a:sx n="69" d="100"/>
          <a:sy n="69" d="100"/>
        </p:scale>
        <p:origin x="1541" y="58"/>
      </p:cViewPr>
      <p:guideLst/>
    </p:cSldViewPr>
  </p:slideViewPr>
  <p:outlineViewPr>
    <p:cViewPr>
      <p:scale>
        <a:sx n="33" d="100"/>
        <a:sy n="33" d="100"/>
      </p:scale>
      <p:origin x="0" y="-9797"/>
    </p:cViewPr>
  </p:outlineViewPr>
  <p:notesTextViewPr>
    <p:cViewPr>
      <p:scale>
        <a:sx n="3" d="2"/>
        <a:sy n="3" d="2"/>
      </p:scale>
      <p:origin x="0" y="0"/>
    </p:cViewPr>
  </p:notesTextViewPr>
  <p:sorterViewPr>
    <p:cViewPr varScale="1">
      <p:scale>
        <a:sx n="100" d="100"/>
        <a:sy n="100" d="100"/>
      </p:scale>
      <p:origin x="0" y="-24442"/>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9CDE04-B1F4-44AE-A45E-197671D4EE00}"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5A1EE986-12C0-4F23-97FB-5EE8F4268C1D}">
      <dgm:prSet phldrT="[Texto]"/>
      <dgm:spPr/>
      <dgm:t>
        <a:bodyPr/>
        <a:lstStyle/>
        <a:p>
          <a:r>
            <a:rPr lang="en-US" dirty="0"/>
            <a:t>Inverted pendulum</a:t>
          </a:r>
        </a:p>
      </dgm:t>
    </dgm:pt>
    <dgm:pt modelId="{476F54C0-9E13-47B1-92AC-6ED026AEDBE4}" type="parTrans" cxnId="{16DA71A1-8D11-4004-9B23-48AD00FB5283}">
      <dgm:prSet/>
      <dgm:spPr/>
      <dgm:t>
        <a:bodyPr/>
        <a:lstStyle/>
        <a:p>
          <a:endParaRPr lang="en-US"/>
        </a:p>
      </dgm:t>
    </dgm:pt>
    <dgm:pt modelId="{080EE8C2-8336-45FD-B870-F9B51B2C6C2D}" type="sibTrans" cxnId="{16DA71A1-8D11-4004-9B23-48AD00FB5283}">
      <dgm:prSet/>
      <dgm:spPr/>
      <dgm:t>
        <a:bodyPr/>
        <a:lstStyle/>
        <a:p>
          <a:endParaRPr lang="en-US"/>
        </a:p>
      </dgm:t>
    </dgm:pt>
    <dgm:pt modelId="{ABFA3875-7650-4973-AA34-9DA87634F1F6}">
      <dgm:prSet phldrT="[Texto]"/>
      <dgm:spPr>
        <a:solidFill>
          <a:schemeClr val="accent4"/>
        </a:solidFill>
      </dgm:spPr>
      <dgm:t>
        <a:bodyPr/>
        <a:lstStyle/>
        <a:p>
          <a:r>
            <a:rPr lang="en-US"/>
            <a:t>Without control, verification of the real movement of the pendulum</a:t>
          </a:r>
          <a:endParaRPr lang="en-US" dirty="0"/>
        </a:p>
      </dgm:t>
    </dgm:pt>
    <dgm:pt modelId="{612DBED9-6F25-414C-867E-C611F56CD1D2}" type="parTrans" cxnId="{184D201F-EB78-4EE6-A354-B78649909ACE}">
      <dgm:prSet/>
      <dgm:spPr/>
      <dgm:t>
        <a:bodyPr/>
        <a:lstStyle/>
        <a:p>
          <a:endParaRPr lang="en-US"/>
        </a:p>
      </dgm:t>
    </dgm:pt>
    <dgm:pt modelId="{875AD0E4-E444-41E1-8571-6860B51F747D}" type="sibTrans" cxnId="{184D201F-EB78-4EE6-A354-B78649909ACE}">
      <dgm:prSet/>
      <dgm:spPr/>
      <dgm:t>
        <a:bodyPr/>
        <a:lstStyle/>
        <a:p>
          <a:endParaRPr lang="en-US"/>
        </a:p>
      </dgm:t>
    </dgm:pt>
    <dgm:pt modelId="{B275CBCA-8E0D-48E8-8BDA-1DB9122E7D71}">
      <dgm:prSet phldrT="[Texto]"/>
      <dgm:spPr>
        <a:solidFill>
          <a:schemeClr val="accent4"/>
        </a:solidFill>
      </dgm:spPr>
      <dgm:t>
        <a:bodyPr/>
        <a:lstStyle/>
        <a:p>
          <a:r>
            <a:rPr lang="en-US" dirty="0"/>
            <a:t>Control using the actual position of the pendulum as feedback</a:t>
          </a:r>
        </a:p>
      </dgm:t>
    </dgm:pt>
    <dgm:pt modelId="{6F64620C-EB33-47F8-AC0C-0AA48A7733D1}" type="parTrans" cxnId="{8D2796C7-D67E-47ED-B6DE-DA7DE17E0549}">
      <dgm:prSet/>
      <dgm:spPr/>
      <dgm:t>
        <a:bodyPr/>
        <a:lstStyle/>
        <a:p>
          <a:endParaRPr lang="en-US"/>
        </a:p>
      </dgm:t>
    </dgm:pt>
    <dgm:pt modelId="{58630A03-34E9-41AE-B157-1082B1F26BEA}" type="sibTrans" cxnId="{8D2796C7-D67E-47ED-B6DE-DA7DE17E0549}">
      <dgm:prSet/>
      <dgm:spPr/>
      <dgm:t>
        <a:bodyPr/>
        <a:lstStyle/>
        <a:p>
          <a:endParaRPr lang="en-US"/>
        </a:p>
      </dgm:t>
    </dgm:pt>
    <dgm:pt modelId="{2474A005-02C0-41A2-912A-6ABF62628EA5}">
      <dgm:prSet phldrT="[Texto]"/>
      <dgm:spPr>
        <a:solidFill>
          <a:schemeClr val="accent3">
            <a:lumMod val="50000"/>
          </a:schemeClr>
        </a:solidFill>
      </dgm:spPr>
      <dgm:t>
        <a:bodyPr/>
        <a:lstStyle/>
        <a:p>
          <a:r>
            <a:rPr lang="en-US" dirty="0"/>
            <a:t>Without control, verification of the pendulum movement from the perspective of the Kalman Filter (</a:t>
          </a:r>
          <a:r>
            <a:rPr lang="en-US" dirty="0" err="1"/>
            <a:t>process+sensor</a:t>
          </a:r>
          <a:r>
            <a:rPr lang="en-US" dirty="0"/>
            <a:t>)</a:t>
          </a:r>
        </a:p>
      </dgm:t>
    </dgm:pt>
    <dgm:pt modelId="{6CF48587-E704-4078-B310-8D74FD3D6732}" type="parTrans" cxnId="{8F5513D9-45F7-48D6-97CC-93B1898221D4}">
      <dgm:prSet/>
      <dgm:spPr/>
      <dgm:t>
        <a:bodyPr/>
        <a:lstStyle/>
        <a:p>
          <a:endParaRPr lang="en-US"/>
        </a:p>
      </dgm:t>
    </dgm:pt>
    <dgm:pt modelId="{ACAE477E-AEAC-47EA-B511-64FF91E1CBF9}" type="sibTrans" cxnId="{8F5513D9-45F7-48D6-97CC-93B1898221D4}">
      <dgm:prSet/>
      <dgm:spPr/>
      <dgm:t>
        <a:bodyPr/>
        <a:lstStyle/>
        <a:p>
          <a:endParaRPr lang="en-US"/>
        </a:p>
      </dgm:t>
    </dgm:pt>
    <dgm:pt modelId="{34A7D611-A714-4E90-B339-AD99AF7BB20A}">
      <dgm:prSet phldrT="[Texto]"/>
      <dgm:spPr>
        <a:solidFill>
          <a:schemeClr val="accent3">
            <a:lumMod val="50000"/>
          </a:schemeClr>
        </a:solidFill>
      </dgm:spPr>
      <dgm:t>
        <a:bodyPr/>
        <a:lstStyle/>
        <a:p>
          <a:r>
            <a:rPr lang="en-US" dirty="0"/>
            <a:t>Control using Kalman filter feedback</a:t>
          </a:r>
        </a:p>
      </dgm:t>
    </dgm:pt>
    <dgm:pt modelId="{9CBBC520-C717-458A-8EB4-0D967E0F92DE}" type="parTrans" cxnId="{6E8E17F0-F229-4D71-95A7-1A9D0EE9D00B}">
      <dgm:prSet/>
      <dgm:spPr/>
      <dgm:t>
        <a:bodyPr/>
        <a:lstStyle/>
        <a:p>
          <a:endParaRPr lang="en-US"/>
        </a:p>
      </dgm:t>
    </dgm:pt>
    <dgm:pt modelId="{F06DD0B3-F8D5-4BA0-B724-FCBE2EA7F909}" type="sibTrans" cxnId="{6E8E17F0-F229-4D71-95A7-1A9D0EE9D00B}">
      <dgm:prSet/>
      <dgm:spPr/>
      <dgm:t>
        <a:bodyPr/>
        <a:lstStyle/>
        <a:p>
          <a:endParaRPr lang="en-US"/>
        </a:p>
      </dgm:t>
    </dgm:pt>
    <dgm:pt modelId="{92D7F915-8593-4533-8970-3DA505289456}" type="pres">
      <dgm:prSet presAssocID="{DF9CDE04-B1F4-44AE-A45E-197671D4EE00}" presName="Name0" presStyleCnt="0">
        <dgm:presLayoutVars>
          <dgm:chPref val="1"/>
          <dgm:dir/>
          <dgm:animOne val="branch"/>
          <dgm:animLvl val="lvl"/>
          <dgm:resizeHandles val="exact"/>
        </dgm:presLayoutVars>
      </dgm:prSet>
      <dgm:spPr/>
    </dgm:pt>
    <dgm:pt modelId="{C26481AD-CBB8-4D0C-85F2-B49924BD9077}" type="pres">
      <dgm:prSet presAssocID="{5A1EE986-12C0-4F23-97FB-5EE8F4268C1D}" presName="root1" presStyleCnt="0"/>
      <dgm:spPr/>
    </dgm:pt>
    <dgm:pt modelId="{5AE31FE6-6F56-469F-ACAD-A8C0FBCB7919}" type="pres">
      <dgm:prSet presAssocID="{5A1EE986-12C0-4F23-97FB-5EE8F4268C1D}" presName="LevelOneTextNode" presStyleLbl="node0" presStyleIdx="0" presStyleCnt="1">
        <dgm:presLayoutVars>
          <dgm:chPref val="3"/>
        </dgm:presLayoutVars>
      </dgm:prSet>
      <dgm:spPr/>
    </dgm:pt>
    <dgm:pt modelId="{E9B9BE42-1706-428D-BF69-25C96FB8E039}" type="pres">
      <dgm:prSet presAssocID="{5A1EE986-12C0-4F23-97FB-5EE8F4268C1D}" presName="level2hierChild" presStyleCnt="0"/>
      <dgm:spPr/>
    </dgm:pt>
    <dgm:pt modelId="{3BB3C064-165B-4ABA-BA61-81C2CD245B82}" type="pres">
      <dgm:prSet presAssocID="{612DBED9-6F25-414C-867E-C611F56CD1D2}" presName="conn2-1" presStyleLbl="parChTrans1D2" presStyleIdx="0" presStyleCnt="4"/>
      <dgm:spPr/>
    </dgm:pt>
    <dgm:pt modelId="{37825393-E63E-4713-A236-4BCB5CE2EDB2}" type="pres">
      <dgm:prSet presAssocID="{612DBED9-6F25-414C-867E-C611F56CD1D2}" presName="connTx" presStyleLbl="parChTrans1D2" presStyleIdx="0" presStyleCnt="4"/>
      <dgm:spPr/>
    </dgm:pt>
    <dgm:pt modelId="{09787C7C-F8B6-4F06-BCB8-303BA8CE5C2B}" type="pres">
      <dgm:prSet presAssocID="{ABFA3875-7650-4973-AA34-9DA87634F1F6}" presName="root2" presStyleCnt="0"/>
      <dgm:spPr/>
    </dgm:pt>
    <dgm:pt modelId="{A5CB2C9E-2F51-4C87-82BA-9BC488D40BFF}" type="pres">
      <dgm:prSet presAssocID="{ABFA3875-7650-4973-AA34-9DA87634F1F6}" presName="LevelTwoTextNode" presStyleLbl="node2" presStyleIdx="0" presStyleCnt="4">
        <dgm:presLayoutVars>
          <dgm:chPref val="3"/>
        </dgm:presLayoutVars>
      </dgm:prSet>
      <dgm:spPr/>
    </dgm:pt>
    <dgm:pt modelId="{E3035006-236D-47B0-947F-42320A8C74D5}" type="pres">
      <dgm:prSet presAssocID="{ABFA3875-7650-4973-AA34-9DA87634F1F6}" presName="level3hierChild" presStyleCnt="0"/>
      <dgm:spPr/>
    </dgm:pt>
    <dgm:pt modelId="{EA025597-27EC-4FE3-BA9E-AA24551AC10E}" type="pres">
      <dgm:prSet presAssocID="{6F64620C-EB33-47F8-AC0C-0AA48A7733D1}" presName="conn2-1" presStyleLbl="parChTrans1D2" presStyleIdx="1" presStyleCnt="4"/>
      <dgm:spPr/>
    </dgm:pt>
    <dgm:pt modelId="{4A09770E-7CA8-4647-8711-144E0A74F215}" type="pres">
      <dgm:prSet presAssocID="{6F64620C-EB33-47F8-AC0C-0AA48A7733D1}" presName="connTx" presStyleLbl="parChTrans1D2" presStyleIdx="1" presStyleCnt="4"/>
      <dgm:spPr/>
    </dgm:pt>
    <dgm:pt modelId="{C834C7E1-73C5-4BEE-95AC-86ABAE72A79C}" type="pres">
      <dgm:prSet presAssocID="{B275CBCA-8E0D-48E8-8BDA-1DB9122E7D71}" presName="root2" presStyleCnt="0"/>
      <dgm:spPr/>
    </dgm:pt>
    <dgm:pt modelId="{C61FC361-7267-40F6-97D8-095BCD724969}" type="pres">
      <dgm:prSet presAssocID="{B275CBCA-8E0D-48E8-8BDA-1DB9122E7D71}" presName="LevelTwoTextNode" presStyleLbl="node2" presStyleIdx="1" presStyleCnt="4">
        <dgm:presLayoutVars>
          <dgm:chPref val="3"/>
        </dgm:presLayoutVars>
      </dgm:prSet>
      <dgm:spPr/>
    </dgm:pt>
    <dgm:pt modelId="{212DA530-262B-4700-8908-C8E6AB9E21ED}" type="pres">
      <dgm:prSet presAssocID="{B275CBCA-8E0D-48E8-8BDA-1DB9122E7D71}" presName="level3hierChild" presStyleCnt="0"/>
      <dgm:spPr/>
    </dgm:pt>
    <dgm:pt modelId="{CEF29BFA-9711-4E1B-B4EB-D31B6A28E02E}" type="pres">
      <dgm:prSet presAssocID="{6CF48587-E704-4078-B310-8D74FD3D6732}" presName="conn2-1" presStyleLbl="parChTrans1D2" presStyleIdx="2" presStyleCnt="4"/>
      <dgm:spPr/>
    </dgm:pt>
    <dgm:pt modelId="{0B10D536-66AF-4F41-A346-63B31FCBF44B}" type="pres">
      <dgm:prSet presAssocID="{6CF48587-E704-4078-B310-8D74FD3D6732}" presName="connTx" presStyleLbl="parChTrans1D2" presStyleIdx="2" presStyleCnt="4"/>
      <dgm:spPr/>
    </dgm:pt>
    <dgm:pt modelId="{8D2C8F19-D30F-4371-980E-BF4E7FB38517}" type="pres">
      <dgm:prSet presAssocID="{2474A005-02C0-41A2-912A-6ABF62628EA5}" presName="root2" presStyleCnt="0"/>
      <dgm:spPr/>
    </dgm:pt>
    <dgm:pt modelId="{09F52B66-A861-4D00-B8E1-0300BCBF5B4B}" type="pres">
      <dgm:prSet presAssocID="{2474A005-02C0-41A2-912A-6ABF62628EA5}" presName="LevelTwoTextNode" presStyleLbl="node2" presStyleIdx="2" presStyleCnt="4">
        <dgm:presLayoutVars>
          <dgm:chPref val="3"/>
        </dgm:presLayoutVars>
      </dgm:prSet>
      <dgm:spPr/>
    </dgm:pt>
    <dgm:pt modelId="{C5C83BE2-D980-4E21-8D39-95E41504E33B}" type="pres">
      <dgm:prSet presAssocID="{2474A005-02C0-41A2-912A-6ABF62628EA5}" presName="level3hierChild" presStyleCnt="0"/>
      <dgm:spPr/>
    </dgm:pt>
    <dgm:pt modelId="{217A98E0-3898-4936-AE2F-CE799E936D1C}" type="pres">
      <dgm:prSet presAssocID="{9CBBC520-C717-458A-8EB4-0D967E0F92DE}" presName="conn2-1" presStyleLbl="parChTrans1D2" presStyleIdx="3" presStyleCnt="4"/>
      <dgm:spPr/>
    </dgm:pt>
    <dgm:pt modelId="{0A36A1E9-FCCF-4FF5-84E8-F50024096338}" type="pres">
      <dgm:prSet presAssocID="{9CBBC520-C717-458A-8EB4-0D967E0F92DE}" presName="connTx" presStyleLbl="parChTrans1D2" presStyleIdx="3" presStyleCnt="4"/>
      <dgm:spPr/>
    </dgm:pt>
    <dgm:pt modelId="{DE796F89-8ADD-4064-BDB6-D9C171600EAF}" type="pres">
      <dgm:prSet presAssocID="{34A7D611-A714-4E90-B339-AD99AF7BB20A}" presName="root2" presStyleCnt="0"/>
      <dgm:spPr/>
    </dgm:pt>
    <dgm:pt modelId="{924A8A84-4ECB-4A39-A917-43CF5C4FF2EC}" type="pres">
      <dgm:prSet presAssocID="{34A7D611-A714-4E90-B339-AD99AF7BB20A}" presName="LevelTwoTextNode" presStyleLbl="node2" presStyleIdx="3" presStyleCnt="4">
        <dgm:presLayoutVars>
          <dgm:chPref val="3"/>
        </dgm:presLayoutVars>
      </dgm:prSet>
      <dgm:spPr/>
    </dgm:pt>
    <dgm:pt modelId="{0BF25A29-0D80-4C1C-9FF5-2486D059D5BA}" type="pres">
      <dgm:prSet presAssocID="{34A7D611-A714-4E90-B339-AD99AF7BB20A}" presName="level3hierChild" presStyleCnt="0"/>
      <dgm:spPr/>
    </dgm:pt>
  </dgm:ptLst>
  <dgm:cxnLst>
    <dgm:cxn modelId="{184D201F-EB78-4EE6-A354-B78649909ACE}" srcId="{5A1EE986-12C0-4F23-97FB-5EE8F4268C1D}" destId="{ABFA3875-7650-4973-AA34-9DA87634F1F6}" srcOrd="0" destOrd="0" parTransId="{612DBED9-6F25-414C-867E-C611F56CD1D2}" sibTransId="{875AD0E4-E444-41E1-8571-6860B51F747D}"/>
    <dgm:cxn modelId="{D5633364-015B-4A4D-871D-65681AA0601B}" type="presOf" srcId="{ABFA3875-7650-4973-AA34-9DA87634F1F6}" destId="{A5CB2C9E-2F51-4C87-82BA-9BC488D40BFF}" srcOrd="0" destOrd="0" presId="urn:microsoft.com/office/officeart/2008/layout/HorizontalMultiLevelHierarchy"/>
    <dgm:cxn modelId="{DFF22A50-D593-472D-AE0E-0AA437A5C0FD}" type="presOf" srcId="{6F64620C-EB33-47F8-AC0C-0AA48A7733D1}" destId="{EA025597-27EC-4FE3-BA9E-AA24551AC10E}" srcOrd="0" destOrd="0" presId="urn:microsoft.com/office/officeart/2008/layout/HorizontalMultiLevelHierarchy"/>
    <dgm:cxn modelId="{2DC0F57A-45E4-4F87-B9C9-08FC5111C2D4}" type="presOf" srcId="{9CBBC520-C717-458A-8EB4-0D967E0F92DE}" destId="{0A36A1E9-FCCF-4FF5-84E8-F50024096338}" srcOrd="1" destOrd="0" presId="urn:microsoft.com/office/officeart/2008/layout/HorizontalMultiLevelHierarchy"/>
    <dgm:cxn modelId="{6616707F-6A65-48D6-A27A-FFEDAAE4F674}" type="presOf" srcId="{612DBED9-6F25-414C-867E-C611F56CD1D2}" destId="{3BB3C064-165B-4ABA-BA61-81C2CD245B82}" srcOrd="0" destOrd="0" presId="urn:microsoft.com/office/officeart/2008/layout/HorizontalMultiLevelHierarchy"/>
    <dgm:cxn modelId="{16DA71A1-8D11-4004-9B23-48AD00FB5283}" srcId="{DF9CDE04-B1F4-44AE-A45E-197671D4EE00}" destId="{5A1EE986-12C0-4F23-97FB-5EE8F4268C1D}" srcOrd="0" destOrd="0" parTransId="{476F54C0-9E13-47B1-92AC-6ED026AEDBE4}" sibTransId="{080EE8C2-8336-45FD-B870-F9B51B2C6C2D}"/>
    <dgm:cxn modelId="{93B862A2-9240-4A24-9D04-23D4EB31283E}" type="presOf" srcId="{2474A005-02C0-41A2-912A-6ABF62628EA5}" destId="{09F52B66-A861-4D00-B8E1-0300BCBF5B4B}" srcOrd="0" destOrd="0" presId="urn:microsoft.com/office/officeart/2008/layout/HorizontalMultiLevelHierarchy"/>
    <dgm:cxn modelId="{32EA89BA-4BFB-4EAE-8139-315106CDEF99}" type="presOf" srcId="{9CBBC520-C717-458A-8EB4-0D967E0F92DE}" destId="{217A98E0-3898-4936-AE2F-CE799E936D1C}" srcOrd="0" destOrd="0" presId="urn:microsoft.com/office/officeart/2008/layout/HorizontalMultiLevelHierarchy"/>
    <dgm:cxn modelId="{16831CBD-F467-4415-854B-477172B33E0E}" type="presOf" srcId="{6CF48587-E704-4078-B310-8D74FD3D6732}" destId="{0B10D536-66AF-4F41-A346-63B31FCBF44B}" srcOrd="1" destOrd="0" presId="urn:microsoft.com/office/officeart/2008/layout/HorizontalMultiLevelHierarchy"/>
    <dgm:cxn modelId="{5297ACC3-F82D-47E2-AC5A-5CA2797A2013}" type="presOf" srcId="{B275CBCA-8E0D-48E8-8BDA-1DB9122E7D71}" destId="{C61FC361-7267-40F6-97D8-095BCD724969}" srcOrd="0" destOrd="0" presId="urn:microsoft.com/office/officeart/2008/layout/HorizontalMultiLevelHierarchy"/>
    <dgm:cxn modelId="{3266D7C6-4DBF-473F-BC8F-C7C2CB5794F2}" type="presOf" srcId="{6CF48587-E704-4078-B310-8D74FD3D6732}" destId="{CEF29BFA-9711-4E1B-B4EB-D31B6A28E02E}" srcOrd="0" destOrd="0" presId="urn:microsoft.com/office/officeart/2008/layout/HorizontalMultiLevelHierarchy"/>
    <dgm:cxn modelId="{8D2796C7-D67E-47ED-B6DE-DA7DE17E0549}" srcId="{5A1EE986-12C0-4F23-97FB-5EE8F4268C1D}" destId="{B275CBCA-8E0D-48E8-8BDA-1DB9122E7D71}" srcOrd="1" destOrd="0" parTransId="{6F64620C-EB33-47F8-AC0C-0AA48A7733D1}" sibTransId="{58630A03-34E9-41AE-B157-1082B1F26BEA}"/>
    <dgm:cxn modelId="{D9C61ED2-6DA4-44C0-B44D-3AB6E2CE10CC}" type="presOf" srcId="{34A7D611-A714-4E90-B339-AD99AF7BB20A}" destId="{924A8A84-4ECB-4A39-A917-43CF5C4FF2EC}" srcOrd="0" destOrd="0" presId="urn:microsoft.com/office/officeart/2008/layout/HorizontalMultiLevelHierarchy"/>
    <dgm:cxn modelId="{072AF7D8-99DD-426E-A36D-8C2BA0872120}" type="presOf" srcId="{612DBED9-6F25-414C-867E-C611F56CD1D2}" destId="{37825393-E63E-4713-A236-4BCB5CE2EDB2}" srcOrd="1" destOrd="0" presId="urn:microsoft.com/office/officeart/2008/layout/HorizontalMultiLevelHierarchy"/>
    <dgm:cxn modelId="{8F5513D9-45F7-48D6-97CC-93B1898221D4}" srcId="{5A1EE986-12C0-4F23-97FB-5EE8F4268C1D}" destId="{2474A005-02C0-41A2-912A-6ABF62628EA5}" srcOrd="2" destOrd="0" parTransId="{6CF48587-E704-4078-B310-8D74FD3D6732}" sibTransId="{ACAE477E-AEAC-47EA-B511-64FF91E1CBF9}"/>
    <dgm:cxn modelId="{E152C7EC-5521-4055-AA96-700F9FC77696}" type="presOf" srcId="{DF9CDE04-B1F4-44AE-A45E-197671D4EE00}" destId="{92D7F915-8593-4533-8970-3DA505289456}" srcOrd="0" destOrd="0" presId="urn:microsoft.com/office/officeart/2008/layout/HorizontalMultiLevelHierarchy"/>
    <dgm:cxn modelId="{983E44EE-A5A3-4157-B1FF-EF1281BCD467}" type="presOf" srcId="{6F64620C-EB33-47F8-AC0C-0AA48A7733D1}" destId="{4A09770E-7CA8-4647-8711-144E0A74F215}" srcOrd="1" destOrd="0" presId="urn:microsoft.com/office/officeart/2008/layout/HorizontalMultiLevelHierarchy"/>
    <dgm:cxn modelId="{6E8E17F0-F229-4D71-95A7-1A9D0EE9D00B}" srcId="{5A1EE986-12C0-4F23-97FB-5EE8F4268C1D}" destId="{34A7D611-A714-4E90-B339-AD99AF7BB20A}" srcOrd="3" destOrd="0" parTransId="{9CBBC520-C717-458A-8EB4-0D967E0F92DE}" sibTransId="{F06DD0B3-F8D5-4BA0-B724-FCBE2EA7F909}"/>
    <dgm:cxn modelId="{C75A21FB-142E-4EFD-9617-765E839A7CB2}" type="presOf" srcId="{5A1EE986-12C0-4F23-97FB-5EE8F4268C1D}" destId="{5AE31FE6-6F56-469F-ACAD-A8C0FBCB7919}" srcOrd="0" destOrd="0" presId="urn:microsoft.com/office/officeart/2008/layout/HorizontalMultiLevelHierarchy"/>
    <dgm:cxn modelId="{AD23FC47-E81C-4B0A-B8A0-94BA4EF407FD}" type="presParOf" srcId="{92D7F915-8593-4533-8970-3DA505289456}" destId="{C26481AD-CBB8-4D0C-85F2-B49924BD9077}" srcOrd="0" destOrd="0" presId="urn:microsoft.com/office/officeart/2008/layout/HorizontalMultiLevelHierarchy"/>
    <dgm:cxn modelId="{A18D6EC0-F121-49D1-9998-1192A35812F4}" type="presParOf" srcId="{C26481AD-CBB8-4D0C-85F2-B49924BD9077}" destId="{5AE31FE6-6F56-469F-ACAD-A8C0FBCB7919}" srcOrd="0" destOrd="0" presId="urn:microsoft.com/office/officeart/2008/layout/HorizontalMultiLevelHierarchy"/>
    <dgm:cxn modelId="{F615CC9D-7DF3-45F4-85F6-6FC4B0286ACE}" type="presParOf" srcId="{C26481AD-CBB8-4D0C-85F2-B49924BD9077}" destId="{E9B9BE42-1706-428D-BF69-25C96FB8E039}" srcOrd="1" destOrd="0" presId="urn:microsoft.com/office/officeart/2008/layout/HorizontalMultiLevelHierarchy"/>
    <dgm:cxn modelId="{0A48D757-BACC-4775-9247-109C1635F929}" type="presParOf" srcId="{E9B9BE42-1706-428D-BF69-25C96FB8E039}" destId="{3BB3C064-165B-4ABA-BA61-81C2CD245B82}" srcOrd="0" destOrd="0" presId="urn:microsoft.com/office/officeart/2008/layout/HorizontalMultiLevelHierarchy"/>
    <dgm:cxn modelId="{3F634C29-5A4F-4884-AAD7-A97244A9E38A}" type="presParOf" srcId="{3BB3C064-165B-4ABA-BA61-81C2CD245B82}" destId="{37825393-E63E-4713-A236-4BCB5CE2EDB2}" srcOrd="0" destOrd="0" presId="urn:microsoft.com/office/officeart/2008/layout/HorizontalMultiLevelHierarchy"/>
    <dgm:cxn modelId="{10521EB7-27E6-438B-AB37-CFF2FF35B38A}" type="presParOf" srcId="{E9B9BE42-1706-428D-BF69-25C96FB8E039}" destId="{09787C7C-F8B6-4F06-BCB8-303BA8CE5C2B}" srcOrd="1" destOrd="0" presId="urn:microsoft.com/office/officeart/2008/layout/HorizontalMultiLevelHierarchy"/>
    <dgm:cxn modelId="{D50EEACC-CE2D-4A99-B623-BFA909B5F666}" type="presParOf" srcId="{09787C7C-F8B6-4F06-BCB8-303BA8CE5C2B}" destId="{A5CB2C9E-2F51-4C87-82BA-9BC488D40BFF}" srcOrd="0" destOrd="0" presId="urn:microsoft.com/office/officeart/2008/layout/HorizontalMultiLevelHierarchy"/>
    <dgm:cxn modelId="{A3BE2D2A-9C2F-4BCA-A666-67475F50143D}" type="presParOf" srcId="{09787C7C-F8B6-4F06-BCB8-303BA8CE5C2B}" destId="{E3035006-236D-47B0-947F-42320A8C74D5}" srcOrd="1" destOrd="0" presId="urn:microsoft.com/office/officeart/2008/layout/HorizontalMultiLevelHierarchy"/>
    <dgm:cxn modelId="{ED97F047-3DA0-4AC4-B14C-C0377B04FD0F}" type="presParOf" srcId="{E9B9BE42-1706-428D-BF69-25C96FB8E039}" destId="{EA025597-27EC-4FE3-BA9E-AA24551AC10E}" srcOrd="2" destOrd="0" presId="urn:microsoft.com/office/officeart/2008/layout/HorizontalMultiLevelHierarchy"/>
    <dgm:cxn modelId="{B9F2E787-861E-4A94-A185-0BD25462FB52}" type="presParOf" srcId="{EA025597-27EC-4FE3-BA9E-AA24551AC10E}" destId="{4A09770E-7CA8-4647-8711-144E0A74F215}" srcOrd="0" destOrd="0" presId="urn:microsoft.com/office/officeart/2008/layout/HorizontalMultiLevelHierarchy"/>
    <dgm:cxn modelId="{E4D8ACE8-DAD1-426E-B323-430D2D9041B7}" type="presParOf" srcId="{E9B9BE42-1706-428D-BF69-25C96FB8E039}" destId="{C834C7E1-73C5-4BEE-95AC-86ABAE72A79C}" srcOrd="3" destOrd="0" presId="urn:microsoft.com/office/officeart/2008/layout/HorizontalMultiLevelHierarchy"/>
    <dgm:cxn modelId="{D3FAAE89-717A-4C3C-968E-CF4D41DC3343}" type="presParOf" srcId="{C834C7E1-73C5-4BEE-95AC-86ABAE72A79C}" destId="{C61FC361-7267-40F6-97D8-095BCD724969}" srcOrd="0" destOrd="0" presId="urn:microsoft.com/office/officeart/2008/layout/HorizontalMultiLevelHierarchy"/>
    <dgm:cxn modelId="{B7DEB749-253B-4620-A93A-86A41067F8F3}" type="presParOf" srcId="{C834C7E1-73C5-4BEE-95AC-86ABAE72A79C}" destId="{212DA530-262B-4700-8908-C8E6AB9E21ED}" srcOrd="1" destOrd="0" presId="urn:microsoft.com/office/officeart/2008/layout/HorizontalMultiLevelHierarchy"/>
    <dgm:cxn modelId="{29806BB1-34BE-42F5-9288-CAED50DCEE5E}" type="presParOf" srcId="{E9B9BE42-1706-428D-BF69-25C96FB8E039}" destId="{CEF29BFA-9711-4E1B-B4EB-D31B6A28E02E}" srcOrd="4" destOrd="0" presId="urn:microsoft.com/office/officeart/2008/layout/HorizontalMultiLevelHierarchy"/>
    <dgm:cxn modelId="{F8CEB51D-2A25-48C5-9531-E7D338FB405E}" type="presParOf" srcId="{CEF29BFA-9711-4E1B-B4EB-D31B6A28E02E}" destId="{0B10D536-66AF-4F41-A346-63B31FCBF44B}" srcOrd="0" destOrd="0" presId="urn:microsoft.com/office/officeart/2008/layout/HorizontalMultiLevelHierarchy"/>
    <dgm:cxn modelId="{C02A96A7-91EB-40A6-8CAD-88D1C696CABE}" type="presParOf" srcId="{E9B9BE42-1706-428D-BF69-25C96FB8E039}" destId="{8D2C8F19-D30F-4371-980E-BF4E7FB38517}" srcOrd="5" destOrd="0" presId="urn:microsoft.com/office/officeart/2008/layout/HorizontalMultiLevelHierarchy"/>
    <dgm:cxn modelId="{E2951A00-871C-469B-8FA4-77C7FA099676}" type="presParOf" srcId="{8D2C8F19-D30F-4371-980E-BF4E7FB38517}" destId="{09F52B66-A861-4D00-B8E1-0300BCBF5B4B}" srcOrd="0" destOrd="0" presId="urn:microsoft.com/office/officeart/2008/layout/HorizontalMultiLevelHierarchy"/>
    <dgm:cxn modelId="{DB975656-34FB-4509-9817-1234D9D6A257}" type="presParOf" srcId="{8D2C8F19-D30F-4371-980E-BF4E7FB38517}" destId="{C5C83BE2-D980-4E21-8D39-95E41504E33B}" srcOrd="1" destOrd="0" presId="urn:microsoft.com/office/officeart/2008/layout/HorizontalMultiLevelHierarchy"/>
    <dgm:cxn modelId="{E99BD31C-0083-4613-B81A-E63888BD5382}" type="presParOf" srcId="{E9B9BE42-1706-428D-BF69-25C96FB8E039}" destId="{217A98E0-3898-4936-AE2F-CE799E936D1C}" srcOrd="6" destOrd="0" presId="urn:microsoft.com/office/officeart/2008/layout/HorizontalMultiLevelHierarchy"/>
    <dgm:cxn modelId="{B9DBD64F-93A7-4C49-90DD-FE8A20AE0640}" type="presParOf" srcId="{217A98E0-3898-4936-AE2F-CE799E936D1C}" destId="{0A36A1E9-FCCF-4FF5-84E8-F50024096338}" srcOrd="0" destOrd="0" presId="urn:microsoft.com/office/officeart/2008/layout/HorizontalMultiLevelHierarchy"/>
    <dgm:cxn modelId="{EC89EE3B-D1DE-4B22-9E70-582F5D546FD9}" type="presParOf" srcId="{E9B9BE42-1706-428D-BF69-25C96FB8E039}" destId="{DE796F89-8ADD-4064-BDB6-D9C171600EAF}" srcOrd="7" destOrd="0" presId="urn:microsoft.com/office/officeart/2008/layout/HorizontalMultiLevelHierarchy"/>
    <dgm:cxn modelId="{DF6D4A66-A524-4B76-9251-55A3974979B5}" type="presParOf" srcId="{DE796F89-8ADD-4064-BDB6-D9C171600EAF}" destId="{924A8A84-4ECB-4A39-A917-43CF5C4FF2EC}" srcOrd="0" destOrd="0" presId="urn:microsoft.com/office/officeart/2008/layout/HorizontalMultiLevelHierarchy"/>
    <dgm:cxn modelId="{EC665B8F-041D-46A6-9D44-864F35059399}" type="presParOf" srcId="{DE796F89-8ADD-4064-BDB6-D9C171600EAF}" destId="{0BF25A29-0D80-4C1C-9FF5-2486D059D5B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CDE04-B1F4-44AE-A45E-197671D4EE00}"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5A1EE986-12C0-4F23-97FB-5EE8F4268C1D}">
      <dgm:prSet phldrT="[Texto]"/>
      <dgm:spPr/>
      <dgm:t>
        <a:bodyPr/>
        <a:lstStyle/>
        <a:p>
          <a:r>
            <a:rPr lang="en-US" dirty="0"/>
            <a:t>Inverted pendulum</a:t>
          </a:r>
        </a:p>
      </dgm:t>
    </dgm:pt>
    <dgm:pt modelId="{476F54C0-9E13-47B1-92AC-6ED026AEDBE4}" type="parTrans" cxnId="{16DA71A1-8D11-4004-9B23-48AD00FB5283}">
      <dgm:prSet/>
      <dgm:spPr/>
      <dgm:t>
        <a:bodyPr/>
        <a:lstStyle/>
        <a:p>
          <a:endParaRPr lang="en-US"/>
        </a:p>
      </dgm:t>
    </dgm:pt>
    <dgm:pt modelId="{080EE8C2-8336-45FD-B870-F9B51B2C6C2D}" type="sibTrans" cxnId="{16DA71A1-8D11-4004-9B23-48AD00FB5283}">
      <dgm:prSet/>
      <dgm:spPr/>
      <dgm:t>
        <a:bodyPr/>
        <a:lstStyle/>
        <a:p>
          <a:endParaRPr lang="en-US"/>
        </a:p>
      </dgm:t>
    </dgm:pt>
    <dgm:pt modelId="{ABFA3875-7650-4973-AA34-9DA87634F1F6}">
      <dgm:prSet phldrT="[Texto]"/>
      <dgm:spPr>
        <a:solidFill>
          <a:schemeClr val="accent4"/>
        </a:solidFill>
      </dgm:spPr>
      <dgm:t>
        <a:bodyPr/>
        <a:lstStyle/>
        <a:p>
          <a:r>
            <a:rPr lang="en-US"/>
            <a:t>Without control, verification of the real movement of the pendulum</a:t>
          </a:r>
          <a:endParaRPr lang="en-US" dirty="0"/>
        </a:p>
      </dgm:t>
    </dgm:pt>
    <dgm:pt modelId="{612DBED9-6F25-414C-867E-C611F56CD1D2}" type="parTrans" cxnId="{184D201F-EB78-4EE6-A354-B78649909ACE}">
      <dgm:prSet/>
      <dgm:spPr/>
      <dgm:t>
        <a:bodyPr/>
        <a:lstStyle/>
        <a:p>
          <a:endParaRPr lang="en-US"/>
        </a:p>
      </dgm:t>
    </dgm:pt>
    <dgm:pt modelId="{875AD0E4-E444-41E1-8571-6860B51F747D}" type="sibTrans" cxnId="{184D201F-EB78-4EE6-A354-B78649909ACE}">
      <dgm:prSet/>
      <dgm:spPr/>
      <dgm:t>
        <a:bodyPr/>
        <a:lstStyle/>
        <a:p>
          <a:endParaRPr lang="en-US"/>
        </a:p>
      </dgm:t>
    </dgm:pt>
    <dgm:pt modelId="{B275CBCA-8E0D-48E8-8BDA-1DB9122E7D71}">
      <dgm:prSet phldrT="[Texto]"/>
      <dgm:spPr>
        <a:solidFill>
          <a:schemeClr val="accent4"/>
        </a:solidFill>
      </dgm:spPr>
      <dgm:t>
        <a:bodyPr/>
        <a:lstStyle/>
        <a:p>
          <a:r>
            <a:rPr lang="en-US" dirty="0"/>
            <a:t>Control using the actual position of the pendulum as feedback</a:t>
          </a:r>
        </a:p>
      </dgm:t>
    </dgm:pt>
    <dgm:pt modelId="{6F64620C-EB33-47F8-AC0C-0AA48A7733D1}" type="parTrans" cxnId="{8D2796C7-D67E-47ED-B6DE-DA7DE17E0549}">
      <dgm:prSet/>
      <dgm:spPr/>
      <dgm:t>
        <a:bodyPr/>
        <a:lstStyle/>
        <a:p>
          <a:endParaRPr lang="en-US"/>
        </a:p>
      </dgm:t>
    </dgm:pt>
    <dgm:pt modelId="{58630A03-34E9-41AE-B157-1082B1F26BEA}" type="sibTrans" cxnId="{8D2796C7-D67E-47ED-B6DE-DA7DE17E0549}">
      <dgm:prSet/>
      <dgm:spPr/>
      <dgm:t>
        <a:bodyPr/>
        <a:lstStyle/>
        <a:p>
          <a:endParaRPr lang="en-US"/>
        </a:p>
      </dgm:t>
    </dgm:pt>
    <dgm:pt modelId="{2474A005-02C0-41A2-912A-6ABF62628EA5}">
      <dgm:prSet phldrT="[Texto]"/>
      <dgm:spPr>
        <a:solidFill>
          <a:schemeClr val="accent3">
            <a:lumMod val="50000"/>
          </a:schemeClr>
        </a:solidFill>
      </dgm:spPr>
      <dgm:t>
        <a:bodyPr/>
        <a:lstStyle/>
        <a:p>
          <a:r>
            <a:rPr lang="en-US" dirty="0"/>
            <a:t>Without control, verification of the pendulum movement from the perspective of the Kalman Filter (</a:t>
          </a:r>
          <a:r>
            <a:rPr lang="en-US" dirty="0" err="1"/>
            <a:t>process+sensor</a:t>
          </a:r>
          <a:r>
            <a:rPr lang="en-US" dirty="0"/>
            <a:t>)</a:t>
          </a:r>
        </a:p>
      </dgm:t>
    </dgm:pt>
    <dgm:pt modelId="{6CF48587-E704-4078-B310-8D74FD3D6732}" type="parTrans" cxnId="{8F5513D9-45F7-48D6-97CC-93B1898221D4}">
      <dgm:prSet/>
      <dgm:spPr/>
      <dgm:t>
        <a:bodyPr/>
        <a:lstStyle/>
        <a:p>
          <a:endParaRPr lang="en-US"/>
        </a:p>
      </dgm:t>
    </dgm:pt>
    <dgm:pt modelId="{ACAE477E-AEAC-47EA-B511-64FF91E1CBF9}" type="sibTrans" cxnId="{8F5513D9-45F7-48D6-97CC-93B1898221D4}">
      <dgm:prSet/>
      <dgm:spPr/>
      <dgm:t>
        <a:bodyPr/>
        <a:lstStyle/>
        <a:p>
          <a:endParaRPr lang="en-US"/>
        </a:p>
      </dgm:t>
    </dgm:pt>
    <dgm:pt modelId="{34A7D611-A714-4E90-B339-AD99AF7BB20A}">
      <dgm:prSet phldrT="[Texto]"/>
      <dgm:spPr>
        <a:solidFill>
          <a:schemeClr val="accent3">
            <a:lumMod val="50000"/>
          </a:schemeClr>
        </a:solidFill>
      </dgm:spPr>
      <dgm:t>
        <a:bodyPr/>
        <a:lstStyle/>
        <a:p>
          <a:r>
            <a:rPr lang="en-US" dirty="0"/>
            <a:t>Control using Kalman filter feedback</a:t>
          </a:r>
        </a:p>
      </dgm:t>
    </dgm:pt>
    <dgm:pt modelId="{9CBBC520-C717-458A-8EB4-0D967E0F92DE}" type="parTrans" cxnId="{6E8E17F0-F229-4D71-95A7-1A9D0EE9D00B}">
      <dgm:prSet/>
      <dgm:spPr/>
      <dgm:t>
        <a:bodyPr/>
        <a:lstStyle/>
        <a:p>
          <a:endParaRPr lang="en-US"/>
        </a:p>
      </dgm:t>
    </dgm:pt>
    <dgm:pt modelId="{F06DD0B3-F8D5-4BA0-B724-FCBE2EA7F909}" type="sibTrans" cxnId="{6E8E17F0-F229-4D71-95A7-1A9D0EE9D00B}">
      <dgm:prSet/>
      <dgm:spPr/>
      <dgm:t>
        <a:bodyPr/>
        <a:lstStyle/>
        <a:p>
          <a:endParaRPr lang="en-US"/>
        </a:p>
      </dgm:t>
    </dgm:pt>
    <dgm:pt modelId="{92D7F915-8593-4533-8970-3DA505289456}" type="pres">
      <dgm:prSet presAssocID="{DF9CDE04-B1F4-44AE-A45E-197671D4EE00}" presName="Name0" presStyleCnt="0">
        <dgm:presLayoutVars>
          <dgm:chPref val="1"/>
          <dgm:dir/>
          <dgm:animOne val="branch"/>
          <dgm:animLvl val="lvl"/>
          <dgm:resizeHandles val="exact"/>
        </dgm:presLayoutVars>
      </dgm:prSet>
      <dgm:spPr/>
    </dgm:pt>
    <dgm:pt modelId="{C26481AD-CBB8-4D0C-85F2-B49924BD9077}" type="pres">
      <dgm:prSet presAssocID="{5A1EE986-12C0-4F23-97FB-5EE8F4268C1D}" presName="root1" presStyleCnt="0"/>
      <dgm:spPr/>
    </dgm:pt>
    <dgm:pt modelId="{5AE31FE6-6F56-469F-ACAD-A8C0FBCB7919}" type="pres">
      <dgm:prSet presAssocID="{5A1EE986-12C0-4F23-97FB-5EE8F4268C1D}" presName="LevelOneTextNode" presStyleLbl="node0" presStyleIdx="0" presStyleCnt="1">
        <dgm:presLayoutVars>
          <dgm:chPref val="3"/>
        </dgm:presLayoutVars>
      </dgm:prSet>
      <dgm:spPr/>
    </dgm:pt>
    <dgm:pt modelId="{E9B9BE42-1706-428D-BF69-25C96FB8E039}" type="pres">
      <dgm:prSet presAssocID="{5A1EE986-12C0-4F23-97FB-5EE8F4268C1D}" presName="level2hierChild" presStyleCnt="0"/>
      <dgm:spPr/>
    </dgm:pt>
    <dgm:pt modelId="{3BB3C064-165B-4ABA-BA61-81C2CD245B82}" type="pres">
      <dgm:prSet presAssocID="{612DBED9-6F25-414C-867E-C611F56CD1D2}" presName="conn2-1" presStyleLbl="parChTrans1D2" presStyleIdx="0" presStyleCnt="4"/>
      <dgm:spPr/>
    </dgm:pt>
    <dgm:pt modelId="{37825393-E63E-4713-A236-4BCB5CE2EDB2}" type="pres">
      <dgm:prSet presAssocID="{612DBED9-6F25-414C-867E-C611F56CD1D2}" presName="connTx" presStyleLbl="parChTrans1D2" presStyleIdx="0" presStyleCnt="4"/>
      <dgm:spPr/>
    </dgm:pt>
    <dgm:pt modelId="{09787C7C-F8B6-4F06-BCB8-303BA8CE5C2B}" type="pres">
      <dgm:prSet presAssocID="{ABFA3875-7650-4973-AA34-9DA87634F1F6}" presName="root2" presStyleCnt="0"/>
      <dgm:spPr/>
    </dgm:pt>
    <dgm:pt modelId="{A5CB2C9E-2F51-4C87-82BA-9BC488D40BFF}" type="pres">
      <dgm:prSet presAssocID="{ABFA3875-7650-4973-AA34-9DA87634F1F6}" presName="LevelTwoTextNode" presStyleLbl="node2" presStyleIdx="0" presStyleCnt="4">
        <dgm:presLayoutVars>
          <dgm:chPref val="3"/>
        </dgm:presLayoutVars>
      </dgm:prSet>
      <dgm:spPr/>
    </dgm:pt>
    <dgm:pt modelId="{E3035006-236D-47B0-947F-42320A8C74D5}" type="pres">
      <dgm:prSet presAssocID="{ABFA3875-7650-4973-AA34-9DA87634F1F6}" presName="level3hierChild" presStyleCnt="0"/>
      <dgm:spPr/>
    </dgm:pt>
    <dgm:pt modelId="{EA025597-27EC-4FE3-BA9E-AA24551AC10E}" type="pres">
      <dgm:prSet presAssocID="{6F64620C-EB33-47F8-AC0C-0AA48A7733D1}" presName="conn2-1" presStyleLbl="parChTrans1D2" presStyleIdx="1" presStyleCnt="4"/>
      <dgm:spPr/>
    </dgm:pt>
    <dgm:pt modelId="{4A09770E-7CA8-4647-8711-144E0A74F215}" type="pres">
      <dgm:prSet presAssocID="{6F64620C-EB33-47F8-AC0C-0AA48A7733D1}" presName="connTx" presStyleLbl="parChTrans1D2" presStyleIdx="1" presStyleCnt="4"/>
      <dgm:spPr/>
    </dgm:pt>
    <dgm:pt modelId="{C834C7E1-73C5-4BEE-95AC-86ABAE72A79C}" type="pres">
      <dgm:prSet presAssocID="{B275CBCA-8E0D-48E8-8BDA-1DB9122E7D71}" presName="root2" presStyleCnt="0"/>
      <dgm:spPr/>
    </dgm:pt>
    <dgm:pt modelId="{C61FC361-7267-40F6-97D8-095BCD724969}" type="pres">
      <dgm:prSet presAssocID="{B275CBCA-8E0D-48E8-8BDA-1DB9122E7D71}" presName="LevelTwoTextNode" presStyleLbl="node2" presStyleIdx="1" presStyleCnt="4">
        <dgm:presLayoutVars>
          <dgm:chPref val="3"/>
        </dgm:presLayoutVars>
      </dgm:prSet>
      <dgm:spPr/>
    </dgm:pt>
    <dgm:pt modelId="{212DA530-262B-4700-8908-C8E6AB9E21ED}" type="pres">
      <dgm:prSet presAssocID="{B275CBCA-8E0D-48E8-8BDA-1DB9122E7D71}" presName="level3hierChild" presStyleCnt="0"/>
      <dgm:spPr/>
    </dgm:pt>
    <dgm:pt modelId="{CEF29BFA-9711-4E1B-B4EB-D31B6A28E02E}" type="pres">
      <dgm:prSet presAssocID="{6CF48587-E704-4078-B310-8D74FD3D6732}" presName="conn2-1" presStyleLbl="parChTrans1D2" presStyleIdx="2" presStyleCnt="4"/>
      <dgm:spPr/>
    </dgm:pt>
    <dgm:pt modelId="{0B10D536-66AF-4F41-A346-63B31FCBF44B}" type="pres">
      <dgm:prSet presAssocID="{6CF48587-E704-4078-B310-8D74FD3D6732}" presName="connTx" presStyleLbl="parChTrans1D2" presStyleIdx="2" presStyleCnt="4"/>
      <dgm:spPr/>
    </dgm:pt>
    <dgm:pt modelId="{8D2C8F19-D30F-4371-980E-BF4E7FB38517}" type="pres">
      <dgm:prSet presAssocID="{2474A005-02C0-41A2-912A-6ABF62628EA5}" presName="root2" presStyleCnt="0"/>
      <dgm:spPr/>
    </dgm:pt>
    <dgm:pt modelId="{09F52B66-A861-4D00-B8E1-0300BCBF5B4B}" type="pres">
      <dgm:prSet presAssocID="{2474A005-02C0-41A2-912A-6ABF62628EA5}" presName="LevelTwoTextNode" presStyleLbl="node2" presStyleIdx="2" presStyleCnt="4">
        <dgm:presLayoutVars>
          <dgm:chPref val="3"/>
        </dgm:presLayoutVars>
      </dgm:prSet>
      <dgm:spPr/>
    </dgm:pt>
    <dgm:pt modelId="{C5C83BE2-D980-4E21-8D39-95E41504E33B}" type="pres">
      <dgm:prSet presAssocID="{2474A005-02C0-41A2-912A-6ABF62628EA5}" presName="level3hierChild" presStyleCnt="0"/>
      <dgm:spPr/>
    </dgm:pt>
    <dgm:pt modelId="{217A98E0-3898-4936-AE2F-CE799E936D1C}" type="pres">
      <dgm:prSet presAssocID="{9CBBC520-C717-458A-8EB4-0D967E0F92DE}" presName="conn2-1" presStyleLbl="parChTrans1D2" presStyleIdx="3" presStyleCnt="4"/>
      <dgm:spPr/>
    </dgm:pt>
    <dgm:pt modelId="{0A36A1E9-FCCF-4FF5-84E8-F50024096338}" type="pres">
      <dgm:prSet presAssocID="{9CBBC520-C717-458A-8EB4-0D967E0F92DE}" presName="connTx" presStyleLbl="parChTrans1D2" presStyleIdx="3" presStyleCnt="4"/>
      <dgm:spPr/>
    </dgm:pt>
    <dgm:pt modelId="{DE796F89-8ADD-4064-BDB6-D9C171600EAF}" type="pres">
      <dgm:prSet presAssocID="{34A7D611-A714-4E90-B339-AD99AF7BB20A}" presName="root2" presStyleCnt="0"/>
      <dgm:spPr/>
    </dgm:pt>
    <dgm:pt modelId="{924A8A84-4ECB-4A39-A917-43CF5C4FF2EC}" type="pres">
      <dgm:prSet presAssocID="{34A7D611-A714-4E90-B339-AD99AF7BB20A}" presName="LevelTwoTextNode" presStyleLbl="node2" presStyleIdx="3" presStyleCnt="4">
        <dgm:presLayoutVars>
          <dgm:chPref val="3"/>
        </dgm:presLayoutVars>
      </dgm:prSet>
      <dgm:spPr/>
    </dgm:pt>
    <dgm:pt modelId="{0BF25A29-0D80-4C1C-9FF5-2486D059D5BA}" type="pres">
      <dgm:prSet presAssocID="{34A7D611-A714-4E90-B339-AD99AF7BB20A}" presName="level3hierChild" presStyleCnt="0"/>
      <dgm:spPr/>
    </dgm:pt>
  </dgm:ptLst>
  <dgm:cxnLst>
    <dgm:cxn modelId="{184D201F-EB78-4EE6-A354-B78649909ACE}" srcId="{5A1EE986-12C0-4F23-97FB-5EE8F4268C1D}" destId="{ABFA3875-7650-4973-AA34-9DA87634F1F6}" srcOrd="0" destOrd="0" parTransId="{612DBED9-6F25-414C-867E-C611F56CD1D2}" sibTransId="{875AD0E4-E444-41E1-8571-6860B51F747D}"/>
    <dgm:cxn modelId="{D5633364-015B-4A4D-871D-65681AA0601B}" type="presOf" srcId="{ABFA3875-7650-4973-AA34-9DA87634F1F6}" destId="{A5CB2C9E-2F51-4C87-82BA-9BC488D40BFF}" srcOrd="0" destOrd="0" presId="urn:microsoft.com/office/officeart/2008/layout/HorizontalMultiLevelHierarchy"/>
    <dgm:cxn modelId="{DFF22A50-D593-472D-AE0E-0AA437A5C0FD}" type="presOf" srcId="{6F64620C-EB33-47F8-AC0C-0AA48A7733D1}" destId="{EA025597-27EC-4FE3-BA9E-AA24551AC10E}" srcOrd="0" destOrd="0" presId="urn:microsoft.com/office/officeart/2008/layout/HorizontalMultiLevelHierarchy"/>
    <dgm:cxn modelId="{2DC0F57A-45E4-4F87-B9C9-08FC5111C2D4}" type="presOf" srcId="{9CBBC520-C717-458A-8EB4-0D967E0F92DE}" destId="{0A36A1E9-FCCF-4FF5-84E8-F50024096338}" srcOrd="1" destOrd="0" presId="urn:microsoft.com/office/officeart/2008/layout/HorizontalMultiLevelHierarchy"/>
    <dgm:cxn modelId="{6616707F-6A65-48D6-A27A-FFEDAAE4F674}" type="presOf" srcId="{612DBED9-6F25-414C-867E-C611F56CD1D2}" destId="{3BB3C064-165B-4ABA-BA61-81C2CD245B82}" srcOrd="0" destOrd="0" presId="urn:microsoft.com/office/officeart/2008/layout/HorizontalMultiLevelHierarchy"/>
    <dgm:cxn modelId="{16DA71A1-8D11-4004-9B23-48AD00FB5283}" srcId="{DF9CDE04-B1F4-44AE-A45E-197671D4EE00}" destId="{5A1EE986-12C0-4F23-97FB-5EE8F4268C1D}" srcOrd="0" destOrd="0" parTransId="{476F54C0-9E13-47B1-92AC-6ED026AEDBE4}" sibTransId="{080EE8C2-8336-45FD-B870-F9B51B2C6C2D}"/>
    <dgm:cxn modelId="{93B862A2-9240-4A24-9D04-23D4EB31283E}" type="presOf" srcId="{2474A005-02C0-41A2-912A-6ABF62628EA5}" destId="{09F52B66-A861-4D00-B8E1-0300BCBF5B4B}" srcOrd="0" destOrd="0" presId="urn:microsoft.com/office/officeart/2008/layout/HorizontalMultiLevelHierarchy"/>
    <dgm:cxn modelId="{32EA89BA-4BFB-4EAE-8139-315106CDEF99}" type="presOf" srcId="{9CBBC520-C717-458A-8EB4-0D967E0F92DE}" destId="{217A98E0-3898-4936-AE2F-CE799E936D1C}" srcOrd="0" destOrd="0" presId="urn:microsoft.com/office/officeart/2008/layout/HorizontalMultiLevelHierarchy"/>
    <dgm:cxn modelId="{16831CBD-F467-4415-854B-477172B33E0E}" type="presOf" srcId="{6CF48587-E704-4078-B310-8D74FD3D6732}" destId="{0B10D536-66AF-4F41-A346-63B31FCBF44B}" srcOrd="1" destOrd="0" presId="urn:microsoft.com/office/officeart/2008/layout/HorizontalMultiLevelHierarchy"/>
    <dgm:cxn modelId="{5297ACC3-F82D-47E2-AC5A-5CA2797A2013}" type="presOf" srcId="{B275CBCA-8E0D-48E8-8BDA-1DB9122E7D71}" destId="{C61FC361-7267-40F6-97D8-095BCD724969}" srcOrd="0" destOrd="0" presId="urn:microsoft.com/office/officeart/2008/layout/HorizontalMultiLevelHierarchy"/>
    <dgm:cxn modelId="{3266D7C6-4DBF-473F-BC8F-C7C2CB5794F2}" type="presOf" srcId="{6CF48587-E704-4078-B310-8D74FD3D6732}" destId="{CEF29BFA-9711-4E1B-B4EB-D31B6A28E02E}" srcOrd="0" destOrd="0" presId="urn:microsoft.com/office/officeart/2008/layout/HorizontalMultiLevelHierarchy"/>
    <dgm:cxn modelId="{8D2796C7-D67E-47ED-B6DE-DA7DE17E0549}" srcId="{5A1EE986-12C0-4F23-97FB-5EE8F4268C1D}" destId="{B275CBCA-8E0D-48E8-8BDA-1DB9122E7D71}" srcOrd="1" destOrd="0" parTransId="{6F64620C-EB33-47F8-AC0C-0AA48A7733D1}" sibTransId="{58630A03-34E9-41AE-B157-1082B1F26BEA}"/>
    <dgm:cxn modelId="{D9C61ED2-6DA4-44C0-B44D-3AB6E2CE10CC}" type="presOf" srcId="{34A7D611-A714-4E90-B339-AD99AF7BB20A}" destId="{924A8A84-4ECB-4A39-A917-43CF5C4FF2EC}" srcOrd="0" destOrd="0" presId="urn:microsoft.com/office/officeart/2008/layout/HorizontalMultiLevelHierarchy"/>
    <dgm:cxn modelId="{072AF7D8-99DD-426E-A36D-8C2BA0872120}" type="presOf" srcId="{612DBED9-6F25-414C-867E-C611F56CD1D2}" destId="{37825393-E63E-4713-A236-4BCB5CE2EDB2}" srcOrd="1" destOrd="0" presId="urn:microsoft.com/office/officeart/2008/layout/HorizontalMultiLevelHierarchy"/>
    <dgm:cxn modelId="{8F5513D9-45F7-48D6-97CC-93B1898221D4}" srcId="{5A1EE986-12C0-4F23-97FB-5EE8F4268C1D}" destId="{2474A005-02C0-41A2-912A-6ABF62628EA5}" srcOrd="2" destOrd="0" parTransId="{6CF48587-E704-4078-B310-8D74FD3D6732}" sibTransId="{ACAE477E-AEAC-47EA-B511-64FF91E1CBF9}"/>
    <dgm:cxn modelId="{E152C7EC-5521-4055-AA96-700F9FC77696}" type="presOf" srcId="{DF9CDE04-B1F4-44AE-A45E-197671D4EE00}" destId="{92D7F915-8593-4533-8970-3DA505289456}" srcOrd="0" destOrd="0" presId="urn:microsoft.com/office/officeart/2008/layout/HorizontalMultiLevelHierarchy"/>
    <dgm:cxn modelId="{983E44EE-A5A3-4157-B1FF-EF1281BCD467}" type="presOf" srcId="{6F64620C-EB33-47F8-AC0C-0AA48A7733D1}" destId="{4A09770E-7CA8-4647-8711-144E0A74F215}" srcOrd="1" destOrd="0" presId="urn:microsoft.com/office/officeart/2008/layout/HorizontalMultiLevelHierarchy"/>
    <dgm:cxn modelId="{6E8E17F0-F229-4D71-95A7-1A9D0EE9D00B}" srcId="{5A1EE986-12C0-4F23-97FB-5EE8F4268C1D}" destId="{34A7D611-A714-4E90-B339-AD99AF7BB20A}" srcOrd="3" destOrd="0" parTransId="{9CBBC520-C717-458A-8EB4-0D967E0F92DE}" sibTransId="{F06DD0B3-F8D5-4BA0-B724-FCBE2EA7F909}"/>
    <dgm:cxn modelId="{C75A21FB-142E-4EFD-9617-765E839A7CB2}" type="presOf" srcId="{5A1EE986-12C0-4F23-97FB-5EE8F4268C1D}" destId="{5AE31FE6-6F56-469F-ACAD-A8C0FBCB7919}" srcOrd="0" destOrd="0" presId="urn:microsoft.com/office/officeart/2008/layout/HorizontalMultiLevelHierarchy"/>
    <dgm:cxn modelId="{AD23FC47-E81C-4B0A-B8A0-94BA4EF407FD}" type="presParOf" srcId="{92D7F915-8593-4533-8970-3DA505289456}" destId="{C26481AD-CBB8-4D0C-85F2-B49924BD9077}" srcOrd="0" destOrd="0" presId="urn:microsoft.com/office/officeart/2008/layout/HorizontalMultiLevelHierarchy"/>
    <dgm:cxn modelId="{A18D6EC0-F121-49D1-9998-1192A35812F4}" type="presParOf" srcId="{C26481AD-CBB8-4D0C-85F2-B49924BD9077}" destId="{5AE31FE6-6F56-469F-ACAD-A8C0FBCB7919}" srcOrd="0" destOrd="0" presId="urn:microsoft.com/office/officeart/2008/layout/HorizontalMultiLevelHierarchy"/>
    <dgm:cxn modelId="{F615CC9D-7DF3-45F4-85F6-6FC4B0286ACE}" type="presParOf" srcId="{C26481AD-CBB8-4D0C-85F2-B49924BD9077}" destId="{E9B9BE42-1706-428D-BF69-25C96FB8E039}" srcOrd="1" destOrd="0" presId="urn:microsoft.com/office/officeart/2008/layout/HorizontalMultiLevelHierarchy"/>
    <dgm:cxn modelId="{0A48D757-BACC-4775-9247-109C1635F929}" type="presParOf" srcId="{E9B9BE42-1706-428D-BF69-25C96FB8E039}" destId="{3BB3C064-165B-4ABA-BA61-81C2CD245B82}" srcOrd="0" destOrd="0" presId="urn:microsoft.com/office/officeart/2008/layout/HorizontalMultiLevelHierarchy"/>
    <dgm:cxn modelId="{3F634C29-5A4F-4884-AAD7-A97244A9E38A}" type="presParOf" srcId="{3BB3C064-165B-4ABA-BA61-81C2CD245B82}" destId="{37825393-E63E-4713-A236-4BCB5CE2EDB2}" srcOrd="0" destOrd="0" presId="urn:microsoft.com/office/officeart/2008/layout/HorizontalMultiLevelHierarchy"/>
    <dgm:cxn modelId="{10521EB7-27E6-438B-AB37-CFF2FF35B38A}" type="presParOf" srcId="{E9B9BE42-1706-428D-BF69-25C96FB8E039}" destId="{09787C7C-F8B6-4F06-BCB8-303BA8CE5C2B}" srcOrd="1" destOrd="0" presId="urn:microsoft.com/office/officeart/2008/layout/HorizontalMultiLevelHierarchy"/>
    <dgm:cxn modelId="{D50EEACC-CE2D-4A99-B623-BFA909B5F666}" type="presParOf" srcId="{09787C7C-F8B6-4F06-BCB8-303BA8CE5C2B}" destId="{A5CB2C9E-2F51-4C87-82BA-9BC488D40BFF}" srcOrd="0" destOrd="0" presId="urn:microsoft.com/office/officeart/2008/layout/HorizontalMultiLevelHierarchy"/>
    <dgm:cxn modelId="{A3BE2D2A-9C2F-4BCA-A666-67475F50143D}" type="presParOf" srcId="{09787C7C-F8B6-4F06-BCB8-303BA8CE5C2B}" destId="{E3035006-236D-47B0-947F-42320A8C74D5}" srcOrd="1" destOrd="0" presId="urn:microsoft.com/office/officeart/2008/layout/HorizontalMultiLevelHierarchy"/>
    <dgm:cxn modelId="{ED97F047-3DA0-4AC4-B14C-C0377B04FD0F}" type="presParOf" srcId="{E9B9BE42-1706-428D-BF69-25C96FB8E039}" destId="{EA025597-27EC-4FE3-BA9E-AA24551AC10E}" srcOrd="2" destOrd="0" presId="urn:microsoft.com/office/officeart/2008/layout/HorizontalMultiLevelHierarchy"/>
    <dgm:cxn modelId="{B9F2E787-861E-4A94-A185-0BD25462FB52}" type="presParOf" srcId="{EA025597-27EC-4FE3-BA9E-AA24551AC10E}" destId="{4A09770E-7CA8-4647-8711-144E0A74F215}" srcOrd="0" destOrd="0" presId="urn:microsoft.com/office/officeart/2008/layout/HorizontalMultiLevelHierarchy"/>
    <dgm:cxn modelId="{E4D8ACE8-DAD1-426E-B323-430D2D9041B7}" type="presParOf" srcId="{E9B9BE42-1706-428D-BF69-25C96FB8E039}" destId="{C834C7E1-73C5-4BEE-95AC-86ABAE72A79C}" srcOrd="3" destOrd="0" presId="urn:microsoft.com/office/officeart/2008/layout/HorizontalMultiLevelHierarchy"/>
    <dgm:cxn modelId="{D3FAAE89-717A-4C3C-968E-CF4D41DC3343}" type="presParOf" srcId="{C834C7E1-73C5-4BEE-95AC-86ABAE72A79C}" destId="{C61FC361-7267-40F6-97D8-095BCD724969}" srcOrd="0" destOrd="0" presId="urn:microsoft.com/office/officeart/2008/layout/HorizontalMultiLevelHierarchy"/>
    <dgm:cxn modelId="{B7DEB749-253B-4620-A93A-86A41067F8F3}" type="presParOf" srcId="{C834C7E1-73C5-4BEE-95AC-86ABAE72A79C}" destId="{212DA530-262B-4700-8908-C8E6AB9E21ED}" srcOrd="1" destOrd="0" presId="urn:microsoft.com/office/officeart/2008/layout/HorizontalMultiLevelHierarchy"/>
    <dgm:cxn modelId="{29806BB1-34BE-42F5-9288-CAED50DCEE5E}" type="presParOf" srcId="{E9B9BE42-1706-428D-BF69-25C96FB8E039}" destId="{CEF29BFA-9711-4E1B-B4EB-D31B6A28E02E}" srcOrd="4" destOrd="0" presId="urn:microsoft.com/office/officeart/2008/layout/HorizontalMultiLevelHierarchy"/>
    <dgm:cxn modelId="{F8CEB51D-2A25-48C5-9531-E7D338FB405E}" type="presParOf" srcId="{CEF29BFA-9711-4E1B-B4EB-D31B6A28E02E}" destId="{0B10D536-66AF-4F41-A346-63B31FCBF44B}" srcOrd="0" destOrd="0" presId="urn:microsoft.com/office/officeart/2008/layout/HorizontalMultiLevelHierarchy"/>
    <dgm:cxn modelId="{C02A96A7-91EB-40A6-8CAD-88D1C696CABE}" type="presParOf" srcId="{E9B9BE42-1706-428D-BF69-25C96FB8E039}" destId="{8D2C8F19-D30F-4371-980E-BF4E7FB38517}" srcOrd="5" destOrd="0" presId="urn:microsoft.com/office/officeart/2008/layout/HorizontalMultiLevelHierarchy"/>
    <dgm:cxn modelId="{E2951A00-871C-469B-8FA4-77C7FA099676}" type="presParOf" srcId="{8D2C8F19-D30F-4371-980E-BF4E7FB38517}" destId="{09F52B66-A861-4D00-B8E1-0300BCBF5B4B}" srcOrd="0" destOrd="0" presId="urn:microsoft.com/office/officeart/2008/layout/HorizontalMultiLevelHierarchy"/>
    <dgm:cxn modelId="{DB975656-34FB-4509-9817-1234D9D6A257}" type="presParOf" srcId="{8D2C8F19-D30F-4371-980E-BF4E7FB38517}" destId="{C5C83BE2-D980-4E21-8D39-95E41504E33B}" srcOrd="1" destOrd="0" presId="urn:microsoft.com/office/officeart/2008/layout/HorizontalMultiLevelHierarchy"/>
    <dgm:cxn modelId="{E99BD31C-0083-4613-B81A-E63888BD5382}" type="presParOf" srcId="{E9B9BE42-1706-428D-BF69-25C96FB8E039}" destId="{217A98E0-3898-4936-AE2F-CE799E936D1C}" srcOrd="6" destOrd="0" presId="urn:microsoft.com/office/officeart/2008/layout/HorizontalMultiLevelHierarchy"/>
    <dgm:cxn modelId="{B9DBD64F-93A7-4C49-90DD-FE8A20AE0640}" type="presParOf" srcId="{217A98E0-3898-4936-AE2F-CE799E936D1C}" destId="{0A36A1E9-FCCF-4FF5-84E8-F50024096338}" srcOrd="0" destOrd="0" presId="urn:microsoft.com/office/officeart/2008/layout/HorizontalMultiLevelHierarchy"/>
    <dgm:cxn modelId="{EC89EE3B-D1DE-4B22-9E70-582F5D546FD9}" type="presParOf" srcId="{E9B9BE42-1706-428D-BF69-25C96FB8E039}" destId="{DE796F89-8ADD-4064-BDB6-D9C171600EAF}" srcOrd="7" destOrd="0" presId="urn:microsoft.com/office/officeart/2008/layout/HorizontalMultiLevelHierarchy"/>
    <dgm:cxn modelId="{DF6D4A66-A524-4B76-9251-55A3974979B5}" type="presParOf" srcId="{DE796F89-8ADD-4064-BDB6-D9C171600EAF}" destId="{924A8A84-4ECB-4A39-A917-43CF5C4FF2EC}" srcOrd="0" destOrd="0" presId="urn:microsoft.com/office/officeart/2008/layout/HorizontalMultiLevelHierarchy"/>
    <dgm:cxn modelId="{EC665B8F-041D-46A6-9D44-864F35059399}" type="presParOf" srcId="{DE796F89-8ADD-4064-BDB6-D9C171600EAF}" destId="{0BF25A29-0D80-4C1C-9FF5-2486D059D5B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9CDE04-B1F4-44AE-A45E-197671D4EE00}"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5A1EE986-12C0-4F23-97FB-5EE8F4268C1D}">
      <dgm:prSet phldrT="[Texto]"/>
      <dgm:spPr/>
      <dgm:t>
        <a:bodyPr/>
        <a:lstStyle/>
        <a:p>
          <a:r>
            <a:rPr lang="en-US" dirty="0"/>
            <a:t>Inverted pendulum</a:t>
          </a:r>
        </a:p>
      </dgm:t>
    </dgm:pt>
    <dgm:pt modelId="{476F54C0-9E13-47B1-92AC-6ED026AEDBE4}" type="parTrans" cxnId="{16DA71A1-8D11-4004-9B23-48AD00FB5283}">
      <dgm:prSet/>
      <dgm:spPr/>
      <dgm:t>
        <a:bodyPr/>
        <a:lstStyle/>
        <a:p>
          <a:endParaRPr lang="en-US"/>
        </a:p>
      </dgm:t>
    </dgm:pt>
    <dgm:pt modelId="{080EE8C2-8336-45FD-B870-F9B51B2C6C2D}" type="sibTrans" cxnId="{16DA71A1-8D11-4004-9B23-48AD00FB5283}">
      <dgm:prSet/>
      <dgm:spPr/>
      <dgm:t>
        <a:bodyPr/>
        <a:lstStyle/>
        <a:p>
          <a:endParaRPr lang="en-US"/>
        </a:p>
      </dgm:t>
    </dgm:pt>
    <dgm:pt modelId="{ABFA3875-7650-4973-AA34-9DA87634F1F6}">
      <dgm:prSet phldrT="[Texto]"/>
      <dgm:spPr>
        <a:solidFill>
          <a:schemeClr val="accent4"/>
        </a:solidFill>
      </dgm:spPr>
      <dgm:t>
        <a:bodyPr/>
        <a:lstStyle/>
        <a:p>
          <a:r>
            <a:rPr lang="en-US"/>
            <a:t>Without control, verification of the real movement of the pendulum</a:t>
          </a:r>
          <a:endParaRPr lang="en-US" dirty="0"/>
        </a:p>
      </dgm:t>
    </dgm:pt>
    <dgm:pt modelId="{612DBED9-6F25-414C-867E-C611F56CD1D2}" type="parTrans" cxnId="{184D201F-EB78-4EE6-A354-B78649909ACE}">
      <dgm:prSet/>
      <dgm:spPr/>
      <dgm:t>
        <a:bodyPr/>
        <a:lstStyle/>
        <a:p>
          <a:endParaRPr lang="en-US"/>
        </a:p>
      </dgm:t>
    </dgm:pt>
    <dgm:pt modelId="{875AD0E4-E444-41E1-8571-6860B51F747D}" type="sibTrans" cxnId="{184D201F-EB78-4EE6-A354-B78649909ACE}">
      <dgm:prSet/>
      <dgm:spPr/>
      <dgm:t>
        <a:bodyPr/>
        <a:lstStyle/>
        <a:p>
          <a:endParaRPr lang="en-US"/>
        </a:p>
      </dgm:t>
    </dgm:pt>
    <dgm:pt modelId="{B275CBCA-8E0D-48E8-8BDA-1DB9122E7D71}">
      <dgm:prSet phldrT="[Texto]"/>
      <dgm:spPr>
        <a:solidFill>
          <a:schemeClr val="accent4"/>
        </a:solidFill>
      </dgm:spPr>
      <dgm:t>
        <a:bodyPr/>
        <a:lstStyle/>
        <a:p>
          <a:r>
            <a:rPr lang="en-US" dirty="0"/>
            <a:t>Control using the actual position of the pendulum as feedback</a:t>
          </a:r>
        </a:p>
      </dgm:t>
    </dgm:pt>
    <dgm:pt modelId="{6F64620C-EB33-47F8-AC0C-0AA48A7733D1}" type="parTrans" cxnId="{8D2796C7-D67E-47ED-B6DE-DA7DE17E0549}">
      <dgm:prSet/>
      <dgm:spPr/>
      <dgm:t>
        <a:bodyPr/>
        <a:lstStyle/>
        <a:p>
          <a:endParaRPr lang="en-US"/>
        </a:p>
      </dgm:t>
    </dgm:pt>
    <dgm:pt modelId="{58630A03-34E9-41AE-B157-1082B1F26BEA}" type="sibTrans" cxnId="{8D2796C7-D67E-47ED-B6DE-DA7DE17E0549}">
      <dgm:prSet/>
      <dgm:spPr/>
      <dgm:t>
        <a:bodyPr/>
        <a:lstStyle/>
        <a:p>
          <a:endParaRPr lang="en-US"/>
        </a:p>
      </dgm:t>
    </dgm:pt>
    <dgm:pt modelId="{2474A005-02C0-41A2-912A-6ABF62628EA5}">
      <dgm:prSet phldrT="[Texto]"/>
      <dgm:spPr>
        <a:solidFill>
          <a:schemeClr val="accent3">
            <a:lumMod val="50000"/>
          </a:schemeClr>
        </a:solidFill>
      </dgm:spPr>
      <dgm:t>
        <a:bodyPr/>
        <a:lstStyle/>
        <a:p>
          <a:r>
            <a:rPr lang="en-US" dirty="0"/>
            <a:t>Without control, verification of the pendulum movement from the perspective of the Kalman Filter (</a:t>
          </a:r>
          <a:r>
            <a:rPr lang="en-US" dirty="0" err="1"/>
            <a:t>process+sensor</a:t>
          </a:r>
          <a:r>
            <a:rPr lang="en-US" dirty="0"/>
            <a:t>)</a:t>
          </a:r>
        </a:p>
      </dgm:t>
    </dgm:pt>
    <dgm:pt modelId="{6CF48587-E704-4078-B310-8D74FD3D6732}" type="parTrans" cxnId="{8F5513D9-45F7-48D6-97CC-93B1898221D4}">
      <dgm:prSet/>
      <dgm:spPr/>
      <dgm:t>
        <a:bodyPr/>
        <a:lstStyle/>
        <a:p>
          <a:endParaRPr lang="en-US"/>
        </a:p>
      </dgm:t>
    </dgm:pt>
    <dgm:pt modelId="{ACAE477E-AEAC-47EA-B511-64FF91E1CBF9}" type="sibTrans" cxnId="{8F5513D9-45F7-48D6-97CC-93B1898221D4}">
      <dgm:prSet/>
      <dgm:spPr/>
      <dgm:t>
        <a:bodyPr/>
        <a:lstStyle/>
        <a:p>
          <a:endParaRPr lang="en-US"/>
        </a:p>
      </dgm:t>
    </dgm:pt>
    <dgm:pt modelId="{34A7D611-A714-4E90-B339-AD99AF7BB20A}">
      <dgm:prSet phldrT="[Texto]"/>
      <dgm:spPr>
        <a:solidFill>
          <a:schemeClr val="accent3">
            <a:lumMod val="50000"/>
          </a:schemeClr>
        </a:solidFill>
      </dgm:spPr>
      <dgm:t>
        <a:bodyPr/>
        <a:lstStyle/>
        <a:p>
          <a:r>
            <a:rPr lang="en-US" dirty="0"/>
            <a:t>Control using Kalman filter feedback</a:t>
          </a:r>
        </a:p>
      </dgm:t>
    </dgm:pt>
    <dgm:pt modelId="{9CBBC520-C717-458A-8EB4-0D967E0F92DE}" type="parTrans" cxnId="{6E8E17F0-F229-4D71-95A7-1A9D0EE9D00B}">
      <dgm:prSet/>
      <dgm:spPr/>
      <dgm:t>
        <a:bodyPr/>
        <a:lstStyle/>
        <a:p>
          <a:endParaRPr lang="en-US"/>
        </a:p>
      </dgm:t>
    </dgm:pt>
    <dgm:pt modelId="{F06DD0B3-F8D5-4BA0-B724-FCBE2EA7F909}" type="sibTrans" cxnId="{6E8E17F0-F229-4D71-95A7-1A9D0EE9D00B}">
      <dgm:prSet/>
      <dgm:spPr/>
      <dgm:t>
        <a:bodyPr/>
        <a:lstStyle/>
        <a:p>
          <a:endParaRPr lang="en-US"/>
        </a:p>
      </dgm:t>
    </dgm:pt>
    <dgm:pt modelId="{92D7F915-8593-4533-8970-3DA505289456}" type="pres">
      <dgm:prSet presAssocID="{DF9CDE04-B1F4-44AE-A45E-197671D4EE00}" presName="Name0" presStyleCnt="0">
        <dgm:presLayoutVars>
          <dgm:chPref val="1"/>
          <dgm:dir/>
          <dgm:animOne val="branch"/>
          <dgm:animLvl val="lvl"/>
          <dgm:resizeHandles val="exact"/>
        </dgm:presLayoutVars>
      </dgm:prSet>
      <dgm:spPr/>
    </dgm:pt>
    <dgm:pt modelId="{C26481AD-CBB8-4D0C-85F2-B49924BD9077}" type="pres">
      <dgm:prSet presAssocID="{5A1EE986-12C0-4F23-97FB-5EE8F4268C1D}" presName="root1" presStyleCnt="0"/>
      <dgm:spPr/>
    </dgm:pt>
    <dgm:pt modelId="{5AE31FE6-6F56-469F-ACAD-A8C0FBCB7919}" type="pres">
      <dgm:prSet presAssocID="{5A1EE986-12C0-4F23-97FB-5EE8F4268C1D}" presName="LevelOneTextNode" presStyleLbl="node0" presStyleIdx="0" presStyleCnt="1">
        <dgm:presLayoutVars>
          <dgm:chPref val="3"/>
        </dgm:presLayoutVars>
      </dgm:prSet>
      <dgm:spPr/>
    </dgm:pt>
    <dgm:pt modelId="{E9B9BE42-1706-428D-BF69-25C96FB8E039}" type="pres">
      <dgm:prSet presAssocID="{5A1EE986-12C0-4F23-97FB-5EE8F4268C1D}" presName="level2hierChild" presStyleCnt="0"/>
      <dgm:spPr/>
    </dgm:pt>
    <dgm:pt modelId="{3BB3C064-165B-4ABA-BA61-81C2CD245B82}" type="pres">
      <dgm:prSet presAssocID="{612DBED9-6F25-414C-867E-C611F56CD1D2}" presName="conn2-1" presStyleLbl="parChTrans1D2" presStyleIdx="0" presStyleCnt="4"/>
      <dgm:spPr/>
    </dgm:pt>
    <dgm:pt modelId="{37825393-E63E-4713-A236-4BCB5CE2EDB2}" type="pres">
      <dgm:prSet presAssocID="{612DBED9-6F25-414C-867E-C611F56CD1D2}" presName="connTx" presStyleLbl="parChTrans1D2" presStyleIdx="0" presStyleCnt="4"/>
      <dgm:spPr/>
    </dgm:pt>
    <dgm:pt modelId="{09787C7C-F8B6-4F06-BCB8-303BA8CE5C2B}" type="pres">
      <dgm:prSet presAssocID="{ABFA3875-7650-4973-AA34-9DA87634F1F6}" presName="root2" presStyleCnt="0"/>
      <dgm:spPr/>
    </dgm:pt>
    <dgm:pt modelId="{A5CB2C9E-2F51-4C87-82BA-9BC488D40BFF}" type="pres">
      <dgm:prSet presAssocID="{ABFA3875-7650-4973-AA34-9DA87634F1F6}" presName="LevelTwoTextNode" presStyleLbl="node2" presStyleIdx="0" presStyleCnt="4">
        <dgm:presLayoutVars>
          <dgm:chPref val="3"/>
        </dgm:presLayoutVars>
      </dgm:prSet>
      <dgm:spPr/>
    </dgm:pt>
    <dgm:pt modelId="{E3035006-236D-47B0-947F-42320A8C74D5}" type="pres">
      <dgm:prSet presAssocID="{ABFA3875-7650-4973-AA34-9DA87634F1F6}" presName="level3hierChild" presStyleCnt="0"/>
      <dgm:spPr/>
    </dgm:pt>
    <dgm:pt modelId="{EA025597-27EC-4FE3-BA9E-AA24551AC10E}" type="pres">
      <dgm:prSet presAssocID="{6F64620C-EB33-47F8-AC0C-0AA48A7733D1}" presName="conn2-1" presStyleLbl="parChTrans1D2" presStyleIdx="1" presStyleCnt="4"/>
      <dgm:spPr/>
    </dgm:pt>
    <dgm:pt modelId="{4A09770E-7CA8-4647-8711-144E0A74F215}" type="pres">
      <dgm:prSet presAssocID="{6F64620C-EB33-47F8-AC0C-0AA48A7733D1}" presName="connTx" presStyleLbl="parChTrans1D2" presStyleIdx="1" presStyleCnt="4"/>
      <dgm:spPr/>
    </dgm:pt>
    <dgm:pt modelId="{C834C7E1-73C5-4BEE-95AC-86ABAE72A79C}" type="pres">
      <dgm:prSet presAssocID="{B275CBCA-8E0D-48E8-8BDA-1DB9122E7D71}" presName="root2" presStyleCnt="0"/>
      <dgm:spPr/>
    </dgm:pt>
    <dgm:pt modelId="{C61FC361-7267-40F6-97D8-095BCD724969}" type="pres">
      <dgm:prSet presAssocID="{B275CBCA-8E0D-48E8-8BDA-1DB9122E7D71}" presName="LevelTwoTextNode" presStyleLbl="node2" presStyleIdx="1" presStyleCnt="4">
        <dgm:presLayoutVars>
          <dgm:chPref val="3"/>
        </dgm:presLayoutVars>
      </dgm:prSet>
      <dgm:spPr/>
    </dgm:pt>
    <dgm:pt modelId="{212DA530-262B-4700-8908-C8E6AB9E21ED}" type="pres">
      <dgm:prSet presAssocID="{B275CBCA-8E0D-48E8-8BDA-1DB9122E7D71}" presName="level3hierChild" presStyleCnt="0"/>
      <dgm:spPr/>
    </dgm:pt>
    <dgm:pt modelId="{CEF29BFA-9711-4E1B-B4EB-D31B6A28E02E}" type="pres">
      <dgm:prSet presAssocID="{6CF48587-E704-4078-B310-8D74FD3D6732}" presName="conn2-1" presStyleLbl="parChTrans1D2" presStyleIdx="2" presStyleCnt="4"/>
      <dgm:spPr/>
    </dgm:pt>
    <dgm:pt modelId="{0B10D536-66AF-4F41-A346-63B31FCBF44B}" type="pres">
      <dgm:prSet presAssocID="{6CF48587-E704-4078-B310-8D74FD3D6732}" presName="connTx" presStyleLbl="parChTrans1D2" presStyleIdx="2" presStyleCnt="4"/>
      <dgm:spPr/>
    </dgm:pt>
    <dgm:pt modelId="{8D2C8F19-D30F-4371-980E-BF4E7FB38517}" type="pres">
      <dgm:prSet presAssocID="{2474A005-02C0-41A2-912A-6ABF62628EA5}" presName="root2" presStyleCnt="0"/>
      <dgm:spPr/>
    </dgm:pt>
    <dgm:pt modelId="{09F52B66-A861-4D00-B8E1-0300BCBF5B4B}" type="pres">
      <dgm:prSet presAssocID="{2474A005-02C0-41A2-912A-6ABF62628EA5}" presName="LevelTwoTextNode" presStyleLbl="node2" presStyleIdx="2" presStyleCnt="4">
        <dgm:presLayoutVars>
          <dgm:chPref val="3"/>
        </dgm:presLayoutVars>
      </dgm:prSet>
      <dgm:spPr/>
    </dgm:pt>
    <dgm:pt modelId="{C5C83BE2-D980-4E21-8D39-95E41504E33B}" type="pres">
      <dgm:prSet presAssocID="{2474A005-02C0-41A2-912A-6ABF62628EA5}" presName="level3hierChild" presStyleCnt="0"/>
      <dgm:spPr/>
    </dgm:pt>
    <dgm:pt modelId="{217A98E0-3898-4936-AE2F-CE799E936D1C}" type="pres">
      <dgm:prSet presAssocID="{9CBBC520-C717-458A-8EB4-0D967E0F92DE}" presName="conn2-1" presStyleLbl="parChTrans1D2" presStyleIdx="3" presStyleCnt="4"/>
      <dgm:spPr/>
    </dgm:pt>
    <dgm:pt modelId="{0A36A1E9-FCCF-4FF5-84E8-F50024096338}" type="pres">
      <dgm:prSet presAssocID="{9CBBC520-C717-458A-8EB4-0D967E0F92DE}" presName="connTx" presStyleLbl="parChTrans1D2" presStyleIdx="3" presStyleCnt="4"/>
      <dgm:spPr/>
    </dgm:pt>
    <dgm:pt modelId="{DE796F89-8ADD-4064-BDB6-D9C171600EAF}" type="pres">
      <dgm:prSet presAssocID="{34A7D611-A714-4E90-B339-AD99AF7BB20A}" presName="root2" presStyleCnt="0"/>
      <dgm:spPr/>
    </dgm:pt>
    <dgm:pt modelId="{924A8A84-4ECB-4A39-A917-43CF5C4FF2EC}" type="pres">
      <dgm:prSet presAssocID="{34A7D611-A714-4E90-B339-AD99AF7BB20A}" presName="LevelTwoTextNode" presStyleLbl="node2" presStyleIdx="3" presStyleCnt="4">
        <dgm:presLayoutVars>
          <dgm:chPref val="3"/>
        </dgm:presLayoutVars>
      </dgm:prSet>
      <dgm:spPr/>
    </dgm:pt>
    <dgm:pt modelId="{0BF25A29-0D80-4C1C-9FF5-2486D059D5BA}" type="pres">
      <dgm:prSet presAssocID="{34A7D611-A714-4E90-B339-AD99AF7BB20A}" presName="level3hierChild" presStyleCnt="0"/>
      <dgm:spPr/>
    </dgm:pt>
  </dgm:ptLst>
  <dgm:cxnLst>
    <dgm:cxn modelId="{184D201F-EB78-4EE6-A354-B78649909ACE}" srcId="{5A1EE986-12C0-4F23-97FB-5EE8F4268C1D}" destId="{ABFA3875-7650-4973-AA34-9DA87634F1F6}" srcOrd="0" destOrd="0" parTransId="{612DBED9-6F25-414C-867E-C611F56CD1D2}" sibTransId="{875AD0E4-E444-41E1-8571-6860B51F747D}"/>
    <dgm:cxn modelId="{D5633364-015B-4A4D-871D-65681AA0601B}" type="presOf" srcId="{ABFA3875-7650-4973-AA34-9DA87634F1F6}" destId="{A5CB2C9E-2F51-4C87-82BA-9BC488D40BFF}" srcOrd="0" destOrd="0" presId="urn:microsoft.com/office/officeart/2008/layout/HorizontalMultiLevelHierarchy"/>
    <dgm:cxn modelId="{DFF22A50-D593-472D-AE0E-0AA437A5C0FD}" type="presOf" srcId="{6F64620C-EB33-47F8-AC0C-0AA48A7733D1}" destId="{EA025597-27EC-4FE3-BA9E-AA24551AC10E}" srcOrd="0" destOrd="0" presId="urn:microsoft.com/office/officeart/2008/layout/HorizontalMultiLevelHierarchy"/>
    <dgm:cxn modelId="{2DC0F57A-45E4-4F87-B9C9-08FC5111C2D4}" type="presOf" srcId="{9CBBC520-C717-458A-8EB4-0D967E0F92DE}" destId="{0A36A1E9-FCCF-4FF5-84E8-F50024096338}" srcOrd="1" destOrd="0" presId="urn:microsoft.com/office/officeart/2008/layout/HorizontalMultiLevelHierarchy"/>
    <dgm:cxn modelId="{6616707F-6A65-48D6-A27A-FFEDAAE4F674}" type="presOf" srcId="{612DBED9-6F25-414C-867E-C611F56CD1D2}" destId="{3BB3C064-165B-4ABA-BA61-81C2CD245B82}" srcOrd="0" destOrd="0" presId="urn:microsoft.com/office/officeart/2008/layout/HorizontalMultiLevelHierarchy"/>
    <dgm:cxn modelId="{16DA71A1-8D11-4004-9B23-48AD00FB5283}" srcId="{DF9CDE04-B1F4-44AE-A45E-197671D4EE00}" destId="{5A1EE986-12C0-4F23-97FB-5EE8F4268C1D}" srcOrd="0" destOrd="0" parTransId="{476F54C0-9E13-47B1-92AC-6ED026AEDBE4}" sibTransId="{080EE8C2-8336-45FD-B870-F9B51B2C6C2D}"/>
    <dgm:cxn modelId="{93B862A2-9240-4A24-9D04-23D4EB31283E}" type="presOf" srcId="{2474A005-02C0-41A2-912A-6ABF62628EA5}" destId="{09F52B66-A861-4D00-B8E1-0300BCBF5B4B}" srcOrd="0" destOrd="0" presId="urn:microsoft.com/office/officeart/2008/layout/HorizontalMultiLevelHierarchy"/>
    <dgm:cxn modelId="{32EA89BA-4BFB-4EAE-8139-315106CDEF99}" type="presOf" srcId="{9CBBC520-C717-458A-8EB4-0D967E0F92DE}" destId="{217A98E0-3898-4936-AE2F-CE799E936D1C}" srcOrd="0" destOrd="0" presId="urn:microsoft.com/office/officeart/2008/layout/HorizontalMultiLevelHierarchy"/>
    <dgm:cxn modelId="{16831CBD-F467-4415-854B-477172B33E0E}" type="presOf" srcId="{6CF48587-E704-4078-B310-8D74FD3D6732}" destId="{0B10D536-66AF-4F41-A346-63B31FCBF44B}" srcOrd="1" destOrd="0" presId="urn:microsoft.com/office/officeart/2008/layout/HorizontalMultiLevelHierarchy"/>
    <dgm:cxn modelId="{5297ACC3-F82D-47E2-AC5A-5CA2797A2013}" type="presOf" srcId="{B275CBCA-8E0D-48E8-8BDA-1DB9122E7D71}" destId="{C61FC361-7267-40F6-97D8-095BCD724969}" srcOrd="0" destOrd="0" presId="urn:microsoft.com/office/officeart/2008/layout/HorizontalMultiLevelHierarchy"/>
    <dgm:cxn modelId="{3266D7C6-4DBF-473F-BC8F-C7C2CB5794F2}" type="presOf" srcId="{6CF48587-E704-4078-B310-8D74FD3D6732}" destId="{CEF29BFA-9711-4E1B-B4EB-D31B6A28E02E}" srcOrd="0" destOrd="0" presId="urn:microsoft.com/office/officeart/2008/layout/HorizontalMultiLevelHierarchy"/>
    <dgm:cxn modelId="{8D2796C7-D67E-47ED-B6DE-DA7DE17E0549}" srcId="{5A1EE986-12C0-4F23-97FB-5EE8F4268C1D}" destId="{B275CBCA-8E0D-48E8-8BDA-1DB9122E7D71}" srcOrd="1" destOrd="0" parTransId="{6F64620C-EB33-47F8-AC0C-0AA48A7733D1}" sibTransId="{58630A03-34E9-41AE-B157-1082B1F26BEA}"/>
    <dgm:cxn modelId="{D9C61ED2-6DA4-44C0-B44D-3AB6E2CE10CC}" type="presOf" srcId="{34A7D611-A714-4E90-B339-AD99AF7BB20A}" destId="{924A8A84-4ECB-4A39-A917-43CF5C4FF2EC}" srcOrd="0" destOrd="0" presId="urn:microsoft.com/office/officeart/2008/layout/HorizontalMultiLevelHierarchy"/>
    <dgm:cxn modelId="{072AF7D8-99DD-426E-A36D-8C2BA0872120}" type="presOf" srcId="{612DBED9-6F25-414C-867E-C611F56CD1D2}" destId="{37825393-E63E-4713-A236-4BCB5CE2EDB2}" srcOrd="1" destOrd="0" presId="urn:microsoft.com/office/officeart/2008/layout/HorizontalMultiLevelHierarchy"/>
    <dgm:cxn modelId="{8F5513D9-45F7-48D6-97CC-93B1898221D4}" srcId="{5A1EE986-12C0-4F23-97FB-5EE8F4268C1D}" destId="{2474A005-02C0-41A2-912A-6ABF62628EA5}" srcOrd="2" destOrd="0" parTransId="{6CF48587-E704-4078-B310-8D74FD3D6732}" sibTransId="{ACAE477E-AEAC-47EA-B511-64FF91E1CBF9}"/>
    <dgm:cxn modelId="{E152C7EC-5521-4055-AA96-700F9FC77696}" type="presOf" srcId="{DF9CDE04-B1F4-44AE-A45E-197671D4EE00}" destId="{92D7F915-8593-4533-8970-3DA505289456}" srcOrd="0" destOrd="0" presId="urn:microsoft.com/office/officeart/2008/layout/HorizontalMultiLevelHierarchy"/>
    <dgm:cxn modelId="{983E44EE-A5A3-4157-B1FF-EF1281BCD467}" type="presOf" srcId="{6F64620C-EB33-47F8-AC0C-0AA48A7733D1}" destId="{4A09770E-7CA8-4647-8711-144E0A74F215}" srcOrd="1" destOrd="0" presId="urn:microsoft.com/office/officeart/2008/layout/HorizontalMultiLevelHierarchy"/>
    <dgm:cxn modelId="{6E8E17F0-F229-4D71-95A7-1A9D0EE9D00B}" srcId="{5A1EE986-12C0-4F23-97FB-5EE8F4268C1D}" destId="{34A7D611-A714-4E90-B339-AD99AF7BB20A}" srcOrd="3" destOrd="0" parTransId="{9CBBC520-C717-458A-8EB4-0D967E0F92DE}" sibTransId="{F06DD0B3-F8D5-4BA0-B724-FCBE2EA7F909}"/>
    <dgm:cxn modelId="{C75A21FB-142E-4EFD-9617-765E839A7CB2}" type="presOf" srcId="{5A1EE986-12C0-4F23-97FB-5EE8F4268C1D}" destId="{5AE31FE6-6F56-469F-ACAD-A8C0FBCB7919}" srcOrd="0" destOrd="0" presId="urn:microsoft.com/office/officeart/2008/layout/HorizontalMultiLevelHierarchy"/>
    <dgm:cxn modelId="{AD23FC47-E81C-4B0A-B8A0-94BA4EF407FD}" type="presParOf" srcId="{92D7F915-8593-4533-8970-3DA505289456}" destId="{C26481AD-CBB8-4D0C-85F2-B49924BD9077}" srcOrd="0" destOrd="0" presId="urn:microsoft.com/office/officeart/2008/layout/HorizontalMultiLevelHierarchy"/>
    <dgm:cxn modelId="{A18D6EC0-F121-49D1-9998-1192A35812F4}" type="presParOf" srcId="{C26481AD-CBB8-4D0C-85F2-B49924BD9077}" destId="{5AE31FE6-6F56-469F-ACAD-A8C0FBCB7919}" srcOrd="0" destOrd="0" presId="urn:microsoft.com/office/officeart/2008/layout/HorizontalMultiLevelHierarchy"/>
    <dgm:cxn modelId="{F615CC9D-7DF3-45F4-85F6-6FC4B0286ACE}" type="presParOf" srcId="{C26481AD-CBB8-4D0C-85F2-B49924BD9077}" destId="{E9B9BE42-1706-428D-BF69-25C96FB8E039}" srcOrd="1" destOrd="0" presId="urn:microsoft.com/office/officeart/2008/layout/HorizontalMultiLevelHierarchy"/>
    <dgm:cxn modelId="{0A48D757-BACC-4775-9247-109C1635F929}" type="presParOf" srcId="{E9B9BE42-1706-428D-BF69-25C96FB8E039}" destId="{3BB3C064-165B-4ABA-BA61-81C2CD245B82}" srcOrd="0" destOrd="0" presId="urn:microsoft.com/office/officeart/2008/layout/HorizontalMultiLevelHierarchy"/>
    <dgm:cxn modelId="{3F634C29-5A4F-4884-AAD7-A97244A9E38A}" type="presParOf" srcId="{3BB3C064-165B-4ABA-BA61-81C2CD245B82}" destId="{37825393-E63E-4713-A236-4BCB5CE2EDB2}" srcOrd="0" destOrd="0" presId="urn:microsoft.com/office/officeart/2008/layout/HorizontalMultiLevelHierarchy"/>
    <dgm:cxn modelId="{10521EB7-27E6-438B-AB37-CFF2FF35B38A}" type="presParOf" srcId="{E9B9BE42-1706-428D-BF69-25C96FB8E039}" destId="{09787C7C-F8B6-4F06-BCB8-303BA8CE5C2B}" srcOrd="1" destOrd="0" presId="urn:microsoft.com/office/officeart/2008/layout/HorizontalMultiLevelHierarchy"/>
    <dgm:cxn modelId="{D50EEACC-CE2D-4A99-B623-BFA909B5F666}" type="presParOf" srcId="{09787C7C-F8B6-4F06-BCB8-303BA8CE5C2B}" destId="{A5CB2C9E-2F51-4C87-82BA-9BC488D40BFF}" srcOrd="0" destOrd="0" presId="urn:microsoft.com/office/officeart/2008/layout/HorizontalMultiLevelHierarchy"/>
    <dgm:cxn modelId="{A3BE2D2A-9C2F-4BCA-A666-67475F50143D}" type="presParOf" srcId="{09787C7C-F8B6-4F06-BCB8-303BA8CE5C2B}" destId="{E3035006-236D-47B0-947F-42320A8C74D5}" srcOrd="1" destOrd="0" presId="urn:microsoft.com/office/officeart/2008/layout/HorizontalMultiLevelHierarchy"/>
    <dgm:cxn modelId="{ED97F047-3DA0-4AC4-B14C-C0377B04FD0F}" type="presParOf" srcId="{E9B9BE42-1706-428D-BF69-25C96FB8E039}" destId="{EA025597-27EC-4FE3-BA9E-AA24551AC10E}" srcOrd="2" destOrd="0" presId="urn:microsoft.com/office/officeart/2008/layout/HorizontalMultiLevelHierarchy"/>
    <dgm:cxn modelId="{B9F2E787-861E-4A94-A185-0BD25462FB52}" type="presParOf" srcId="{EA025597-27EC-4FE3-BA9E-AA24551AC10E}" destId="{4A09770E-7CA8-4647-8711-144E0A74F215}" srcOrd="0" destOrd="0" presId="urn:microsoft.com/office/officeart/2008/layout/HorizontalMultiLevelHierarchy"/>
    <dgm:cxn modelId="{E4D8ACE8-DAD1-426E-B323-430D2D9041B7}" type="presParOf" srcId="{E9B9BE42-1706-428D-BF69-25C96FB8E039}" destId="{C834C7E1-73C5-4BEE-95AC-86ABAE72A79C}" srcOrd="3" destOrd="0" presId="urn:microsoft.com/office/officeart/2008/layout/HorizontalMultiLevelHierarchy"/>
    <dgm:cxn modelId="{D3FAAE89-717A-4C3C-968E-CF4D41DC3343}" type="presParOf" srcId="{C834C7E1-73C5-4BEE-95AC-86ABAE72A79C}" destId="{C61FC361-7267-40F6-97D8-095BCD724969}" srcOrd="0" destOrd="0" presId="urn:microsoft.com/office/officeart/2008/layout/HorizontalMultiLevelHierarchy"/>
    <dgm:cxn modelId="{B7DEB749-253B-4620-A93A-86A41067F8F3}" type="presParOf" srcId="{C834C7E1-73C5-4BEE-95AC-86ABAE72A79C}" destId="{212DA530-262B-4700-8908-C8E6AB9E21ED}" srcOrd="1" destOrd="0" presId="urn:microsoft.com/office/officeart/2008/layout/HorizontalMultiLevelHierarchy"/>
    <dgm:cxn modelId="{29806BB1-34BE-42F5-9288-CAED50DCEE5E}" type="presParOf" srcId="{E9B9BE42-1706-428D-BF69-25C96FB8E039}" destId="{CEF29BFA-9711-4E1B-B4EB-D31B6A28E02E}" srcOrd="4" destOrd="0" presId="urn:microsoft.com/office/officeart/2008/layout/HorizontalMultiLevelHierarchy"/>
    <dgm:cxn modelId="{F8CEB51D-2A25-48C5-9531-E7D338FB405E}" type="presParOf" srcId="{CEF29BFA-9711-4E1B-B4EB-D31B6A28E02E}" destId="{0B10D536-66AF-4F41-A346-63B31FCBF44B}" srcOrd="0" destOrd="0" presId="urn:microsoft.com/office/officeart/2008/layout/HorizontalMultiLevelHierarchy"/>
    <dgm:cxn modelId="{C02A96A7-91EB-40A6-8CAD-88D1C696CABE}" type="presParOf" srcId="{E9B9BE42-1706-428D-BF69-25C96FB8E039}" destId="{8D2C8F19-D30F-4371-980E-BF4E7FB38517}" srcOrd="5" destOrd="0" presId="urn:microsoft.com/office/officeart/2008/layout/HorizontalMultiLevelHierarchy"/>
    <dgm:cxn modelId="{E2951A00-871C-469B-8FA4-77C7FA099676}" type="presParOf" srcId="{8D2C8F19-D30F-4371-980E-BF4E7FB38517}" destId="{09F52B66-A861-4D00-B8E1-0300BCBF5B4B}" srcOrd="0" destOrd="0" presId="urn:microsoft.com/office/officeart/2008/layout/HorizontalMultiLevelHierarchy"/>
    <dgm:cxn modelId="{DB975656-34FB-4509-9817-1234D9D6A257}" type="presParOf" srcId="{8D2C8F19-D30F-4371-980E-BF4E7FB38517}" destId="{C5C83BE2-D980-4E21-8D39-95E41504E33B}" srcOrd="1" destOrd="0" presId="urn:microsoft.com/office/officeart/2008/layout/HorizontalMultiLevelHierarchy"/>
    <dgm:cxn modelId="{E99BD31C-0083-4613-B81A-E63888BD5382}" type="presParOf" srcId="{E9B9BE42-1706-428D-BF69-25C96FB8E039}" destId="{217A98E0-3898-4936-AE2F-CE799E936D1C}" srcOrd="6" destOrd="0" presId="urn:microsoft.com/office/officeart/2008/layout/HorizontalMultiLevelHierarchy"/>
    <dgm:cxn modelId="{B9DBD64F-93A7-4C49-90DD-FE8A20AE0640}" type="presParOf" srcId="{217A98E0-3898-4936-AE2F-CE799E936D1C}" destId="{0A36A1E9-FCCF-4FF5-84E8-F50024096338}" srcOrd="0" destOrd="0" presId="urn:microsoft.com/office/officeart/2008/layout/HorizontalMultiLevelHierarchy"/>
    <dgm:cxn modelId="{EC89EE3B-D1DE-4B22-9E70-582F5D546FD9}" type="presParOf" srcId="{E9B9BE42-1706-428D-BF69-25C96FB8E039}" destId="{DE796F89-8ADD-4064-BDB6-D9C171600EAF}" srcOrd="7" destOrd="0" presId="urn:microsoft.com/office/officeart/2008/layout/HorizontalMultiLevelHierarchy"/>
    <dgm:cxn modelId="{DF6D4A66-A524-4B76-9251-55A3974979B5}" type="presParOf" srcId="{DE796F89-8ADD-4064-BDB6-D9C171600EAF}" destId="{924A8A84-4ECB-4A39-A917-43CF5C4FF2EC}" srcOrd="0" destOrd="0" presId="urn:microsoft.com/office/officeart/2008/layout/HorizontalMultiLevelHierarchy"/>
    <dgm:cxn modelId="{EC665B8F-041D-46A6-9D44-864F35059399}" type="presParOf" srcId="{DE796F89-8ADD-4064-BDB6-D9C171600EAF}" destId="{0BF25A29-0D80-4C1C-9FF5-2486D059D5B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9CDE04-B1F4-44AE-A45E-197671D4EE00}"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5A1EE986-12C0-4F23-97FB-5EE8F4268C1D}">
      <dgm:prSet phldrT="[Texto]"/>
      <dgm:spPr/>
      <dgm:t>
        <a:bodyPr/>
        <a:lstStyle/>
        <a:p>
          <a:r>
            <a:rPr lang="en-US" dirty="0"/>
            <a:t>Inverted pendulum</a:t>
          </a:r>
        </a:p>
      </dgm:t>
    </dgm:pt>
    <dgm:pt modelId="{476F54C0-9E13-47B1-92AC-6ED026AEDBE4}" type="parTrans" cxnId="{16DA71A1-8D11-4004-9B23-48AD00FB5283}">
      <dgm:prSet/>
      <dgm:spPr/>
      <dgm:t>
        <a:bodyPr/>
        <a:lstStyle/>
        <a:p>
          <a:endParaRPr lang="en-US"/>
        </a:p>
      </dgm:t>
    </dgm:pt>
    <dgm:pt modelId="{080EE8C2-8336-45FD-B870-F9B51B2C6C2D}" type="sibTrans" cxnId="{16DA71A1-8D11-4004-9B23-48AD00FB5283}">
      <dgm:prSet/>
      <dgm:spPr/>
      <dgm:t>
        <a:bodyPr/>
        <a:lstStyle/>
        <a:p>
          <a:endParaRPr lang="en-US"/>
        </a:p>
      </dgm:t>
    </dgm:pt>
    <dgm:pt modelId="{ABFA3875-7650-4973-AA34-9DA87634F1F6}">
      <dgm:prSet phldrT="[Texto]"/>
      <dgm:spPr>
        <a:solidFill>
          <a:schemeClr val="accent4"/>
        </a:solidFill>
      </dgm:spPr>
      <dgm:t>
        <a:bodyPr/>
        <a:lstStyle/>
        <a:p>
          <a:r>
            <a:rPr lang="en-US"/>
            <a:t>Without control, verification of the real movement of the pendulum</a:t>
          </a:r>
          <a:endParaRPr lang="en-US" dirty="0"/>
        </a:p>
      </dgm:t>
    </dgm:pt>
    <dgm:pt modelId="{612DBED9-6F25-414C-867E-C611F56CD1D2}" type="parTrans" cxnId="{184D201F-EB78-4EE6-A354-B78649909ACE}">
      <dgm:prSet/>
      <dgm:spPr/>
      <dgm:t>
        <a:bodyPr/>
        <a:lstStyle/>
        <a:p>
          <a:endParaRPr lang="en-US"/>
        </a:p>
      </dgm:t>
    </dgm:pt>
    <dgm:pt modelId="{875AD0E4-E444-41E1-8571-6860B51F747D}" type="sibTrans" cxnId="{184D201F-EB78-4EE6-A354-B78649909ACE}">
      <dgm:prSet/>
      <dgm:spPr/>
      <dgm:t>
        <a:bodyPr/>
        <a:lstStyle/>
        <a:p>
          <a:endParaRPr lang="en-US"/>
        </a:p>
      </dgm:t>
    </dgm:pt>
    <dgm:pt modelId="{B275CBCA-8E0D-48E8-8BDA-1DB9122E7D71}">
      <dgm:prSet phldrT="[Texto]"/>
      <dgm:spPr>
        <a:solidFill>
          <a:schemeClr val="accent4"/>
        </a:solidFill>
      </dgm:spPr>
      <dgm:t>
        <a:bodyPr/>
        <a:lstStyle/>
        <a:p>
          <a:r>
            <a:rPr lang="en-US" dirty="0"/>
            <a:t>Control using the actual position of the pendulum as feedback</a:t>
          </a:r>
        </a:p>
      </dgm:t>
    </dgm:pt>
    <dgm:pt modelId="{6F64620C-EB33-47F8-AC0C-0AA48A7733D1}" type="parTrans" cxnId="{8D2796C7-D67E-47ED-B6DE-DA7DE17E0549}">
      <dgm:prSet/>
      <dgm:spPr/>
      <dgm:t>
        <a:bodyPr/>
        <a:lstStyle/>
        <a:p>
          <a:endParaRPr lang="en-US"/>
        </a:p>
      </dgm:t>
    </dgm:pt>
    <dgm:pt modelId="{58630A03-34E9-41AE-B157-1082B1F26BEA}" type="sibTrans" cxnId="{8D2796C7-D67E-47ED-B6DE-DA7DE17E0549}">
      <dgm:prSet/>
      <dgm:spPr/>
      <dgm:t>
        <a:bodyPr/>
        <a:lstStyle/>
        <a:p>
          <a:endParaRPr lang="en-US"/>
        </a:p>
      </dgm:t>
    </dgm:pt>
    <dgm:pt modelId="{2474A005-02C0-41A2-912A-6ABF62628EA5}">
      <dgm:prSet phldrT="[Texto]"/>
      <dgm:spPr>
        <a:solidFill>
          <a:schemeClr val="accent3">
            <a:lumMod val="50000"/>
          </a:schemeClr>
        </a:solidFill>
      </dgm:spPr>
      <dgm:t>
        <a:bodyPr/>
        <a:lstStyle/>
        <a:p>
          <a:r>
            <a:rPr lang="en-US" dirty="0"/>
            <a:t>Without control, verification of the pendulum movement from the perspective of the Kalman Filter (</a:t>
          </a:r>
          <a:r>
            <a:rPr lang="en-US" dirty="0" err="1"/>
            <a:t>process+sensor</a:t>
          </a:r>
          <a:r>
            <a:rPr lang="en-US" dirty="0"/>
            <a:t>)</a:t>
          </a:r>
        </a:p>
      </dgm:t>
    </dgm:pt>
    <dgm:pt modelId="{6CF48587-E704-4078-B310-8D74FD3D6732}" type="parTrans" cxnId="{8F5513D9-45F7-48D6-97CC-93B1898221D4}">
      <dgm:prSet/>
      <dgm:spPr/>
      <dgm:t>
        <a:bodyPr/>
        <a:lstStyle/>
        <a:p>
          <a:endParaRPr lang="en-US"/>
        </a:p>
      </dgm:t>
    </dgm:pt>
    <dgm:pt modelId="{ACAE477E-AEAC-47EA-B511-64FF91E1CBF9}" type="sibTrans" cxnId="{8F5513D9-45F7-48D6-97CC-93B1898221D4}">
      <dgm:prSet/>
      <dgm:spPr/>
      <dgm:t>
        <a:bodyPr/>
        <a:lstStyle/>
        <a:p>
          <a:endParaRPr lang="en-US"/>
        </a:p>
      </dgm:t>
    </dgm:pt>
    <dgm:pt modelId="{34A7D611-A714-4E90-B339-AD99AF7BB20A}">
      <dgm:prSet phldrT="[Texto]"/>
      <dgm:spPr>
        <a:solidFill>
          <a:schemeClr val="accent3">
            <a:lumMod val="50000"/>
          </a:schemeClr>
        </a:solidFill>
      </dgm:spPr>
      <dgm:t>
        <a:bodyPr/>
        <a:lstStyle/>
        <a:p>
          <a:r>
            <a:rPr lang="en-US" dirty="0"/>
            <a:t>Control using Kalman filter feedback</a:t>
          </a:r>
        </a:p>
      </dgm:t>
    </dgm:pt>
    <dgm:pt modelId="{9CBBC520-C717-458A-8EB4-0D967E0F92DE}" type="parTrans" cxnId="{6E8E17F0-F229-4D71-95A7-1A9D0EE9D00B}">
      <dgm:prSet/>
      <dgm:spPr/>
      <dgm:t>
        <a:bodyPr/>
        <a:lstStyle/>
        <a:p>
          <a:endParaRPr lang="en-US"/>
        </a:p>
      </dgm:t>
    </dgm:pt>
    <dgm:pt modelId="{F06DD0B3-F8D5-4BA0-B724-FCBE2EA7F909}" type="sibTrans" cxnId="{6E8E17F0-F229-4D71-95A7-1A9D0EE9D00B}">
      <dgm:prSet/>
      <dgm:spPr/>
      <dgm:t>
        <a:bodyPr/>
        <a:lstStyle/>
        <a:p>
          <a:endParaRPr lang="en-US"/>
        </a:p>
      </dgm:t>
    </dgm:pt>
    <dgm:pt modelId="{92D7F915-8593-4533-8970-3DA505289456}" type="pres">
      <dgm:prSet presAssocID="{DF9CDE04-B1F4-44AE-A45E-197671D4EE00}" presName="Name0" presStyleCnt="0">
        <dgm:presLayoutVars>
          <dgm:chPref val="1"/>
          <dgm:dir/>
          <dgm:animOne val="branch"/>
          <dgm:animLvl val="lvl"/>
          <dgm:resizeHandles val="exact"/>
        </dgm:presLayoutVars>
      </dgm:prSet>
      <dgm:spPr/>
    </dgm:pt>
    <dgm:pt modelId="{C26481AD-CBB8-4D0C-85F2-B49924BD9077}" type="pres">
      <dgm:prSet presAssocID="{5A1EE986-12C0-4F23-97FB-5EE8F4268C1D}" presName="root1" presStyleCnt="0"/>
      <dgm:spPr/>
    </dgm:pt>
    <dgm:pt modelId="{5AE31FE6-6F56-469F-ACAD-A8C0FBCB7919}" type="pres">
      <dgm:prSet presAssocID="{5A1EE986-12C0-4F23-97FB-5EE8F4268C1D}" presName="LevelOneTextNode" presStyleLbl="node0" presStyleIdx="0" presStyleCnt="1">
        <dgm:presLayoutVars>
          <dgm:chPref val="3"/>
        </dgm:presLayoutVars>
      </dgm:prSet>
      <dgm:spPr/>
    </dgm:pt>
    <dgm:pt modelId="{E9B9BE42-1706-428D-BF69-25C96FB8E039}" type="pres">
      <dgm:prSet presAssocID="{5A1EE986-12C0-4F23-97FB-5EE8F4268C1D}" presName="level2hierChild" presStyleCnt="0"/>
      <dgm:spPr/>
    </dgm:pt>
    <dgm:pt modelId="{3BB3C064-165B-4ABA-BA61-81C2CD245B82}" type="pres">
      <dgm:prSet presAssocID="{612DBED9-6F25-414C-867E-C611F56CD1D2}" presName="conn2-1" presStyleLbl="parChTrans1D2" presStyleIdx="0" presStyleCnt="4"/>
      <dgm:spPr/>
    </dgm:pt>
    <dgm:pt modelId="{37825393-E63E-4713-A236-4BCB5CE2EDB2}" type="pres">
      <dgm:prSet presAssocID="{612DBED9-6F25-414C-867E-C611F56CD1D2}" presName="connTx" presStyleLbl="parChTrans1D2" presStyleIdx="0" presStyleCnt="4"/>
      <dgm:spPr/>
    </dgm:pt>
    <dgm:pt modelId="{09787C7C-F8B6-4F06-BCB8-303BA8CE5C2B}" type="pres">
      <dgm:prSet presAssocID="{ABFA3875-7650-4973-AA34-9DA87634F1F6}" presName="root2" presStyleCnt="0"/>
      <dgm:spPr/>
    </dgm:pt>
    <dgm:pt modelId="{A5CB2C9E-2F51-4C87-82BA-9BC488D40BFF}" type="pres">
      <dgm:prSet presAssocID="{ABFA3875-7650-4973-AA34-9DA87634F1F6}" presName="LevelTwoTextNode" presStyleLbl="node2" presStyleIdx="0" presStyleCnt="4">
        <dgm:presLayoutVars>
          <dgm:chPref val="3"/>
        </dgm:presLayoutVars>
      </dgm:prSet>
      <dgm:spPr/>
    </dgm:pt>
    <dgm:pt modelId="{E3035006-236D-47B0-947F-42320A8C74D5}" type="pres">
      <dgm:prSet presAssocID="{ABFA3875-7650-4973-AA34-9DA87634F1F6}" presName="level3hierChild" presStyleCnt="0"/>
      <dgm:spPr/>
    </dgm:pt>
    <dgm:pt modelId="{EA025597-27EC-4FE3-BA9E-AA24551AC10E}" type="pres">
      <dgm:prSet presAssocID="{6F64620C-EB33-47F8-AC0C-0AA48A7733D1}" presName="conn2-1" presStyleLbl="parChTrans1D2" presStyleIdx="1" presStyleCnt="4"/>
      <dgm:spPr/>
    </dgm:pt>
    <dgm:pt modelId="{4A09770E-7CA8-4647-8711-144E0A74F215}" type="pres">
      <dgm:prSet presAssocID="{6F64620C-EB33-47F8-AC0C-0AA48A7733D1}" presName="connTx" presStyleLbl="parChTrans1D2" presStyleIdx="1" presStyleCnt="4"/>
      <dgm:spPr/>
    </dgm:pt>
    <dgm:pt modelId="{C834C7E1-73C5-4BEE-95AC-86ABAE72A79C}" type="pres">
      <dgm:prSet presAssocID="{B275CBCA-8E0D-48E8-8BDA-1DB9122E7D71}" presName="root2" presStyleCnt="0"/>
      <dgm:spPr/>
    </dgm:pt>
    <dgm:pt modelId="{C61FC361-7267-40F6-97D8-095BCD724969}" type="pres">
      <dgm:prSet presAssocID="{B275CBCA-8E0D-48E8-8BDA-1DB9122E7D71}" presName="LevelTwoTextNode" presStyleLbl="node2" presStyleIdx="1" presStyleCnt="4">
        <dgm:presLayoutVars>
          <dgm:chPref val="3"/>
        </dgm:presLayoutVars>
      </dgm:prSet>
      <dgm:spPr/>
    </dgm:pt>
    <dgm:pt modelId="{212DA530-262B-4700-8908-C8E6AB9E21ED}" type="pres">
      <dgm:prSet presAssocID="{B275CBCA-8E0D-48E8-8BDA-1DB9122E7D71}" presName="level3hierChild" presStyleCnt="0"/>
      <dgm:spPr/>
    </dgm:pt>
    <dgm:pt modelId="{CEF29BFA-9711-4E1B-B4EB-D31B6A28E02E}" type="pres">
      <dgm:prSet presAssocID="{6CF48587-E704-4078-B310-8D74FD3D6732}" presName="conn2-1" presStyleLbl="parChTrans1D2" presStyleIdx="2" presStyleCnt="4"/>
      <dgm:spPr/>
    </dgm:pt>
    <dgm:pt modelId="{0B10D536-66AF-4F41-A346-63B31FCBF44B}" type="pres">
      <dgm:prSet presAssocID="{6CF48587-E704-4078-B310-8D74FD3D6732}" presName="connTx" presStyleLbl="parChTrans1D2" presStyleIdx="2" presStyleCnt="4"/>
      <dgm:spPr/>
    </dgm:pt>
    <dgm:pt modelId="{8D2C8F19-D30F-4371-980E-BF4E7FB38517}" type="pres">
      <dgm:prSet presAssocID="{2474A005-02C0-41A2-912A-6ABF62628EA5}" presName="root2" presStyleCnt="0"/>
      <dgm:spPr/>
    </dgm:pt>
    <dgm:pt modelId="{09F52B66-A861-4D00-B8E1-0300BCBF5B4B}" type="pres">
      <dgm:prSet presAssocID="{2474A005-02C0-41A2-912A-6ABF62628EA5}" presName="LevelTwoTextNode" presStyleLbl="node2" presStyleIdx="2" presStyleCnt="4">
        <dgm:presLayoutVars>
          <dgm:chPref val="3"/>
        </dgm:presLayoutVars>
      </dgm:prSet>
      <dgm:spPr/>
    </dgm:pt>
    <dgm:pt modelId="{C5C83BE2-D980-4E21-8D39-95E41504E33B}" type="pres">
      <dgm:prSet presAssocID="{2474A005-02C0-41A2-912A-6ABF62628EA5}" presName="level3hierChild" presStyleCnt="0"/>
      <dgm:spPr/>
    </dgm:pt>
    <dgm:pt modelId="{217A98E0-3898-4936-AE2F-CE799E936D1C}" type="pres">
      <dgm:prSet presAssocID="{9CBBC520-C717-458A-8EB4-0D967E0F92DE}" presName="conn2-1" presStyleLbl="parChTrans1D2" presStyleIdx="3" presStyleCnt="4"/>
      <dgm:spPr/>
    </dgm:pt>
    <dgm:pt modelId="{0A36A1E9-FCCF-4FF5-84E8-F50024096338}" type="pres">
      <dgm:prSet presAssocID="{9CBBC520-C717-458A-8EB4-0D967E0F92DE}" presName="connTx" presStyleLbl="parChTrans1D2" presStyleIdx="3" presStyleCnt="4"/>
      <dgm:spPr/>
    </dgm:pt>
    <dgm:pt modelId="{DE796F89-8ADD-4064-BDB6-D9C171600EAF}" type="pres">
      <dgm:prSet presAssocID="{34A7D611-A714-4E90-B339-AD99AF7BB20A}" presName="root2" presStyleCnt="0"/>
      <dgm:spPr/>
    </dgm:pt>
    <dgm:pt modelId="{924A8A84-4ECB-4A39-A917-43CF5C4FF2EC}" type="pres">
      <dgm:prSet presAssocID="{34A7D611-A714-4E90-B339-AD99AF7BB20A}" presName="LevelTwoTextNode" presStyleLbl="node2" presStyleIdx="3" presStyleCnt="4">
        <dgm:presLayoutVars>
          <dgm:chPref val="3"/>
        </dgm:presLayoutVars>
      </dgm:prSet>
      <dgm:spPr/>
    </dgm:pt>
    <dgm:pt modelId="{0BF25A29-0D80-4C1C-9FF5-2486D059D5BA}" type="pres">
      <dgm:prSet presAssocID="{34A7D611-A714-4E90-B339-AD99AF7BB20A}" presName="level3hierChild" presStyleCnt="0"/>
      <dgm:spPr/>
    </dgm:pt>
  </dgm:ptLst>
  <dgm:cxnLst>
    <dgm:cxn modelId="{184D201F-EB78-4EE6-A354-B78649909ACE}" srcId="{5A1EE986-12C0-4F23-97FB-5EE8F4268C1D}" destId="{ABFA3875-7650-4973-AA34-9DA87634F1F6}" srcOrd="0" destOrd="0" parTransId="{612DBED9-6F25-414C-867E-C611F56CD1D2}" sibTransId="{875AD0E4-E444-41E1-8571-6860B51F747D}"/>
    <dgm:cxn modelId="{D5633364-015B-4A4D-871D-65681AA0601B}" type="presOf" srcId="{ABFA3875-7650-4973-AA34-9DA87634F1F6}" destId="{A5CB2C9E-2F51-4C87-82BA-9BC488D40BFF}" srcOrd="0" destOrd="0" presId="urn:microsoft.com/office/officeart/2008/layout/HorizontalMultiLevelHierarchy"/>
    <dgm:cxn modelId="{DFF22A50-D593-472D-AE0E-0AA437A5C0FD}" type="presOf" srcId="{6F64620C-EB33-47F8-AC0C-0AA48A7733D1}" destId="{EA025597-27EC-4FE3-BA9E-AA24551AC10E}" srcOrd="0" destOrd="0" presId="urn:microsoft.com/office/officeart/2008/layout/HorizontalMultiLevelHierarchy"/>
    <dgm:cxn modelId="{2DC0F57A-45E4-4F87-B9C9-08FC5111C2D4}" type="presOf" srcId="{9CBBC520-C717-458A-8EB4-0D967E0F92DE}" destId="{0A36A1E9-FCCF-4FF5-84E8-F50024096338}" srcOrd="1" destOrd="0" presId="urn:microsoft.com/office/officeart/2008/layout/HorizontalMultiLevelHierarchy"/>
    <dgm:cxn modelId="{6616707F-6A65-48D6-A27A-FFEDAAE4F674}" type="presOf" srcId="{612DBED9-6F25-414C-867E-C611F56CD1D2}" destId="{3BB3C064-165B-4ABA-BA61-81C2CD245B82}" srcOrd="0" destOrd="0" presId="urn:microsoft.com/office/officeart/2008/layout/HorizontalMultiLevelHierarchy"/>
    <dgm:cxn modelId="{16DA71A1-8D11-4004-9B23-48AD00FB5283}" srcId="{DF9CDE04-B1F4-44AE-A45E-197671D4EE00}" destId="{5A1EE986-12C0-4F23-97FB-5EE8F4268C1D}" srcOrd="0" destOrd="0" parTransId="{476F54C0-9E13-47B1-92AC-6ED026AEDBE4}" sibTransId="{080EE8C2-8336-45FD-B870-F9B51B2C6C2D}"/>
    <dgm:cxn modelId="{93B862A2-9240-4A24-9D04-23D4EB31283E}" type="presOf" srcId="{2474A005-02C0-41A2-912A-6ABF62628EA5}" destId="{09F52B66-A861-4D00-B8E1-0300BCBF5B4B}" srcOrd="0" destOrd="0" presId="urn:microsoft.com/office/officeart/2008/layout/HorizontalMultiLevelHierarchy"/>
    <dgm:cxn modelId="{32EA89BA-4BFB-4EAE-8139-315106CDEF99}" type="presOf" srcId="{9CBBC520-C717-458A-8EB4-0D967E0F92DE}" destId="{217A98E0-3898-4936-AE2F-CE799E936D1C}" srcOrd="0" destOrd="0" presId="urn:microsoft.com/office/officeart/2008/layout/HorizontalMultiLevelHierarchy"/>
    <dgm:cxn modelId="{16831CBD-F467-4415-854B-477172B33E0E}" type="presOf" srcId="{6CF48587-E704-4078-B310-8D74FD3D6732}" destId="{0B10D536-66AF-4F41-A346-63B31FCBF44B}" srcOrd="1" destOrd="0" presId="urn:microsoft.com/office/officeart/2008/layout/HorizontalMultiLevelHierarchy"/>
    <dgm:cxn modelId="{5297ACC3-F82D-47E2-AC5A-5CA2797A2013}" type="presOf" srcId="{B275CBCA-8E0D-48E8-8BDA-1DB9122E7D71}" destId="{C61FC361-7267-40F6-97D8-095BCD724969}" srcOrd="0" destOrd="0" presId="urn:microsoft.com/office/officeart/2008/layout/HorizontalMultiLevelHierarchy"/>
    <dgm:cxn modelId="{3266D7C6-4DBF-473F-BC8F-C7C2CB5794F2}" type="presOf" srcId="{6CF48587-E704-4078-B310-8D74FD3D6732}" destId="{CEF29BFA-9711-4E1B-B4EB-D31B6A28E02E}" srcOrd="0" destOrd="0" presId="urn:microsoft.com/office/officeart/2008/layout/HorizontalMultiLevelHierarchy"/>
    <dgm:cxn modelId="{8D2796C7-D67E-47ED-B6DE-DA7DE17E0549}" srcId="{5A1EE986-12C0-4F23-97FB-5EE8F4268C1D}" destId="{B275CBCA-8E0D-48E8-8BDA-1DB9122E7D71}" srcOrd="1" destOrd="0" parTransId="{6F64620C-EB33-47F8-AC0C-0AA48A7733D1}" sibTransId="{58630A03-34E9-41AE-B157-1082B1F26BEA}"/>
    <dgm:cxn modelId="{D9C61ED2-6DA4-44C0-B44D-3AB6E2CE10CC}" type="presOf" srcId="{34A7D611-A714-4E90-B339-AD99AF7BB20A}" destId="{924A8A84-4ECB-4A39-A917-43CF5C4FF2EC}" srcOrd="0" destOrd="0" presId="urn:microsoft.com/office/officeart/2008/layout/HorizontalMultiLevelHierarchy"/>
    <dgm:cxn modelId="{072AF7D8-99DD-426E-A36D-8C2BA0872120}" type="presOf" srcId="{612DBED9-6F25-414C-867E-C611F56CD1D2}" destId="{37825393-E63E-4713-A236-4BCB5CE2EDB2}" srcOrd="1" destOrd="0" presId="urn:microsoft.com/office/officeart/2008/layout/HorizontalMultiLevelHierarchy"/>
    <dgm:cxn modelId="{8F5513D9-45F7-48D6-97CC-93B1898221D4}" srcId="{5A1EE986-12C0-4F23-97FB-5EE8F4268C1D}" destId="{2474A005-02C0-41A2-912A-6ABF62628EA5}" srcOrd="2" destOrd="0" parTransId="{6CF48587-E704-4078-B310-8D74FD3D6732}" sibTransId="{ACAE477E-AEAC-47EA-B511-64FF91E1CBF9}"/>
    <dgm:cxn modelId="{E152C7EC-5521-4055-AA96-700F9FC77696}" type="presOf" srcId="{DF9CDE04-B1F4-44AE-A45E-197671D4EE00}" destId="{92D7F915-8593-4533-8970-3DA505289456}" srcOrd="0" destOrd="0" presId="urn:microsoft.com/office/officeart/2008/layout/HorizontalMultiLevelHierarchy"/>
    <dgm:cxn modelId="{983E44EE-A5A3-4157-B1FF-EF1281BCD467}" type="presOf" srcId="{6F64620C-EB33-47F8-AC0C-0AA48A7733D1}" destId="{4A09770E-7CA8-4647-8711-144E0A74F215}" srcOrd="1" destOrd="0" presId="urn:microsoft.com/office/officeart/2008/layout/HorizontalMultiLevelHierarchy"/>
    <dgm:cxn modelId="{6E8E17F0-F229-4D71-95A7-1A9D0EE9D00B}" srcId="{5A1EE986-12C0-4F23-97FB-5EE8F4268C1D}" destId="{34A7D611-A714-4E90-B339-AD99AF7BB20A}" srcOrd="3" destOrd="0" parTransId="{9CBBC520-C717-458A-8EB4-0D967E0F92DE}" sibTransId="{F06DD0B3-F8D5-4BA0-B724-FCBE2EA7F909}"/>
    <dgm:cxn modelId="{C75A21FB-142E-4EFD-9617-765E839A7CB2}" type="presOf" srcId="{5A1EE986-12C0-4F23-97FB-5EE8F4268C1D}" destId="{5AE31FE6-6F56-469F-ACAD-A8C0FBCB7919}" srcOrd="0" destOrd="0" presId="urn:microsoft.com/office/officeart/2008/layout/HorizontalMultiLevelHierarchy"/>
    <dgm:cxn modelId="{AD23FC47-E81C-4B0A-B8A0-94BA4EF407FD}" type="presParOf" srcId="{92D7F915-8593-4533-8970-3DA505289456}" destId="{C26481AD-CBB8-4D0C-85F2-B49924BD9077}" srcOrd="0" destOrd="0" presId="urn:microsoft.com/office/officeart/2008/layout/HorizontalMultiLevelHierarchy"/>
    <dgm:cxn modelId="{A18D6EC0-F121-49D1-9998-1192A35812F4}" type="presParOf" srcId="{C26481AD-CBB8-4D0C-85F2-B49924BD9077}" destId="{5AE31FE6-6F56-469F-ACAD-A8C0FBCB7919}" srcOrd="0" destOrd="0" presId="urn:microsoft.com/office/officeart/2008/layout/HorizontalMultiLevelHierarchy"/>
    <dgm:cxn modelId="{F615CC9D-7DF3-45F4-85F6-6FC4B0286ACE}" type="presParOf" srcId="{C26481AD-CBB8-4D0C-85F2-B49924BD9077}" destId="{E9B9BE42-1706-428D-BF69-25C96FB8E039}" srcOrd="1" destOrd="0" presId="urn:microsoft.com/office/officeart/2008/layout/HorizontalMultiLevelHierarchy"/>
    <dgm:cxn modelId="{0A48D757-BACC-4775-9247-109C1635F929}" type="presParOf" srcId="{E9B9BE42-1706-428D-BF69-25C96FB8E039}" destId="{3BB3C064-165B-4ABA-BA61-81C2CD245B82}" srcOrd="0" destOrd="0" presId="urn:microsoft.com/office/officeart/2008/layout/HorizontalMultiLevelHierarchy"/>
    <dgm:cxn modelId="{3F634C29-5A4F-4884-AAD7-A97244A9E38A}" type="presParOf" srcId="{3BB3C064-165B-4ABA-BA61-81C2CD245B82}" destId="{37825393-E63E-4713-A236-4BCB5CE2EDB2}" srcOrd="0" destOrd="0" presId="urn:microsoft.com/office/officeart/2008/layout/HorizontalMultiLevelHierarchy"/>
    <dgm:cxn modelId="{10521EB7-27E6-438B-AB37-CFF2FF35B38A}" type="presParOf" srcId="{E9B9BE42-1706-428D-BF69-25C96FB8E039}" destId="{09787C7C-F8B6-4F06-BCB8-303BA8CE5C2B}" srcOrd="1" destOrd="0" presId="urn:microsoft.com/office/officeart/2008/layout/HorizontalMultiLevelHierarchy"/>
    <dgm:cxn modelId="{D50EEACC-CE2D-4A99-B623-BFA909B5F666}" type="presParOf" srcId="{09787C7C-F8B6-4F06-BCB8-303BA8CE5C2B}" destId="{A5CB2C9E-2F51-4C87-82BA-9BC488D40BFF}" srcOrd="0" destOrd="0" presId="urn:microsoft.com/office/officeart/2008/layout/HorizontalMultiLevelHierarchy"/>
    <dgm:cxn modelId="{A3BE2D2A-9C2F-4BCA-A666-67475F50143D}" type="presParOf" srcId="{09787C7C-F8B6-4F06-BCB8-303BA8CE5C2B}" destId="{E3035006-236D-47B0-947F-42320A8C74D5}" srcOrd="1" destOrd="0" presId="urn:microsoft.com/office/officeart/2008/layout/HorizontalMultiLevelHierarchy"/>
    <dgm:cxn modelId="{ED97F047-3DA0-4AC4-B14C-C0377B04FD0F}" type="presParOf" srcId="{E9B9BE42-1706-428D-BF69-25C96FB8E039}" destId="{EA025597-27EC-4FE3-BA9E-AA24551AC10E}" srcOrd="2" destOrd="0" presId="urn:microsoft.com/office/officeart/2008/layout/HorizontalMultiLevelHierarchy"/>
    <dgm:cxn modelId="{B9F2E787-861E-4A94-A185-0BD25462FB52}" type="presParOf" srcId="{EA025597-27EC-4FE3-BA9E-AA24551AC10E}" destId="{4A09770E-7CA8-4647-8711-144E0A74F215}" srcOrd="0" destOrd="0" presId="urn:microsoft.com/office/officeart/2008/layout/HorizontalMultiLevelHierarchy"/>
    <dgm:cxn modelId="{E4D8ACE8-DAD1-426E-B323-430D2D9041B7}" type="presParOf" srcId="{E9B9BE42-1706-428D-BF69-25C96FB8E039}" destId="{C834C7E1-73C5-4BEE-95AC-86ABAE72A79C}" srcOrd="3" destOrd="0" presId="urn:microsoft.com/office/officeart/2008/layout/HorizontalMultiLevelHierarchy"/>
    <dgm:cxn modelId="{D3FAAE89-717A-4C3C-968E-CF4D41DC3343}" type="presParOf" srcId="{C834C7E1-73C5-4BEE-95AC-86ABAE72A79C}" destId="{C61FC361-7267-40F6-97D8-095BCD724969}" srcOrd="0" destOrd="0" presId="urn:microsoft.com/office/officeart/2008/layout/HorizontalMultiLevelHierarchy"/>
    <dgm:cxn modelId="{B7DEB749-253B-4620-A93A-86A41067F8F3}" type="presParOf" srcId="{C834C7E1-73C5-4BEE-95AC-86ABAE72A79C}" destId="{212DA530-262B-4700-8908-C8E6AB9E21ED}" srcOrd="1" destOrd="0" presId="urn:microsoft.com/office/officeart/2008/layout/HorizontalMultiLevelHierarchy"/>
    <dgm:cxn modelId="{29806BB1-34BE-42F5-9288-CAED50DCEE5E}" type="presParOf" srcId="{E9B9BE42-1706-428D-BF69-25C96FB8E039}" destId="{CEF29BFA-9711-4E1B-B4EB-D31B6A28E02E}" srcOrd="4" destOrd="0" presId="urn:microsoft.com/office/officeart/2008/layout/HorizontalMultiLevelHierarchy"/>
    <dgm:cxn modelId="{F8CEB51D-2A25-48C5-9531-E7D338FB405E}" type="presParOf" srcId="{CEF29BFA-9711-4E1B-B4EB-D31B6A28E02E}" destId="{0B10D536-66AF-4F41-A346-63B31FCBF44B}" srcOrd="0" destOrd="0" presId="urn:microsoft.com/office/officeart/2008/layout/HorizontalMultiLevelHierarchy"/>
    <dgm:cxn modelId="{C02A96A7-91EB-40A6-8CAD-88D1C696CABE}" type="presParOf" srcId="{E9B9BE42-1706-428D-BF69-25C96FB8E039}" destId="{8D2C8F19-D30F-4371-980E-BF4E7FB38517}" srcOrd="5" destOrd="0" presId="urn:microsoft.com/office/officeart/2008/layout/HorizontalMultiLevelHierarchy"/>
    <dgm:cxn modelId="{E2951A00-871C-469B-8FA4-77C7FA099676}" type="presParOf" srcId="{8D2C8F19-D30F-4371-980E-BF4E7FB38517}" destId="{09F52B66-A861-4D00-B8E1-0300BCBF5B4B}" srcOrd="0" destOrd="0" presId="urn:microsoft.com/office/officeart/2008/layout/HorizontalMultiLevelHierarchy"/>
    <dgm:cxn modelId="{DB975656-34FB-4509-9817-1234D9D6A257}" type="presParOf" srcId="{8D2C8F19-D30F-4371-980E-BF4E7FB38517}" destId="{C5C83BE2-D980-4E21-8D39-95E41504E33B}" srcOrd="1" destOrd="0" presId="urn:microsoft.com/office/officeart/2008/layout/HorizontalMultiLevelHierarchy"/>
    <dgm:cxn modelId="{E99BD31C-0083-4613-B81A-E63888BD5382}" type="presParOf" srcId="{E9B9BE42-1706-428D-BF69-25C96FB8E039}" destId="{217A98E0-3898-4936-AE2F-CE799E936D1C}" srcOrd="6" destOrd="0" presId="urn:microsoft.com/office/officeart/2008/layout/HorizontalMultiLevelHierarchy"/>
    <dgm:cxn modelId="{B9DBD64F-93A7-4C49-90DD-FE8A20AE0640}" type="presParOf" srcId="{217A98E0-3898-4936-AE2F-CE799E936D1C}" destId="{0A36A1E9-FCCF-4FF5-84E8-F50024096338}" srcOrd="0" destOrd="0" presId="urn:microsoft.com/office/officeart/2008/layout/HorizontalMultiLevelHierarchy"/>
    <dgm:cxn modelId="{EC89EE3B-D1DE-4B22-9E70-582F5D546FD9}" type="presParOf" srcId="{E9B9BE42-1706-428D-BF69-25C96FB8E039}" destId="{DE796F89-8ADD-4064-BDB6-D9C171600EAF}" srcOrd="7" destOrd="0" presId="urn:microsoft.com/office/officeart/2008/layout/HorizontalMultiLevelHierarchy"/>
    <dgm:cxn modelId="{DF6D4A66-A524-4B76-9251-55A3974979B5}" type="presParOf" srcId="{DE796F89-8ADD-4064-BDB6-D9C171600EAF}" destId="{924A8A84-4ECB-4A39-A917-43CF5C4FF2EC}" srcOrd="0" destOrd="0" presId="urn:microsoft.com/office/officeart/2008/layout/HorizontalMultiLevelHierarchy"/>
    <dgm:cxn modelId="{EC665B8F-041D-46A6-9D44-864F35059399}" type="presParOf" srcId="{DE796F89-8ADD-4064-BDB6-D9C171600EAF}" destId="{0BF25A29-0D80-4C1C-9FF5-2486D059D5B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9CDE04-B1F4-44AE-A45E-197671D4EE00}"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5A1EE986-12C0-4F23-97FB-5EE8F4268C1D}">
      <dgm:prSet phldrT="[Texto]"/>
      <dgm:spPr/>
      <dgm:t>
        <a:bodyPr/>
        <a:lstStyle/>
        <a:p>
          <a:r>
            <a:rPr lang="en-US" dirty="0"/>
            <a:t>Inverted pendulum</a:t>
          </a:r>
        </a:p>
      </dgm:t>
    </dgm:pt>
    <dgm:pt modelId="{476F54C0-9E13-47B1-92AC-6ED026AEDBE4}" type="parTrans" cxnId="{16DA71A1-8D11-4004-9B23-48AD00FB5283}">
      <dgm:prSet/>
      <dgm:spPr/>
      <dgm:t>
        <a:bodyPr/>
        <a:lstStyle/>
        <a:p>
          <a:endParaRPr lang="en-US"/>
        </a:p>
      </dgm:t>
    </dgm:pt>
    <dgm:pt modelId="{080EE8C2-8336-45FD-B870-F9B51B2C6C2D}" type="sibTrans" cxnId="{16DA71A1-8D11-4004-9B23-48AD00FB5283}">
      <dgm:prSet/>
      <dgm:spPr/>
      <dgm:t>
        <a:bodyPr/>
        <a:lstStyle/>
        <a:p>
          <a:endParaRPr lang="en-US"/>
        </a:p>
      </dgm:t>
    </dgm:pt>
    <dgm:pt modelId="{ABFA3875-7650-4973-AA34-9DA87634F1F6}">
      <dgm:prSet phldrT="[Texto]"/>
      <dgm:spPr>
        <a:solidFill>
          <a:schemeClr val="accent4"/>
        </a:solidFill>
      </dgm:spPr>
      <dgm:t>
        <a:bodyPr/>
        <a:lstStyle/>
        <a:p>
          <a:r>
            <a:rPr lang="en-US"/>
            <a:t>Without control, verification of the real movement of the pendulum</a:t>
          </a:r>
          <a:endParaRPr lang="en-US" dirty="0"/>
        </a:p>
      </dgm:t>
    </dgm:pt>
    <dgm:pt modelId="{612DBED9-6F25-414C-867E-C611F56CD1D2}" type="parTrans" cxnId="{184D201F-EB78-4EE6-A354-B78649909ACE}">
      <dgm:prSet/>
      <dgm:spPr/>
      <dgm:t>
        <a:bodyPr/>
        <a:lstStyle/>
        <a:p>
          <a:endParaRPr lang="en-US"/>
        </a:p>
      </dgm:t>
    </dgm:pt>
    <dgm:pt modelId="{875AD0E4-E444-41E1-8571-6860B51F747D}" type="sibTrans" cxnId="{184D201F-EB78-4EE6-A354-B78649909ACE}">
      <dgm:prSet/>
      <dgm:spPr/>
      <dgm:t>
        <a:bodyPr/>
        <a:lstStyle/>
        <a:p>
          <a:endParaRPr lang="en-US"/>
        </a:p>
      </dgm:t>
    </dgm:pt>
    <dgm:pt modelId="{B275CBCA-8E0D-48E8-8BDA-1DB9122E7D71}">
      <dgm:prSet phldrT="[Texto]"/>
      <dgm:spPr>
        <a:solidFill>
          <a:schemeClr val="accent4"/>
        </a:solidFill>
      </dgm:spPr>
      <dgm:t>
        <a:bodyPr/>
        <a:lstStyle/>
        <a:p>
          <a:r>
            <a:rPr lang="en-US" dirty="0"/>
            <a:t>Control using the actual position of the pendulum as feedback</a:t>
          </a:r>
        </a:p>
      </dgm:t>
    </dgm:pt>
    <dgm:pt modelId="{6F64620C-EB33-47F8-AC0C-0AA48A7733D1}" type="parTrans" cxnId="{8D2796C7-D67E-47ED-B6DE-DA7DE17E0549}">
      <dgm:prSet/>
      <dgm:spPr/>
      <dgm:t>
        <a:bodyPr/>
        <a:lstStyle/>
        <a:p>
          <a:endParaRPr lang="en-US"/>
        </a:p>
      </dgm:t>
    </dgm:pt>
    <dgm:pt modelId="{58630A03-34E9-41AE-B157-1082B1F26BEA}" type="sibTrans" cxnId="{8D2796C7-D67E-47ED-B6DE-DA7DE17E0549}">
      <dgm:prSet/>
      <dgm:spPr/>
      <dgm:t>
        <a:bodyPr/>
        <a:lstStyle/>
        <a:p>
          <a:endParaRPr lang="en-US"/>
        </a:p>
      </dgm:t>
    </dgm:pt>
    <dgm:pt modelId="{2474A005-02C0-41A2-912A-6ABF62628EA5}">
      <dgm:prSet phldrT="[Texto]"/>
      <dgm:spPr>
        <a:solidFill>
          <a:schemeClr val="accent3">
            <a:lumMod val="50000"/>
          </a:schemeClr>
        </a:solidFill>
      </dgm:spPr>
      <dgm:t>
        <a:bodyPr/>
        <a:lstStyle/>
        <a:p>
          <a:r>
            <a:rPr lang="en-US" dirty="0"/>
            <a:t>Without control, verification of the pendulum movement from the perspective of the Kalman Filter (</a:t>
          </a:r>
          <a:r>
            <a:rPr lang="en-US" dirty="0" err="1"/>
            <a:t>process+sensor</a:t>
          </a:r>
          <a:r>
            <a:rPr lang="en-US" dirty="0"/>
            <a:t>)</a:t>
          </a:r>
        </a:p>
      </dgm:t>
    </dgm:pt>
    <dgm:pt modelId="{6CF48587-E704-4078-B310-8D74FD3D6732}" type="parTrans" cxnId="{8F5513D9-45F7-48D6-97CC-93B1898221D4}">
      <dgm:prSet/>
      <dgm:spPr/>
      <dgm:t>
        <a:bodyPr/>
        <a:lstStyle/>
        <a:p>
          <a:endParaRPr lang="en-US"/>
        </a:p>
      </dgm:t>
    </dgm:pt>
    <dgm:pt modelId="{ACAE477E-AEAC-47EA-B511-64FF91E1CBF9}" type="sibTrans" cxnId="{8F5513D9-45F7-48D6-97CC-93B1898221D4}">
      <dgm:prSet/>
      <dgm:spPr/>
      <dgm:t>
        <a:bodyPr/>
        <a:lstStyle/>
        <a:p>
          <a:endParaRPr lang="en-US"/>
        </a:p>
      </dgm:t>
    </dgm:pt>
    <dgm:pt modelId="{34A7D611-A714-4E90-B339-AD99AF7BB20A}">
      <dgm:prSet phldrT="[Texto]"/>
      <dgm:spPr>
        <a:solidFill>
          <a:schemeClr val="accent3">
            <a:lumMod val="50000"/>
          </a:schemeClr>
        </a:solidFill>
      </dgm:spPr>
      <dgm:t>
        <a:bodyPr/>
        <a:lstStyle/>
        <a:p>
          <a:r>
            <a:rPr lang="en-US" dirty="0"/>
            <a:t>Control using Kalman filter feedback</a:t>
          </a:r>
        </a:p>
      </dgm:t>
    </dgm:pt>
    <dgm:pt modelId="{9CBBC520-C717-458A-8EB4-0D967E0F92DE}" type="parTrans" cxnId="{6E8E17F0-F229-4D71-95A7-1A9D0EE9D00B}">
      <dgm:prSet/>
      <dgm:spPr/>
      <dgm:t>
        <a:bodyPr/>
        <a:lstStyle/>
        <a:p>
          <a:endParaRPr lang="en-US"/>
        </a:p>
      </dgm:t>
    </dgm:pt>
    <dgm:pt modelId="{F06DD0B3-F8D5-4BA0-B724-FCBE2EA7F909}" type="sibTrans" cxnId="{6E8E17F0-F229-4D71-95A7-1A9D0EE9D00B}">
      <dgm:prSet/>
      <dgm:spPr/>
      <dgm:t>
        <a:bodyPr/>
        <a:lstStyle/>
        <a:p>
          <a:endParaRPr lang="en-US"/>
        </a:p>
      </dgm:t>
    </dgm:pt>
    <dgm:pt modelId="{92D7F915-8593-4533-8970-3DA505289456}" type="pres">
      <dgm:prSet presAssocID="{DF9CDE04-B1F4-44AE-A45E-197671D4EE00}" presName="Name0" presStyleCnt="0">
        <dgm:presLayoutVars>
          <dgm:chPref val="1"/>
          <dgm:dir/>
          <dgm:animOne val="branch"/>
          <dgm:animLvl val="lvl"/>
          <dgm:resizeHandles val="exact"/>
        </dgm:presLayoutVars>
      </dgm:prSet>
      <dgm:spPr/>
    </dgm:pt>
    <dgm:pt modelId="{C26481AD-CBB8-4D0C-85F2-B49924BD9077}" type="pres">
      <dgm:prSet presAssocID="{5A1EE986-12C0-4F23-97FB-5EE8F4268C1D}" presName="root1" presStyleCnt="0"/>
      <dgm:spPr/>
    </dgm:pt>
    <dgm:pt modelId="{5AE31FE6-6F56-469F-ACAD-A8C0FBCB7919}" type="pres">
      <dgm:prSet presAssocID="{5A1EE986-12C0-4F23-97FB-5EE8F4268C1D}" presName="LevelOneTextNode" presStyleLbl="node0" presStyleIdx="0" presStyleCnt="1">
        <dgm:presLayoutVars>
          <dgm:chPref val="3"/>
        </dgm:presLayoutVars>
      </dgm:prSet>
      <dgm:spPr/>
    </dgm:pt>
    <dgm:pt modelId="{E9B9BE42-1706-428D-BF69-25C96FB8E039}" type="pres">
      <dgm:prSet presAssocID="{5A1EE986-12C0-4F23-97FB-5EE8F4268C1D}" presName="level2hierChild" presStyleCnt="0"/>
      <dgm:spPr/>
    </dgm:pt>
    <dgm:pt modelId="{3BB3C064-165B-4ABA-BA61-81C2CD245B82}" type="pres">
      <dgm:prSet presAssocID="{612DBED9-6F25-414C-867E-C611F56CD1D2}" presName="conn2-1" presStyleLbl="parChTrans1D2" presStyleIdx="0" presStyleCnt="4"/>
      <dgm:spPr/>
    </dgm:pt>
    <dgm:pt modelId="{37825393-E63E-4713-A236-4BCB5CE2EDB2}" type="pres">
      <dgm:prSet presAssocID="{612DBED9-6F25-414C-867E-C611F56CD1D2}" presName="connTx" presStyleLbl="parChTrans1D2" presStyleIdx="0" presStyleCnt="4"/>
      <dgm:spPr/>
    </dgm:pt>
    <dgm:pt modelId="{09787C7C-F8B6-4F06-BCB8-303BA8CE5C2B}" type="pres">
      <dgm:prSet presAssocID="{ABFA3875-7650-4973-AA34-9DA87634F1F6}" presName="root2" presStyleCnt="0"/>
      <dgm:spPr/>
    </dgm:pt>
    <dgm:pt modelId="{A5CB2C9E-2F51-4C87-82BA-9BC488D40BFF}" type="pres">
      <dgm:prSet presAssocID="{ABFA3875-7650-4973-AA34-9DA87634F1F6}" presName="LevelTwoTextNode" presStyleLbl="node2" presStyleIdx="0" presStyleCnt="4">
        <dgm:presLayoutVars>
          <dgm:chPref val="3"/>
        </dgm:presLayoutVars>
      </dgm:prSet>
      <dgm:spPr/>
    </dgm:pt>
    <dgm:pt modelId="{E3035006-236D-47B0-947F-42320A8C74D5}" type="pres">
      <dgm:prSet presAssocID="{ABFA3875-7650-4973-AA34-9DA87634F1F6}" presName="level3hierChild" presStyleCnt="0"/>
      <dgm:spPr/>
    </dgm:pt>
    <dgm:pt modelId="{EA025597-27EC-4FE3-BA9E-AA24551AC10E}" type="pres">
      <dgm:prSet presAssocID="{6F64620C-EB33-47F8-AC0C-0AA48A7733D1}" presName="conn2-1" presStyleLbl="parChTrans1D2" presStyleIdx="1" presStyleCnt="4"/>
      <dgm:spPr/>
    </dgm:pt>
    <dgm:pt modelId="{4A09770E-7CA8-4647-8711-144E0A74F215}" type="pres">
      <dgm:prSet presAssocID="{6F64620C-EB33-47F8-AC0C-0AA48A7733D1}" presName="connTx" presStyleLbl="parChTrans1D2" presStyleIdx="1" presStyleCnt="4"/>
      <dgm:spPr/>
    </dgm:pt>
    <dgm:pt modelId="{C834C7E1-73C5-4BEE-95AC-86ABAE72A79C}" type="pres">
      <dgm:prSet presAssocID="{B275CBCA-8E0D-48E8-8BDA-1DB9122E7D71}" presName="root2" presStyleCnt="0"/>
      <dgm:spPr/>
    </dgm:pt>
    <dgm:pt modelId="{C61FC361-7267-40F6-97D8-095BCD724969}" type="pres">
      <dgm:prSet presAssocID="{B275CBCA-8E0D-48E8-8BDA-1DB9122E7D71}" presName="LevelTwoTextNode" presStyleLbl="node2" presStyleIdx="1" presStyleCnt="4">
        <dgm:presLayoutVars>
          <dgm:chPref val="3"/>
        </dgm:presLayoutVars>
      </dgm:prSet>
      <dgm:spPr/>
    </dgm:pt>
    <dgm:pt modelId="{212DA530-262B-4700-8908-C8E6AB9E21ED}" type="pres">
      <dgm:prSet presAssocID="{B275CBCA-8E0D-48E8-8BDA-1DB9122E7D71}" presName="level3hierChild" presStyleCnt="0"/>
      <dgm:spPr/>
    </dgm:pt>
    <dgm:pt modelId="{CEF29BFA-9711-4E1B-B4EB-D31B6A28E02E}" type="pres">
      <dgm:prSet presAssocID="{6CF48587-E704-4078-B310-8D74FD3D6732}" presName="conn2-1" presStyleLbl="parChTrans1D2" presStyleIdx="2" presStyleCnt="4"/>
      <dgm:spPr/>
    </dgm:pt>
    <dgm:pt modelId="{0B10D536-66AF-4F41-A346-63B31FCBF44B}" type="pres">
      <dgm:prSet presAssocID="{6CF48587-E704-4078-B310-8D74FD3D6732}" presName="connTx" presStyleLbl="parChTrans1D2" presStyleIdx="2" presStyleCnt="4"/>
      <dgm:spPr/>
    </dgm:pt>
    <dgm:pt modelId="{8D2C8F19-D30F-4371-980E-BF4E7FB38517}" type="pres">
      <dgm:prSet presAssocID="{2474A005-02C0-41A2-912A-6ABF62628EA5}" presName="root2" presStyleCnt="0"/>
      <dgm:spPr/>
    </dgm:pt>
    <dgm:pt modelId="{09F52B66-A861-4D00-B8E1-0300BCBF5B4B}" type="pres">
      <dgm:prSet presAssocID="{2474A005-02C0-41A2-912A-6ABF62628EA5}" presName="LevelTwoTextNode" presStyleLbl="node2" presStyleIdx="2" presStyleCnt="4">
        <dgm:presLayoutVars>
          <dgm:chPref val="3"/>
        </dgm:presLayoutVars>
      </dgm:prSet>
      <dgm:spPr/>
    </dgm:pt>
    <dgm:pt modelId="{C5C83BE2-D980-4E21-8D39-95E41504E33B}" type="pres">
      <dgm:prSet presAssocID="{2474A005-02C0-41A2-912A-6ABF62628EA5}" presName="level3hierChild" presStyleCnt="0"/>
      <dgm:spPr/>
    </dgm:pt>
    <dgm:pt modelId="{217A98E0-3898-4936-AE2F-CE799E936D1C}" type="pres">
      <dgm:prSet presAssocID="{9CBBC520-C717-458A-8EB4-0D967E0F92DE}" presName="conn2-1" presStyleLbl="parChTrans1D2" presStyleIdx="3" presStyleCnt="4"/>
      <dgm:spPr/>
    </dgm:pt>
    <dgm:pt modelId="{0A36A1E9-FCCF-4FF5-84E8-F50024096338}" type="pres">
      <dgm:prSet presAssocID="{9CBBC520-C717-458A-8EB4-0D967E0F92DE}" presName="connTx" presStyleLbl="parChTrans1D2" presStyleIdx="3" presStyleCnt="4"/>
      <dgm:spPr/>
    </dgm:pt>
    <dgm:pt modelId="{DE796F89-8ADD-4064-BDB6-D9C171600EAF}" type="pres">
      <dgm:prSet presAssocID="{34A7D611-A714-4E90-B339-AD99AF7BB20A}" presName="root2" presStyleCnt="0"/>
      <dgm:spPr/>
    </dgm:pt>
    <dgm:pt modelId="{924A8A84-4ECB-4A39-A917-43CF5C4FF2EC}" type="pres">
      <dgm:prSet presAssocID="{34A7D611-A714-4E90-B339-AD99AF7BB20A}" presName="LevelTwoTextNode" presStyleLbl="node2" presStyleIdx="3" presStyleCnt="4">
        <dgm:presLayoutVars>
          <dgm:chPref val="3"/>
        </dgm:presLayoutVars>
      </dgm:prSet>
      <dgm:spPr/>
    </dgm:pt>
    <dgm:pt modelId="{0BF25A29-0D80-4C1C-9FF5-2486D059D5BA}" type="pres">
      <dgm:prSet presAssocID="{34A7D611-A714-4E90-B339-AD99AF7BB20A}" presName="level3hierChild" presStyleCnt="0"/>
      <dgm:spPr/>
    </dgm:pt>
  </dgm:ptLst>
  <dgm:cxnLst>
    <dgm:cxn modelId="{184D201F-EB78-4EE6-A354-B78649909ACE}" srcId="{5A1EE986-12C0-4F23-97FB-5EE8F4268C1D}" destId="{ABFA3875-7650-4973-AA34-9DA87634F1F6}" srcOrd="0" destOrd="0" parTransId="{612DBED9-6F25-414C-867E-C611F56CD1D2}" sibTransId="{875AD0E4-E444-41E1-8571-6860B51F747D}"/>
    <dgm:cxn modelId="{D5633364-015B-4A4D-871D-65681AA0601B}" type="presOf" srcId="{ABFA3875-7650-4973-AA34-9DA87634F1F6}" destId="{A5CB2C9E-2F51-4C87-82BA-9BC488D40BFF}" srcOrd="0" destOrd="0" presId="urn:microsoft.com/office/officeart/2008/layout/HorizontalMultiLevelHierarchy"/>
    <dgm:cxn modelId="{DFF22A50-D593-472D-AE0E-0AA437A5C0FD}" type="presOf" srcId="{6F64620C-EB33-47F8-AC0C-0AA48A7733D1}" destId="{EA025597-27EC-4FE3-BA9E-AA24551AC10E}" srcOrd="0" destOrd="0" presId="urn:microsoft.com/office/officeart/2008/layout/HorizontalMultiLevelHierarchy"/>
    <dgm:cxn modelId="{2DC0F57A-45E4-4F87-B9C9-08FC5111C2D4}" type="presOf" srcId="{9CBBC520-C717-458A-8EB4-0D967E0F92DE}" destId="{0A36A1E9-FCCF-4FF5-84E8-F50024096338}" srcOrd="1" destOrd="0" presId="urn:microsoft.com/office/officeart/2008/layout/HorizontalMultiLevelHierarchy"/>
    <dgm:cxn modelId="{6616707F-6A65-48D6-A27A-FFEDAAE4F674}" type="presOf" srcId="{612DBED9-6F25-414C-867E-C611F56CD1D2}" destId="{3BB3C064-165B-4ABA-BA61-81C2CD245B82}" srcOrd="0" destOrd="0" presId="urn:microsoft.com/office/officeart/2008/layout/HorizontalMultiLevelHierarchy"/>
    <dgm:cxn modelId="{16DA71A1-8D11-4004-9B23-48AD00FB5283}" srcId="{DF9CDE04-B1F4-44AE-A45E-197671D4EE00}" destId="{5A1EE986-12C0-4F23-97FB-5EE8F4268C1D}" srcOrd="0" destOrd="0" parTransId="{476F54C0-9E13-47B1-92AC-6ED026AEDBE4}" sibTransId="{080EE8C2-8336-45FD-B870-F9B51B2C6C2D}"/>
    <dgm:cxn modelId="{93B862A2-9240-4A24-9D04-23D4EB31283E}" type="presOf" srcId="{2474A005-02C0-41A2-912A-6ABF62628EA5}" destId="{09F52B66-A861-4D00-B8E1-0300BCBF5B4B}" srcOrd="0" destOrd="0" presId="urn:microsoft.com/office/officeart/2008/layout/HorizontalMultiLevelHierarchy"/>
    <dgm:cxn modelId="{32EA89BA-4BFB-4EAE-8139-315106CDEF99}" type="presOf" srcId="{9CBBC520-C717-458A-8EB4-0D967E0F92DE}" destId="{217A98E0-3898-4936-AE2F-CE799E936D1C}" srcOrd="0" destOrd="0" presId="urn:microsoft.com/office/officeart/2008/layout/HorizontalMultiLevelHierarchy"/>
    <dgm:cxn modelId="{16831CBD-F467-4415-854B-477172B33E0E}" type="presOf" srcId="{6CF48587-E704-4078-B310-8D74FD3D6732}" destId="{0B10D536-66AF-4F41-A346-63B31FCBF44B}" srcOrd="1" destOrd="0" presId="urn:microsoft.com/office/officeart/2008/layout/HorizontalMultiLevelHierarchy"/>
    <dgm:cxn modelId="{5297ACC3-F82D-47E2-AC5A-5CA2797A2013}" type="presOf" srcId="{B275CBCA-8E0D-48E8-8BDA-1DB9122E7D71}" destId="{C61FC361-7267-40F6-97D8-095BCD724969}" srcOrd="0" destOrd="0" presId="urn:microsoft.com/office/officeart/2008/layout/HorizontalMultiLevelHierarchy"/>
    <dgm:cxn modelId="{3266D7C6-4DBF-473F-BC8F-C7C2CB5794F2}" type="presOf" srcId="{6CF48587-E704-4078-B310-8D74FD3D6732}" destId="{CEF29BFA-9711-4E1B-B4EB-D31B6A28E02E}" srcOrd="0" destOrd="0" presId="urn:microsoft.com/office/officeart/2008/layout/HorizontalMultiLevelHierarchy"/>
    <dgm:cxn modelId="{8D2796C7-D67E-47ED-B6DE-DA7DE17E0549}" srcId="{5A1EE986-12C0-4F23-97FB-5EE8F4268C1D}" destId="{B275CBCA-8E0D-48E8-8BDA-1DB9122E7D71}" srcOrd="1" destOrd="0" parTransId="{6F64620C-EB33-47F8-AC0C-0AA48A7733D1}" sibTransId="{58630A03-34E9-41AE-B157-1082B1F26BEA}"/>
    <dgm:cxn modelId="{D9C61ED2-6DA4-44C0-B44D-3AB6E2CE10CC}" type="presOf" srcId="{34A7D611-A714-4E90-B339-AD99AF7BB20A}" destId="{924A8A84-4ECB-4A39-A917-43CF5C4FF2EC}" srcOrd="0" destOrd="0" presId="urn:microsoft.com/office/officeart/2008/layout/HorizontalMultiLevelHierarchy"/>
    <dgm:cxn modelId="{072AF7D8-99DD-426E-A36D-8C2BA0872120}" type="presOf" srcId="{612DBED9-6F25-414C-867E-C611F56CD1D2}" destId="{37825393-E63E-4713-A236-4BCB5CE2EDB2}" srcOrd="1" destOrd="0" presId="urn:microsoft.com/office/officeart/2008/layout/HorizontalMultiLevelHierarchy"/>
    <dgm:cxn modelId="{8F5513D9-45F7-48D6-97CC-93B1898221D4}" srcId="{5A1EE986-12C0-4F23-97FB-5EE8F4268C1D}" destId="{2474A005-02C0-41A2-912A-6ABF62628EA5}" srcOrd="2" destOrd="0" parTransId="{6CF48587-E704-4078-B310-8D74FD3D6732}" sibTransId="{ACAE477E-AEAC-47EA-B511-64FF91E1CBF9}"/>
    <dgm:cxn modelId="{E152C7EC-5521-4055-AA96-700F9FC77696}" type="presOf" srcId="{DF9CDE04-B1F4-44AE-A45E-197671D4EE00}" destId="{92D7F915-8593-4533-8970-3DA505289456}" srcOrd="0" destOrd="0" presId="urn:microsoft.com/office/officeart/2008/layout/HorizontalMultiLevelHierarchy"/>
    <dgm:cxn modelId="{983E44EE-A5A3-4157-B1FF-EF1281BCD467}" type="presOf" srcId="{6F64620C-EB33-47F8-AC0C-0AA48A7733D1}" destId="{4A09770E-7CA8-4647-8711-144E0A74F215}" srcOrd="1" destOrd="0" presId="urn:microsoft.com/office/officeart/2008/layout/HorizontalMultiLevelHierarchy"/>
    <dgm:cxn modelId="{6E8E17F0-F229-4D71-95A7-1A9D0EE9D00B}" srcId="{5A1EE986-12C0-4F23-97FB-5EE8F4268C1D}" destId="{34A7D611-A714-4E90-B339-AD99AF7BB20A}" srcOrd="3" destOrd="0" parTransId="{9CBBC520-C717-458A-8EB4-0D967E0F92DE}" sibTransId="{F06DD0B3-F8D5-4BA0-B724-FCBE2EA7F909}"/>
    <dgm:cxn modelId="{C75A21FB-142E-4EFD-9617-765E839A7CB2}" type="presOf" srcId="{5A1EE986-12C0-4F23-97FB-5EE8F4268C1D}" destId="{5AE31FE6-6F56-469F-ACAD-A8C0FBCB7919}" srcOrd="0" destOrd="0" presId="urn:microsoft.com/office/officeart/2008/layout/HorizontalMultiLevelHierarchy"/>
    <dgm:cxn modelId="{AD23FC47-E81C-4B0A-B8A0-94BA4EF407FD}" type="presParOf" srcId="{92D7F915-8593-4533-8970-3DA505289456}" destId="{C26481AD-CBB8-4D0C-85F2-B49924BD9077}" srcOrd="0" destOrd="0" presId="urn:microsoft.com/office/officeart/2008/layout/HorizontalMultiLevelHierarchy"/>
    <dgm:cxn modelId="{A18D6EC0-F121-49D1-9998-1192A35812F4}" type="presParOf" srcId="{C26481AD-CBB8-4D0C-85F2-B49924BD9077}" destId="{5AE31FE6-6F56-469F-ACAD-A8C0FBCB7919}" srcOrd="0" destOrd="0" presId="urn:microsoft.com/office/officeart/2008/layout/HorizontalMultiLevelHierarchy"/>
    <dgm:cxn modelId="{F615CC9D-7DF3-45F4-85F6-6FC4B0286ACE}" type="presParOf" srcId="{C26481AD-CBB8-4D0C-85F2-B49924BD9077}" destId="{E9B9BE42-1706-428D-BF69-25C96FB8E039}" srcOrd="1" destOrd="0" presId="urn:microsoft.com/office/officeart/2008/layout/HorizontalMultiLevelHierarchy"/>
    <dgm:cxn modelId="{0A48D757-BACC-4775-9247-109C1635F929}" type="presParOf" srcId="{E9B9BE42-1706-428D-BF69-25C96FB8E039}" destId="{3BB3C064-165B-4ABA-BA61-81C2CD245B82}" srcOrd="0" destOrd="0" presId="urn:microsoft.com/office/officeart/2008/layout/HorizontalMultiLevelHierarchy"/>
    <dgm:cxn modelId="{3F634C29-5A4F-4884-AAD7-A97244A9E38A}" type="presParOf" srcId="{3BB3C064-165B-4ABA-BA61-81C2CD245B82}" destId="{37825393-E63E-4713-A236-4BCB5CE2EDB2}" srcOrd="0" destOrd="0" presId="urn:microsoft.com/office/officeart/2008/layout/HorizontalMultiLevelHierarchy"/>
    <dgm:cxn modelId="{10521EB7-27E6-438B-AB37-CFF2FF35B38A}" type="presParOf" srcId="{E9B9BE42-1706-428D-BF69-25C96FB8E039}" destId="{09787C7C-F8B6-4F06-BCB8-303BA8CE5C2B}" srcOrd="1" destOrd="0" presId="urn:microsoft.com/office/officeart/2008/layout/HorizontalMultiLevelHierarchy"/>
    <dgm:cxn modelId="{D50EEACC-CE2D-4A99-B623-BFA909B5F666}" type="presParOf" srcId="{09787C7C-F8B6-4F06-BCB8-303BA8CE5C2B}" destId="{A5CB2C9E-2F51-4C87-82BA-9BC488D40BFF}" srcOrd="0" destOrd="0" presId="urn:microsoft.com/office/officeart/2008/layout/HorizontalMultiLevelHierarchy"/>
    <dgm:cxn modelId="{A3BE2D2A-9C2F-4BCA-A666-67475F50143D}" type="presParOf" srcId="{09787C7C-F8B6-4F06-BCB8-303BA8CE5C2B}" destId="{E3035006-236D-47B0-947F-42320A8C74D5}" srcOrd="1" destOrd="0" presId="urn:microsoft.com/office/officeart/2008/layout/HorizontalMultiLevelHierarchy"/>
    <dgm:cxn modelId="{ED97F047-3DA0-4AC4-B14C-C0377B04FD0F}" type="presParOf" srcId="{E9B9BE42-1706-428D-BF69-25C96FB8E039}" destId="{EA025597-27EC-4FE3-BA9E-AA24551AC10E}" srcOrd="2" destOrd="0" presId="urn:microsoft.com/office/officeart/2008/layout/HorizontalMultiLevelHierarchy"/>
    <dgm:cxn modelId="{B9F2E787-861E-4A94-A185-0BD25462FB52}" type="presParOf" srcId="{EA025597-27EC-4FE3-BA9E-AA24551AC10E}" destId="{4A09770E-7CA8-4647-8711-144E0A74F215}" srcOrd="0" destOrd="0" presId="urn:microsoft.com/office/officeart/2008/layout/HorizontalMultiLevelHierarchy"/>
    <dgm:cxn modelId="{E4D8ACE8-DAD1-426E-B323-430D2D9041B7}" type="presParOf" srcId="{E9B9BE42-1706-428D-BF69-25C96FB8E039}" destId="{C834C7E1-73C5-4BEE-95AC-86ABAE72A79C}" srcOrd="3" destOrd="0" presId="urn:microsoft.com/office/officeart/2008/layout/HorizontalMultiLevelHierarchy"/>
    <dgm:cxn modelId="{D3FAAE89-717A-4C3C-968E-CF4D41DC3343}" type="presParOf" srcId="{C834C7E1-73C5-4BEE-95AC-86ABAE72A79C}" destId="{C61FC361-7267-40F6-97D8-095BCD724969}" srcOrd="0" destOrd="0" presId="urn:microsoft.com/office/officeart/2008/layout/HorizontalMultiLevelHierarchy"/>
    <dgm:cxn modelId="{B7DEB749-253B-4620-A93A-86A41067F8F3}" type="presParOf" srcId="{C834C7E1-73C5-4BEE-95AC-86ABAE72A79C}" destId="{212DA530-262B-4700-8908-C8E6AB9E21ED}" srcOrd="1" destOrd="0" presId="urn:microsoft.com/office/officeart/2008/layout/HorizontalMultiLevelHierarchy"/>
    <dgm:cxn modelId="{29806BB1-34BE-42F5-9288-CAED50DCEE5E}" type="presParOf" srcId="{E9B9BE42-1706-428D-BF69-25C96FB8E039}" destId="{CEF29BFA-9711-4E1B-B4EB-D31B6A28E02E}" srcOrd="4" destOrd="0" presId="urn:microsoft.com/office/officeart/2008/layout/HorizontalMultiLevelHierarchy"/>
    <dgm:cxn modelId="{F8CEB51D-2A25-48C5-9531-E7D338FB405E}" type="presParOf" srcId="{CEF29BFA-9711-4E1B-B4EB-D31B6A28E02E}" destId="{0B10D536-66AF-4F41-A346-63B31FCBF44B}" srcOrd="0" destOrd="0" presId="urn:microsoft.com/office/officeart/2008/layout/HorizontalMultiLevelHierarchy"/>
    <dgm:cxn modelId="{C02A96A7-91EB-40A6-8CAD-88D1C696CABE}" type="presParOf" srcId="{E9B9BE42-1706-428D-BF69-25C96FB8E039}" destId="{8D2C8F19-D30F-4371-980E-BF4E7FB38517}" srcOrd="5" destOrd="0" presId="urn:microsoft.com/office/officeart/2008/layout/HorizontalMultiLevelHierarchy"/>
    <dgm:cxn modelId="{E2951A00-871C-469B-8FA4-77C7FA099676}" type="presParOf" srcId="{8D2C8F19-D30F-4371-980E-BF4E7FB38517}" destId="{09F52B66-A861-4D00-B8E1-0300BCBF5B4B}" srcOrd="0" destOrd="0" presId="urn:microsoft.com/office/officeart/2008/layout/HorizontalMultiLevelHierarchy"/>
    <dgm:cxn modelId="{DB975656-34FB-4509-9817-1234D9D6A257}" type="presParOf" srcId="{8D2C8F19-D30F-4371-980E-BF4E7FB38517}" destId="{C5C83BE2-D980-4E21-8D39-95E41504E33B}" srcOrd="1" destOrd="0" presId="urn:microsoft.com/office/officeart/2008/layout/HorizontalMultiLevelHierarchy"/>
    <dgm:cxn modelId="{E99BD31C-0083-4613-B81A-E63888BD5382}" type="presParOf" srcId="{E9B9BE42-1706-428D-BF69-25C96FB8E039}" destId="{217A98E0-3898-4936-AE2F-CE799E936D1C}" srcOrd="6" destOrd="0" presId="urn:microsoft.com/office/officeart/2008/layout/HorizontalMultiLevelHierarchy"/>
    <dgm:cxn modelId="{B9DBD64F-93A7-4C49-90DD-FE8A20AE0640}" type="presParOf" srcId="{217A98E0-3898-4936-AE2F-CE799E936D1C}" destId="{0A36A1E9-FCCF-4FF5-84E8-F50024096338}" srcOrd="0" destOrd="0" presId="urn:microsoft.com/office/officeart/2008/layout/HorizontalMultiLevelHierarchy"/>
    <dgm:cxn modelId="{EC89EE3B-D1DE-4B22-9E70-582F5D546FD9}" type="presParOf" srcId="{E9B9BE42-1706-428D-BF69-25C96FB8E039}" destId="{DE796F89-8ADD-4064-BDB6-D9C171600EAF}" srcOrd="7" destOrd="0" presId="urn:microsoft.com/office/officeart/2008/layout/HorizontalMultiLevelHierarchy"/>
    <dgm:cxn modelId="{DF6D4A66-A524-4B76-9251-55A3974979B5}" type="presParOf" srcId="{DE796F89-8ADD-4064-BDB6-D9C171600EAF}" destId="{924A8A84-4ECB-4A39-A917-43CF5C4FF2EC}" srcOrd="0" destOrd="0" presId="urn:microsoft.com/office/officeart/2008/layout/HorizontalMultiLevelHierarchy"/>
    <dgm:cxn modelId="{EC665B8F-041D-46A6-9D44-864F35059399}" type="presParOf" srcId="{DE796F89-8ADD-4064-BDB6-D9C171600EAF}" destId="{0BF25A29-0D80-4C1C-9FF5-2486D059D5B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A98E0-3898-4936-AE2F-CE799E936D1C}">
      <dsp:nvSpPr>
        <dsp:cNvPr id="0" name=""/>
        <dsp:cNvSpPr/>
      </dsp:nvSpPr>
      <dsp:spPr>
        <a:xfrm>
          <a:off x="1272950" y="3061562"/>
          <a:ext cx="763186" cy="2181363"/>
        </a:xfrm>
        <a:custGeom>
          <a:avLst/>
          <a:gdLst/>
          <a:ahLst/>
          <a:cxnLst/>
          <a:rect l="0" t="0" r="0" b="0"/>
          <a:pathLst>
            <a:path>
              <a:moveTo>
                <a:pt x="0" y="0"/>
              </a:moveTo>
              <a:lnTo>
                <a:pt x="381593" y="0"/>
              </a:lnTo>
              <a:lnTo>
                <a:pt x="381593" y="2181363"/>
              </a:lnTo>
              <a:lnTo>
                <a:pt x="763186" y="2181363"/>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4094468"/>
        <a:ext cx="115550" cy="115550"/>
      </dsp:txXfrm>
    </dsp:sp>
    <dsp:sp modelId="{CEF29BFA-9711-4E1B-B4EB-D31B6A28E02E}">
      <dsp:nvSpPr>
        <dsp:cNvPr id="0" name=""/>
        <dsp:cNvSpPr/>
      </dsp:nvSpPr>
      <dsp:spPr>
        <a:xfrm>
          <a:off x="1272950" y="3061562"/>
          <a:ext cx="763186" cy="727121"/>
        </a:xfrm>
        <a:custGeom>
          <a:avLst/>
          <a:gdLst/>
          <a:ahLst/>
          <a:cxnLst/>
          <a:rect l="0" t="0" r="0" b="0"/>
          <a:pathLst>
            <a:path>
              <a:moveTo>
                <a:pt x="0" y="0"/>
              </a:moveTo>
              <a:lnTo>
                <a:pt x="381593" y="0"/>
              </a:lnTo>
              <a:lnTo>
                <a:pt x="381593" y="727121"/>
              </a:lnTo>
              <a:lnTo>
                <a:pt x="763186" y="727121"/>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3398770"/>
        <a:ext cx="52705" cy="52705"/>
      </dsp:txXfrm>
    </dsp:sp>
    <dsp:sp modelId="{EA025597-27EC-4FE3-BA9E-AA24551AC10E}">
      <dsp:nvSpPr>
        <dsp:cNvPr id="0" name=""/>
        <dsp:cNvSpPr/>
      </dsp:nvSpPr>
      <dsp:spPr>
        <a:xfrm>
          <a:off x="1272950" y="2334441"/>
          <a:ext cx="763186" cy="727121"/>
        </a:xfrm>
        <a:custGeom>
          <a:avLst/>
          <a:gdLst/>
          <a:ahLst/>
          <a:cxnLst/>
          <a:rect l="0" t="0" r="0" b="0"/>
          <a:pathLst>
            <a:path>
              <a:moveTo>
                <a:pt x="0" y="727121"/>
              </a:moveTo>
              <a:lnTo>
                <a:pt x="381593" y="727121"/>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2671649"/>
        <a:ext cx="52705" cy="52705"/>
      </dsp:txXfrm>
    </dsp:sp>
    <dsp:sp modelId="{3BB3C064-165B-4ABA-BA61-81C2CD245B82}">
      <dsp:nvSpPr>
        <dsp:cNvPr id="0" name=""/>
        <dsp:cNvSpPr/>
      </dsp:nvSpPr>
      <dsp:spPr>
        <a:xfrm>
          <a:off x="1272950" y="880199"/>
          <a:ext cx="763186" cy="2181363"/>
        </a:xfrm>
        <a:custGeom>
          <a:avLst/>
          <a:gdLst/>
          <a:ahLst/>
          <a:cxnLst/>
          <a:rect l="0" t="0" r="0" b="0"/>
          <a:pathLst>
            <a:path>
              <a:moveTo>
                <a:pt x="0" y="2181363"/>
              </a:moveTo>
              <a:lnTo>
                <a:pt x="381593" y="2181363"/>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1913105"/>
        <a:ext cx="115550" cy="115550"/>
      </dsp:txXfrm>
    </dsp:sp>
    <dsp:sp modelId="{5AE31FE6-6F56-469F-ACAD-A8C0FBCB7919}">
      <dsp:nvSpPr>
        <dsp:cNvPr id="0" name=""/>
        <dsp:cNvSpPr/>
      </dsp:nvSpPr>
      <dsp:spPr>
        <a:xfrm rot="16200000">
          <a:off x="-2370308" y="2479865"/>
          <a:ext cx="6123124" cy="1163393"/>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2844800">
            <a:lnSpc>
              <a:spcPct val="90000"/>
            </a:lnSpc>
            <a:spcBef>
              <a:spcPct val="0"/>
            </a:spcBef>
            <a:spcAft>
              <a:spcPct val="35000"/>
            </a:spcAft>
            <a:buNone/>
          </a:pPr>
          <a:r>
            <a:rPr lang="en-US" sz="6400" kern="1200" dirty="0"/>
            <a:t>Inverted pendulum</a:t>
          </a:r>
        </a:p>
      </dsp:txBody>
      <dsp:txXfrm>
        <a:off x="-2370308" y="2479865"/>
        <a:ext cx="6123124" cy="1163393"/>
      </dsp:txXfrm>
    </dsp:sp>
    <dsp:sp modelId="{A5CB2C9E-2F51-4C87-82BA-9BC488D40BFF}">
      <dsp:nvSpPr>
        <dsp:cNvPr id="0" name=""/>
        <dsp:cNvSpPr/>
      </dsp:nvSpPr>
      <dsp:spPr>
        <a:xfrm>
          <a:off x="2036137" y="298502"/>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Without control, verification of the real movement of the pendulum</a:t>
          </a:r>
          <a:endParaRPr lang="en-US" sz="2200" kern="1200" dirty="0"/>
        </a:p>
      </dsp:txBody>
      <dsp:txXfrm>
        <a:off x="2036137" y="298502"/>
        <a:ext cx="3815931" cy="1163393"/>
      </dsp:txXfrm>
    </dsp:sp>
    <dsp:sp modelId="{C61FC361-7267-40F6-97D8-095BCD724969}">
      <dsp:nvSpPr>
        <dsp:cNvPr id="0" name=""/>
        <dsp:cNvSpPr/>
      </dsp:nvSpPr>
      <dsp:spPr>
        <a:xfrm>
          <a:off x="2036137" y="1752744"/>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the actual position of the pendulum as feedback</a:t>
          </a:r>
        </a:p>
      </dsp:txBody>
      <dsp:txXfrm>
        <a:off x="2036137" y="1752744"/>
        <a:ext cx="3815931" cy="1163393"/>
      </dsp:txXfrm>
    </dsp:sp>
    <dsp:sp modelId="{09F52B66-A861-4D00-B8E1-0300BCBF5B4B}">
      <dsp:nvSpPr>
        <dsp:cNvPr id="0" name=""/>
        <dsp:cNvSpPr/>
      </dsp:nvSpPr>
      <dsp:spPr>
        <a:xfrm>
          <a:off x="2036137" y="3206986"/>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Without control, verification of the pendulum movement from the perspective of the Kalman Filter (</a:t>
          </a:r>
          <a:r>
            <a:rPr lang="en-US" sz="2200" kern="1200" dirty="0" err="1"/>
            <a:t>process+sensor</a:t>
          </a:r>
          <a:r>
            <a:rPr lang="en-US" sz="2200" kern="1200" dirty="0"/>
            <a:t>)</a:t>
          </a:r>
        </a:p>
      </dsp:txBody>
      <dsp:txXfrm>
        <a:off x="2036137" y="3206986"/>
        <a:ext cx="3815931" cy="1163393"/>
      </dsp:txXfrm>
    </dsp:sp>
    <dsp:sp modelId="{924A8A84-4ECB-4A39-A917-43CF5C4FF2EC}">
      <dsp:nvSpPr>
        <dsp:cNvPr id="0" name=""/>
        <dsp:cNvSpPr/>
      </dsp:nvSpPr>
      <dsp:spPr>
        <a:xfrm>
          <a:off x="2036137" y="4661228"/>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Kalman filter feedback</a:t>
          </a:r>
        </a:p>
      </dsp:txBody>
      <dsp:txXfrm>
        <a:off x="2036137" y="4661228"/>
        <a:ext cx="3815931" cy="11633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A98E0-3898-4936-AE2F-CE799E936D1C}">
      <dsp:nvSpPr>
        <dsp:cNvPr id="0" name=""/>
        <dsp:cNvSpPr/>
      </dsp:nvSpPr>
      <dsp:spPr>
        <a:xfrm>
          <a:off x="1272950" y="3061562"/>
          <a:ext cx="763186" cy="2181363"/>
        </a:xfrm>
        <a:custGeom>
          <a:avLst/>
          <a:gdLst/>
          <a:ahLst/>
          <a:cxnLst/>
          <a:rect l="0" t="0" r="0" b="0"/>
          <a:pathLst>
            <a:path>
              <a:moveTo>
                <a:pt x="0" y="0"/>
              </a:moveTo>
              <a:lnTo>
                <a:pt x="381593" y="0"/>
              </a:lnTo>
              <a:lnTo>
                <a:pt x="381593" y="2181363"/>
              </a:lnTo>
              <a:lnTo>
                <a:pt x="763186" y="2181363"/>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4094468"/>
        <a:ext cx="115550" cy="115550"/>
      </dsp:txXfrm>
    </dsp:sp>
    <dsp:sp modelId="{CEF29BFA-9711-4E1B-B4EB-D31B6A28E02E}">
      <dsp:nvSpPr>
        <dsp:cNvPr id="0" name=""/>
        <dsp:cNvSpPr/>
      </dsp:nvSpPr>
      <dsp:spPr>
        <a:xfrm>
          <a:off x="1272950" y="3061562"/>
          <a:ext cx="763186" cy="727121"/>
        </a:xfrm>
        <a:custGeom>
          <a:avLst/>
          <a:gdLst/>
          <a:ahLst/>
          <a:cxnLst/>
          <a:rect l="0" t="0" r="0" b="0"/>
          <a:pathLst>
            <a:path>
              <a:moveTo>
                <a:pt x="0" y="0"/>
              </a:moveTo>
              <a:lnTo>
                <a:pt x="381593" y="0"/>
              </a:lnTo>
              <a:lnTo>
                <a:pt x="381593" y="727121"/>
              </a:lnTo>
              <a:lnTo>
                <a:pt x="763186" y="727121"/>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3398770"/>
        <a:ext cx="52705" cy="52705"/>
      </dsp:txXfrm>
    </dsp:sp>
    <dsp:sp modelId="{EA025597-27EC-4FE3-BA9E-AA24551AC10E}">
      <dsp:nvSpPr>
        <dsp:cNvPr id="0" name=""/>
        <dsp:cNvSpPr/>
      </dsp:nvSpPr>
      <dsp:spPr>
        <a:xfrm>
          <a:off x="1272950" y="2334441"/>
          <a:ext cx="763186" cy="727121"/>
        </a:xfrm>
        <a:custGeom>
          <a:avLst/>
          <a:gdLst/>
          <a:ahLst/>
          <a:cxnLst/>
          <a:rect l="0" t="0" r="0" b="0"/>
          <a:pathLst>
            <a:path>
              <a:moveTo>
                <a:pt x="0" y="727121"/>
              </a:moveTo>
              <a:lnTo>
                <a:pt x="381593" y="727121"/>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2671649"/>
        <a:ext cx="52705" cy="52705"/>
      </dsp:txXfrm>
    </dsp:sp>
    <dsp:sp modelId="{3BB3C064-165B-4ABA-BA61-81C2CD245B82}">
      <dsp:nvSpPr>
        <dsp:cNvPr id="0" name=""/>
        <dsp:cNvSpPr/>
      </dsp:nvSpPr>
      <dsp:spPr>
        <a:xfrm>
          <a:off x="1272950" y="880199"/>
          <a:ext cx="763186" cy="2181363"/>
        </a:xfrm>
        <a:custGeom>
          <a:avLst/>
          <a:gdLst/>
          <a:ahLst/>
          <a:cxnLst/>
          <a:rect l="0" t="0" r="0" b="0"/>
          <a:pathLst>
            <a:path>
              <a:moveTo>
                <a:pt x="0" y="2181363"/>
              </a:moveTo>
              <a:lnTo>
                <a:pt x="381593" y="2181363"/>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1913105"/>
        <a:ext cx="115550" cy="115550"/>
      </dsp:txXfrm>
    </dsp:sp>
    <dsp:sp modelId="{5AE31FE6-6F56-469F-ACAD-A8C0FBCB7919}">
      <dsp:nvSpPr>
        <dsp:cNvPr id="0" name=""/>
        <dsp:cNvSpPr/>
      </dsp:nvSpPr>
      <dsp:spPr>
        <a:xfrm rot="16200000">
          <a:off x="-2370308" y="2479865"/>
          <a:ext cx="6123124" cy="1163393"/>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2844800">
            <a:lnSpc>
              <a:spcPct val="90000"/>
            </a:lnSpc>
            <a:spcBef>
              <a:spcPct val="0"/>
            </a:spcBef>
            <a:spcAft>
              <a:spcPct val="35000"/>
            </a:spcAft>
            <a:buNone/>
          </a:pPr>
          <a:r>
            <a:rPr lang="en-US" sz="6400" kern="1200" dirty="0"/>
            <a:t>Inverted pendulum</a:t>
          </a:r>
        </a:p>
      </dsp:txBody>
      <dsp:txXfrm>
        <a:off x="-2370308" y="2479865"/>
        <a:ext cx="6123124" cy="1163393"/>
      </dsp:txXfrm>
    </dsp:sp>
    <dsp:sp modelId="{A5CB2C9E-2F51-4C87-82BA-9BC488D40BFF}">
      <dsp:nvSpPr>
        <dsp:cNvPr id="0" name=""/>
        <dsp:cNvSpPr/>
      </dsp:nvSpPr>
      <dsp:spPr>
        <a:xfrm>
          <a:off x="2036137" y="298502"/>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Without control, verification of the real movement of the pendulum</a:t>
          </a:r>
          <a:endParaRPr lang="en-US" sz="2200" kern="1200" dirty="0"/>
        </a:p>
      </dsp:txBody>
      <dsp:txXfrm>
        <a:off x="2036137" y="298502"/>
        <a:ext cx="3815931" cy="1163393"/>
      </dsp:txXfrm>
    </dsp:sp>
    <dsp:sp modelId="{C61FC361-7267-40F6-97D8-095BCD724969}">
      <dsp:nvSpPr>
        <dsp:cNvPr id="0" name=""/>
        <dsp:cNvSpPr/>
      </dsp:nvSpPr>
      <dsp:spPr>
        <a:xfrm>
          <a:off x="2036137" y="1752744"/>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the actual position of the pendulum as feedback</a:t>
          </a:r>
        </a:p>
      </dsp:txBody>
      <dsp:txXfrm>
        <a:off x="2036137" y="1752744"/>
        <a:ext cx="3815931" cy="1163393"/>
      </dsp:txXfrm>
    </dsp:sp>
    <dsp:sp modelId="{09F52B66-A861-4D00-B8E1-0300BCBF5B4B}">
      <dsp:nvSpPr>
        <dsp:cNvPr id="0" name=""/>
        <dsp:cNvSpPr/>
      </dsp:nvSpPr>
      <dsp:spPr>
        <a:xfrm>
          <a:off x="2036137" y="3206986"/>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Without control, verification of the pendulum movement from the perspective of the Kalman Filter (</a:t>
          </a:r>
          <a:r>
            <a:rPr lang="en-US" sz="2200" kern="1200" dirty="0" err="1"/>
            <a:t>process+sensor</a:t>
          </a:r>
          <a:r>
            <a:rPr lang="en-US" sz="2200" kern="1200" dirty="0"/>
            <a:t>)</a:t>
          </a:r>
        </a:p>
      </dsp:txBody>
      <dsp:txXfrm>
        <a:off x="2036137" y="3206986"/>
        <a:ext cx="3815931" cy="1163393"/>
      </dsp:txXfrm>
    </dsp:sp>
    <dsp:sp modelId="{924A8A84-4ECB-4A39-A917-43CF5C4FF2EC}">
      <dsp:nvSpPr>
        <dsp:cNvPr id="0" name=""/>
        <dsp:cNvSpPr/>
      </dsp:nvSpPr>
      <dsp:spPr>
        <a:xfrm>
          <a:off x="2036137" y="4661228"/>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Kalman filter feedback</a:t>
          </a:r>
        </a:p>
      </dsp:txBody>
      <dsp:txXfrm>
        <a:off x="2036137" y="4661228"/>
        <a:ext cx="3815931" cy="1163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A98E0-3898-4936-AE2F-CE799E936D1C}">
      <dsp:nvSpPr>
        <dsp:cNvPr id="0" name=""/>
        <dsp:cNvSpPr/>
      </dsp:nvSpPr>
      <dsp:spPr>
        <a:xfrm>
          <a:off x="1272950" y="3061562"/>
          <a:ext cx="763186" cy="2181363"/>
        </a:xfrm>
        <a:custGeom>
          <a:avLst/>
          <a:gdLst/>
          <a:ahLst/>
          <a:cxnLst/>
          <a:rect l="0" t="0" r="0" b="0"/>
          <a:pathLst>
            <a:path>
              <a:moveTo>
                <a:pt x="0" y="0"/>
              </a:moveTo>
              <a:lnTo>
                <a:pt x="381593" y="0"/>
              </a:lnTo>
              <a:lnTo>
                <a:pt x="381593" y="2181363"/>
              </a:lnTo>
              <a:lnTo>
                <a:pt x="763186" y="2181363"/>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4094468"/>
        <a:ext cx="115550" cy="115550"/>
      </dsp:txXfrm>
    </dsp:sp>
    <dsp:sp modelId="{CEF29BFA-9711-4E1B-B4EB-D31B6A28E02E}">
      <dsp:nvSpPr>
        <dsp:cNvPr id="0" name=""/>
        <dsp:cNvSpPr/>
      </dsp:nvSpPr>
      <dsp:spPr>
        <a:xfrm>
          <a:off x="1272950" y="3061562"/>
          <a:ext cx="763186" cy="727121"/>
        </a:xfrm>
        <a:custGeom>
          <a:avLst/>
          <a:gdLst/>
          <a:ahLst/>
          <a:cxnLst/>
          <a:rect l="0" t="0" r="0" b="0"/>
          <a:pathLst>
            <a:path>
              <a:moveTo>
                <a:pt x="0" y="0"/>
              </a:moveTo>
              <a:lnTo>
                <a:pt x="381593" y="0"/>
              </a:lnTo>
              <a:lnTo>
                <a:pt x="381593" y="727121"/>
              </a:lnTo>
              <a:lnTo>
                <a:pt x="763186" y="727121"/>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3398770"/>
        <a:ext cx="52705" cy="52705"/>
      </dsp:txXfrm>
    </dsp:sp>
    <dsp:sp modelId="{EA025597-27EC-4FE3-BA9E-AA24551AC10E}">
      <dsp:nvSpPr>
        <dsp:cNvPr id="0" name=""/>
        <dsp:cNvSpPr/>
      </dsp:nvSpPr>
      <dsp:spPr>
        <a:xfrm>
          <a:off x="1272950" y="2334441"/>
          <a:ext cx="763186" cy="727121"/>
        </a:xfrm>
        <a:custGeom>
          <a:avLst/>
          <a:gdLst/>
          <a:ahLst/>
          <a:cxnLst/>
          <a:rect l="0" t="0" r="0" b="0"/>
          <a:pathLst>
            <a:path>
              <a:moveTo>
                <a:pt x="0" y="727121"/>
              </a:moveTo>
              <a:lnTo>
                <a:pt x="381593" y="727121"/>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2671649"/>
        <a:ext cx="52705" cy="52705"/>
      </dsp:txXfrm>
    </dsp:sp>
    <dsp:sp modelId="{3BB3C064-165B-4ABA-BA61-81C2CD245B82}">
      <dsp:nvSpPr>
        <dsp:cNvPr id="0" name=""/>
        <dsp:cNvSpPr/>
      </dsp:nvSpPr>
      <dsp:spPr>
        <a:xfrm>
          <a:off x="1272950" y="880199"/>
          <a:ext cx="763186" cy="2181363"/>
        </a:xfrm>
        <a:custGeom>
          <a:avLst/>
          <a:gdLst/>
          <a:ahLst/>
          <a:cxnLst/>
          <a:rect l="0" t="0" r="0" b="0"/>
          <a:pathLst>
            <a:path>
              <a:moveTo>
                <a:pt x="0" y="2181363"/>
              </a:moveTo>
              <a:lnTo>
                <a:pt x="381593" y="2181363"/>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1913105"/>
        <a:ext cx="115550" cy="115550"/>
      </dsp:txXfrm>
    </dsp:sp>
    <dsp:sp modelId="{5AE31FE6-6F56-469F-ACAD-A8C0FBCB7919}">
      <dsp:nvSpPr>
        <dsp:cNvPr id="0" name=""/>
        <dsp:cNvSpPr/>
      </dsp:nvSpPr>
      <dsp:spPr>
        <a:xfrm rot="16200000">
          <a:off x="-2370308" y="2479865"/>
          <a:ext cx="6123124" cy="1163393"/>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2844800">
            <a:lnSpc>
              <a:spcPct val="90000"/>
            </a:lnSpc>
            <a:spcBef>
              <a:spcPct val="0"/>
            </a:spcBef>
            <a:spcAft>
              <a:spcPct val="35000"/>
            </a:spcAft>
            <a:buNone/>
          </a:pPr>
          <a:r>
            <a:rPr lang="en-US" sz="6400" kern="1200" dirty="0"/>
            <a:t>Inverted pendulum</a:t>
          </a:r>
        </a:p>
      </dsp:txBody>
      <dsp:txXfrm>
        <a:off x="-2370308" y="2479865"/>
        <a:ext cx="6123124" cy="1163393"/>
      </dsp:txXfrm>
    </dsp:sp>
    <dsp:sp modelId="{A5CB2C9E-2F51-4C87-82BA-9BC488D40BFF}">
      <dsp:nvSpPr>
        <dsp:cNvPr id="0" name=""/>
        <dsp:cNvSpPr/>
      </dsp:nvSpPr>
      <dsp:spPr>
        <a:xfrm>
          <a:off x="2036137" y="298502"/>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Without control, verification of the real movement of the pendulum</a:t>
          </a:r>
          <a:endParaRPr lang="en-US" sz="2200" kern="1200" dirty="0"/>
        </a:p>
      </dsp:txBody>
      <dsp:txXfrm>
        <a:off x="2036137" y="298502"/>
        <a:ext cx="3815931" cy="1163393"/>
      </dsp:txXfrm>
    </dsp:sp>
    <dsp:sp modelId="{C61FC361-7267-40F6-97D8-095BCD724969}">
      <dsp:nvSpPr>
        <dsp:cNvPr id="0" name=""/>
        <dsp:cNvSpPr/>
      </dsp:nvSpPr>
      <dsp:spPr>
        <a:xfrm>
          <a:off x="2036137" y="1752744"/>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the actual position of the pendulum as feedback</a:t>
          </a:r>
        </a:p>
      </dsp:txBody>
      <dsp:txXfrm>
        <a:off x="2036137" y="1752744"/>
        <a:ext cx="3815931" cy="1163393"/>
      </dsp:txXfrm>
    </dsp:sp>
    <dsp:sp modelId="{09F52B66-A861-4D00-B8E1-0300BCBF5B4B}">
      <dsp:nvSpPr>
        <dsp:cNvPr id="0" name=""/>
        <dsp:cNvSpPr/>
      </dsp:nvSpPr>
      <dsp:spPr>
        <a:xfrm>
          <a:off x="2036137" y="3206986"/>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Without control, verification of the pendulum movement from the perspective of the Kalman Filter (</a:t>
          </a:r>
          <a:r>
            <a:rPr lang="en-US" sz="2200" kern="1200" dirty="0" err="1"/>
            <a:t>process+sensor</a:t>
          </a:r>
          <a:r>
            <a:rPr lang="en-US" sz="2200" kern="1200" dirty="0"/>
            <a:t>)</a:t>
          </a:r>
        </a:p>
      </dsp:txBody>
      <dsp:txXfrm>
        <a:off x="2036137" y="3206986"/>
        <a:ext cx="3815931" cy="1163393"/>
      </dsp:txXfrm>
    </dsp:sp>
    <dsp:sp modelId="{924A8A84-4ECB-4A39-A917-43CF5C4FF2EC}">
      <dsp:nvSpPr>
        <dsp:cNvPr id="0" name=""/>
        <dsp:cNvSpPr/>
      </dsp:nvSpPr>
      <dsp:spPr>
        <a:xfrm>
          <a:off x="2036137" y="4661228"/>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Kalman filter feedback</a:t>
          </a:r>
        </a:p>
      </dsp:txBody>
      <dsp:txXfrm>
        <a:off x="2036137" y="4661228"/>
        <a:ext cx="3815931" cy="1163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A98E0-3898-4936-AE2F-CE799E936D1C}">
      <dsp:nvSpPr>
        <dsp:cNvPr id="0" name=""/>
        <dsp:cNvSpPr/>
      </dsp:nvSpPr>
      <dsp:spPr>
        <a:xfrm>
          <a:off x="1272950" y="3061562"/>
          <a:ext cx="763186" cy="2181363"/>
        </a:xfrm>
        <a:custGeom>
          <a:avLst/>
          <a:gdLst/>
          <a:ahLst/>
          <a:cxnLst/>
          <a:rect l="0" t="0" r="0" b="0"/>
          <a:pathLst>
            <a:path>
              <a:moveTo>
                <a:pt x="0" y="0"/>
              </a:moveTo>
              <a:lnTo>
                <a:pt x="381593" y="0"/>
              </a:lnTo>
              <a:lnTo>
                <a:pt x="381593" y="2181363"/>
              </a:lnTo>
              <a:lnTo>
                <a:pt x="763186" y="2181363"/>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4094468"/>
        <a:ext cx="115550" cy="115550"/>
      </dsp:txXfrm>
    </dsp:sp>
    <dsp:sp modelId="{CEF29BFA-9711-4E1B-B4EB-D31B6A28E02E}">
      <dsp:nvSpPr>
        <dsp:cNvPr id="0" name=""/>
        <dsp:cNvSpPr/>
      </dsp:nvSpPr>
      <dsp:spPr>
        <a:xfrm>
          <a:off x="1272950" y="3061562"/>
          <a:ext cx="763186" cy="727121"/>
        </a:xfrm>
        <a:custGeom>
          <a:avLst/>
          <a:gdLst/>
          <a:ahLst/>
          <a:cxnLst/>
          <a:rect l="0" t="0" r="0" b="0"/>
          <a:pathLst>
            <a:path>
              <a:moveTo>
                <a:pt x="0" y="0"/>
              </a:moveTo>
              <a:lnTo>
                <a:pt x="381593" y="0"/>
              </a:lnTo>
              <a:lnTo>
                <a:pt x="381593" y="727121"/>
              </a:lnTo>
              <a:lnTo>
                <a:pt x="763186" y="727121"/>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3398770"/>
        <a:ext cx="52705" cy="52705"/>
      </dsp:txXfrm>
    </dsp:sp>
    <dsp:sp modelId="{EA025597-27EC-4FE3-BA9E-AA24551AC10E}">
      <dsp:nvSpPr>
        <dsp:cNvPr id="0" name=""/>
        <dsp:cNvSpPr/>
      </dsp:nvSpPr>
      <dsp:spPr>
        <a:xfrm>
          <a:off x="1272950" y="2334441"/>
          <a:ext cx="763186" cy="727121"/>
        </a:xfrm>
        <a:custGeom>
          <a:avLst/>
          <a:gdLst/>
          <a:ahLst/>
          <a:cxnLst/>
          <a:rect l="0" t="0" r="0" b="0"/>
          <a:pathLst>
            <a:path>
              <a:moveTo>
                <a:pt x="0" y="727121"/>
              </a:moveTo>
              <a:lnTo>
                <a:pt x="381593" y="727121"/>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2671649"/>
        <a:ext cx="52705" cy="52705"/>
      </dsp:txXfrm>
    </dsp:sp>
    <dsp:sp modelId="{3BB3C064-165B-4ABA-BA61-81C2CD245B82}">
      <dsp:nvSpPr>
        <dsp:cNvPr id="0" name=""/>
        <dsp:cNvSpPr/>
      </dsp:nvSpPr>
      <dsp:spPr>
        <a:xfrm>
          <a:off x="1272950" y="880199"/>
          <a:ext cx="763186" cy="2181363"/>
        </a:xfrm>
        <a:custGeom>
          <a:avLst/>
          <a:gdLst/>
          <a:ahLst/>
          <a:cxnLst/>
          <a:rect l="0" t="0" r="0" b="0"/>
          <a:pathLst>
            <a:path>
              <a:moveTo>
                <a:pt x="0" y="2181363"/>
              </a:moveTo>
              <a:lnTo>
                <a:pt x="381593" y="2181363"/>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1913105"/>
        <a:ext cx="115550" cy="115550"/>
      </dsp:txXfrm>
    </dsp:sp>
    <dsp:sp modelId="{5AE31FE6-6F56-469F-ACAD-A8C0FBCB7919}">
      <dsp:nvSpPr>
        <dsp:cNvPr id="0" name=""/>
        <dsp:cNvSpPr/>
      </dsp:nvSpPr>
      <dsp:spPr>
        <a:xfrm rot="16200000">
          <a:off x="-2370308" y="2479865"/>
          <a:ext cx="6123124" cy="1163393"/>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2844800">
            <a:lnSpc>
              <a:spcPct val="90000"/>
            </a:lnSpc>
            <a:spcBef>
              <a:spcPct val="0"/>
            </a:spcBef>
            <a:spcAft>
              <a:spcPct val="35000"/>
            </a:spcAft>
            <a:buNone/>
          </a:pPr>
          <a:r>
            <a:rPr lang="en-US" sz="6400" kern="1200" dirty="0"/>
            <a:t>Inverted pendulum</a:t>
          </a:r>
        </a:p>
      </dsp:txBody>
      <dsp:txXfrm>
        <a:off x="-2370308" y="2479865"/>
        <a:ext cx="6123124" cy="1163393"/>
      </dsp:txXfrm>
    </dsp:sp>
    <dsp:sp modelId="{A5CB2C9E-2F51-4C87-82BA-9BC488D40BFF}">
      <dsp:nvSpPr>
        <dsp:cNvPr id="0" name=""/>
        <dsp:cNvSpPr/>
      </dsp:nvSpPr>
      <dsp:spPr>
        <a:xfrm>
          <a:off x="2036137" y="298502"/>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Without control, verification of the real movement of the pendulum</a:t>
          </a:r>
          <a:endParaRPr lang="en-US" sz="2200" kern="1200" dirty="0"/>
        </a:p>
      </dsp:txBody>
      <dsp:txXfrm>
        <a:off x="2036137" y="298502"/>
        <a:ext cx="3815931" cy="1163393"/>
      </dsp:txXfrm>
    </dsp:sp>
    <dsp:sp modelId="{C61FC361-7267-40F6-97D8-095BCD724969}">
      <dsp:nvSpPr>
        <dsp:cNvPr id="0" name=""/>
        <dsp:cNvSpPr/>
      </dsp:nvSpPr>
      <dsp:spPr>
        <a:xfrm>
          <a:off x="2036137" y="1752744"/>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the actual position of the pendulum as feedback</a:t>
          </a:r>
        </a:p>
      </dsp:txBody>
      <dsp:txXfrm>
        <a:off x="2036137" y="1752744"/>
        <a:ext cx="3815931" cy="1163393"/>
      </dsp:txXfrm>
    </dsp:sp>
    <dsp:sp modelId="{09F52B66-A861-4D00-B8E1-0300BCBF5B4B}">
      <dsp:nvSpPr>
        <dsp:cNvPr id="0" name=""/>
        <dsp:cNvSpPr/>
      </dsp:nvSpPr>
      <dsp:spPr>
        <a:xfrm>
          <a:off x="2036137" y="3206986"/>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Without control, verification of the pendulum movement from the perspective of the Kalman Filter (</a:t>
          </a:r>
          <a:r>
            <a:rPr lang="en-US" sz="2200" kern="1200" dirty="0" err="1"/>
            <a:t>process+sensor</a:t>
          </a:r>
          <a:r>
            <a:rPr lang="en-US" sz="2200" kern="1200" dirty="0"/>
            <a:t>)</a:t>
          </a:r>
        </a:p>
      </dsp:txBody>
      <dsp:txXfrm>
        <a:off x="2036137" y="3206986"/>
        <a:ext cx="3815931" cy="1163393"/>
      </dsp:txXfrm>
    </dsp:sp>
    <dsp:sp modelId="{924A8A84-4ECB-4A39-A917-43CF5C4FF2EC}">
      <dsp:nvSpPr>
        <dsp:cNvPr id="0" name=""/>
        <dsp:cNvSpPr/>
      </dsp:nvSpPr>
      <dsp:spPr>
        <a:xfrm>
          <a:off x="2036137" y="4661228"/>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Kalman filter feedback</a:t>
          </a:r>
        </a:p>
      </dsp:txBody>
      <dsp:txXfrm>
        <a:off x="2036137" y="4661228"/>
        <a:ext cx="3815931" cy="1163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A98E0-3898-4936-AE2F-CE799E936D1C}">
      <dsp:nvSpPr>
        <dsp:cNvPr id="0" name=""/>
        <dsp:cNvSpPr/>
      </dsp:nvSpPr>
      <dsp:spPr>
        <a:xfrm>
          <a:off x="1272950" y="3061562"/>
          <a:ext cx="763186" cy="2181363"/>
        </a:xfrm>
        <a:custGeom>
          <a:avLst/>
          <a:gdLst/>
          <a:ahLst/>
          <a:cxnLst/>
          <a:rect l="0" t="0" r="0" b="0"/>
          <a:pathLst>
            <a:path>
              <a:moveTo>
                <a:pt x="0" y="0"/>
              </a:moveTo>
              <a:lnTo>
                <a:pt x="381593" y="0"/>
              </a:lnTo>
              <a:lnTo>
                <a:pt x="381593" y="2181363"/>
              </a:lnTo>
              <a:lnTo>
                <a:pt x="763186" y="2181363"/>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4094468"/>
        <a:ext cx="115550" cy="115550"/>
      </dsp:txXfrm>
    </dsp:sp>
    <dsp:sp modelId="{CEF29BFA-9711-4E1B-B4EB-D31B6A28E02E}">
      <dsp:nvSpPr>
        <dsp:cNvPr id="0" name=""/>
        <dsp:cNvSpPr/>
      </dsp:nvSpPr>
      <dsp:spPr>
        <a:xfrm>
          <a:off x="1272950" y="3061562"/>
          <a:ext cx="763186" cy="727121"/>
        </a:xfrm>
        <a:custGeom>
          <a:avLst/>
          <a:gdLst/>
          <a:ahLst/>
          <a:cxnLst/>
          <a:rect l="0" t="0" r="0" b="0"/>
          <a:pathLst>
            <a:path>
              <a:moveTo>
                <a:pt x="0" y="0"/>
              </a:moveTo>
              <a:lnTo>
                <a:pt x="381593" y="0"/>
              </a:lnTo>
              <a:lnTo>
                <a:pt x="381593" y="727121"/>
              </a:lnTo>
              <a:lnTo>
                <a:pt x="763186" y="727121"/>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3398770"/>
        <a:ext cx="52705" cy="52705"/>
      </dsp:txXfrm>
    </dsp:sp>
    <dsp:sp modelId="{EA025597-27EC-4FE3-BA9E-AA24551AC10E}">
      <dsp:nvSpPr>
        <dsp:cNvPr id="0" name=""/>
        <dsp:cNvSpPr/>
      </dsp:nvSpPr>
      <dsp:spPr>
        <a:xfrm>
          <a:off x="1272950" y="2334441"/>
          <a:ext cx="763186" cy="727121"/>
        </a:xfrm>
        <a:custGeom>
          <a:avLst/>
          <a:gdLst/>
          <a:ahLst/>
          <a:cxnLst/>
          <a:rect l="0" t="0" r="0" b="0"/>
          <a:pathLst>
            <a:path>
              <a:moveTo>
                <a:pt x="0" y="727121"/>
              </a:moveTo>
              <a:lnTo>
                <a:pt x="381593" y="727121"/>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28191" y="2671649"/>
        <a:ext cx="52705" cy="52705"/>
      </dsp:txXfrm>
    </dsp:sp>
    <dsp:sp modelId="{3BB3C064-165B-4ABA-BA61-81C2CD245B82}">
      <dsp:nvSpPr>
        <dsp:cNvPr id="0" name=""/>
        <dsp:cNvSpPr/>
      </dsp:nvSpPr>
      <dsp:spPr>
        <a:xfrm>
          <a:off x="1272950" y="880199"/>
          <a:ext cx="763186" cy="2181363"/>
        </a:xfrm>
        <a:custGeom>
          <a:avLst/>
          <a:gdLst/>
          <a:ahLst/>
          <a:cxnLst/>
          <a:rect l="0" t="0" r="0" b="0"/>
          <a:pathLst>
            <a:path>
              <a:moveTo>
                <a:pt x="0" y="2181363"/>
              </a:moveTo>
              <a:lnTo>
                <a:pt x="381593" y="2181363"/>
              </a:lnTo>
              <a:lnTo>
                <a:pt x="381593" y="0"/>
              </a:lnTo>
              <a:lnTo>
                <a:pt x="763186" y="0"/>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96768" y="1913105"/>
        <a:ext cx="115550" cy="115550"/>
      </dsp:txXfrm>
    </dsp:sp>
    <dsp:sp modelId="{5AE31FE6-6F56-469F-ACAD-A8C0FBCB7919}">
      <dsp:nvSpPr>
        <dsp:cNvPr id="0" name=""/>
        <dsp:cNvSpPr/>
      </dsp:nvSpPr>
      <dsp:spPr>
        <a:xfrm rot="16200000">
          <a:off x="-2370308" y="2479865"/>
          <a:ext cx="6123124" cy="1163393"/>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2844800">
            <a:lnSpc>
              <a:spcPct val="90000"/>
            </a:lnSpc>
            <a:spcBef>
              <a:spcPct val="0"/>
            </a:spcBef>
            <a:spcAft>
              <a:spcPct val="35000"/>
            </a:spcAft>
            <a:buNone/>
          </a:pPr>
          <a:r>
            <a:rPr lang="en-US" sz="6400" kern="1200" dirty="0"/>
            <a:t>Inverted pendulum</a:t>
          </a:r>
        </a:p>
      </dsp:txBody>
      <dsp:txXfrm>
        <a:off x="-2370308" y="2479865"/>
        <a:ext cx="6123124" cy="1163393"/>
      </dsp:txXfrm>
    </dsp:sp>
    <dsp:sp modelId="{A5CB2C9E-2F51-4C87-82BA-9BC488D40BFF}">
      <dsp:nvSpPr>
        <dsp:cNvPr id="0" name=""/>
        <dsp:cNvSpPr/>
      </dsp:nvSpPr>
      <dsp:spPr>
        <a:xfrm>
          <a:off x="2036137" y="298502"/>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Without control, verification of the real movement of the pendulum</a:t>
          </a:r>
          <a:endParaRPr lang="en-US" sz="2200" kern="1200" dirty="0"/>
        </a:p>
      </dsp:txBody>
      <dsp:txXfrm>
        <a:off x="2036137" y="298502"/>
        <a:ext cx="3815931" cy="1163393"/>
      </dsp:txXfrm>
    </dsp:sp>
    <dsp:sp modelId="{C61FC361-7267-40F6-97D8-095BCD724969}">
      <dsp:nvSpPr>
        <dsp:cNvPr id="0" name=""/>
        <dsp:cNvSpPr/>
      </dsp:nvSpPr>
      <dsp:spPr>
        <a:xfrm>
          <a:off x="2036137" y="1752744"/>
          <a:ext cx="3815931" cy="1163393"/>
        </a:xfrm>
        <a:prstGeom prst="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the actual position of the pendulum as feedback</a:t>
          </a:r>
        </a:p>
      </dsp:txBody>
      <dsp:txXfrm>
        <a:off x="2036137" y="1752744"/>
        <a:ext cx="3815931" cy="1163393"/>
      </dsp:txXfrm>
    </dsp:sp>
    <dsp:sp modelId="{09F52B66-A861-4D00-B8E1-0300BCBF5B4B}">
      <dsp:nvSpPr>
        <dsp:cNvPr id="0" name=""/>
        <dsp:cNvSpPr/>
      </dsp:nvSpPr>
      <dsp:spPr>
        <a:xfrm>
          <a:off x="2036137" y="3206986"/>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Without control, verification of the pendulum movement from the perspective of the Kalman Filter (</a:t>
          </a:r>
          <a:r>
            <a:rPr lang="en-US" sz="2200" kern="1200" dirty="0" err="1"/>
            <a:t>process+sensor</a:t>
          </a:r>
          <a:r>
            <a:rPr lang="en-US" sz="2200" kern="1200" dirty="0"/>
            <a:t>)</a:t>
          </a:r>
        </a:p>
      </dsp:txBody>
      <dsp:txXfrm>
        <a:off x="2036137" y="3206986"/>
        <a:ext cx="3815931" cy="1163393"/>
      </dsp:txXfrm>
    </dsp:sp>
    <dsp:sp modelId="{924A8A84-4ECB-4A39-A917-43CF5C4FF2EC}">
      <dsp:nvSpPr>
        <dsp:cNvPr id="0" name=""/>
        <dsp:cNvSpPr/>
      </dsp:nvSpPr>
      <dsp:spPr>
        <a:xfrm>
          <a:off x="2036137" y="4661228"/>
          <a:ext cx="3815931" cy="1163393"/>
        </a:xfrm>
        <a:prstGeom prst="rect">
          <a:avLst/>
        </a:prstGeom>
        <a:solidFill>
          <a:schemeClr val="accent3">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Control using Kalman filter feedback</a:t>
          </a:r>
        </a:p>
      </dsp:txBody>
      <dsp:txXfrm>
        <a:off x="2036137" y="4661228"/>
        <a:ext cx="3815931" cy="116339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43D9802-B6E9-4C88-BA1F-A38E84DF04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616537CE-9477-42DB-9DE3-60A878CB65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BB3AD-55E9-474E-9CAE-B368EAB00DCA}" type="datetimeFigureOut">
              <a:rPr lang="pt-BR" smtClean="0"/>
              <a:t>21/11/2024</a:t>
            </a:fld>
            <a:endParaRPr lang="pt-BR"/>
          </a:p>
        </p:txBody>
      </p:sp>
      <p:sp>
        <p:nvSpPr>
          <p:cNvPr id="4" name="Espaço Reservado para Rodapé 3">
            <a:extLst>
              <a:ext uri="{FF2B5EF4-FFF2-40B4-BE49-F238E27FC236}">
                <a16:creationId xmlns:a16="http://schemas.microsoft.com/office/drawing/2014/main" id="{BD1A8504-DF46-44C2-B4CD-B2CFACED5B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04712D01-A77B-4500-94D0-713B5034A1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C05E4A-A410-4392-83D7-C1678EF80E5F}" type="slidenum">
              <a:rPr lang="pt-BR" smtClean="0"/>
              <a:t>‹nº›</a:t>
            </a:fld>
            <a:endParaRPr lang="pt-BR"/>
          </a:p>
        </p:txBody>
      </p:sp>
    </p:spTree>
    <p:extLst>
      <p:ext uri="{BB962C8B-B14F-4D97-AF65-F5344CB8AC3E}">
        <p14:creationId xmlns:p14="http://schemas.microsoft.com/office/powerpoint/2010/main" val="3568528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92712-E0E3-4F1D-BAF7-B71DFFD5E4AF}" type="datetimeFigureOut">
              <a:rPr lang="pt-BR" smtClean="0"/>
              <a:t>21/11/2024</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6744B-24D3-4E63-B3D1-76BDDEFC448C}" type="slidenum">
              <a:rPr lang="pt-BR" smtClean="0"/>
              <a:t>‹nº›</a:t>
            </a:fld>
            <a:endParaRPr lang="pt-BR"/>
          </a:p>
        </p:txBody>
      </p:sp>
    </p:spTree>
    <p:extLst>
      <p:ext uri="{BB962C8B-B14F-4D97-AF65-F5344CB8AC3E}">
        <p14:creationId xmlns:p14="http://schemas.microsoft.com/office/powerpoint/2010/main" val="30910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2A56744B-24D3-4E63-B3D1-76BDDEFC448C}" type="slidenum">
              <a:rPr lang="pt-BR" smtClean="0"/>
              <a:t>1</a:t>
            </a:fld>
            <a:endParaRPr lang="pt-BR"/>
          </a:p>
        </p:txBody>
      </p:sp>
    </p:spTree>
    <p:extLst>
      <p:ext uri="{BB962C8B-B14F-4D97-AF65-F5344CB8AC3E}">
        <p14:creationId xmlns:p14="http://schemas.microsoft.com/office/powerpoint/2010/main" val="3409666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25</a:t>
            </a:fld>
            <a:endParaRPr lang="pt-BR"/>
          </a:p>
        </p:txBody>
      </p:sp>
    </p:spTree>
    <p:extLst>
      <p:ext uri="{BB962C8B-B14F-4D97-AF65-F5344CB8AC3E}">
        <p14:creationId xmlns:p14="http://schemas.microsoft.com/office/powerpoint/2010/main" val="111033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26</a:t>
            </a:fld>
            <a:endParaRPr lang="pt-BR"/>
          </a:p>
        </p:txBody>
      </p:sp>
    </p:spTree>
    <p:extLst>
      <p:ext uri="{BB962C8B-B14F-4D97-AF65-F5344CB8AC3E}">
        <p14:creationId xmlns:p14="http://schemas.microsoft.com/office/powerpoint/2010/main" val="160500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32</a:t>
            </a:fld>
            <a:endParaRPr lang="pt-BR"/>
          </a:p>
        </p:txBody>
      </p:sp>
    </p:spTree>
    <p:extLst>
      <p:ext uri="{BB962C8B-B14F-4D97-AF65-F5344CB8AC3E}">
        <p14:creationId xmlns:p14="http://schemas.microsoft.com/office/powerpoint/2010/main" val="2970980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33</a:t>
            </a:fld>
            <a:endParaRPr lang="pt-BR"/>
          </a:p>
        </p:txBody>
      </p:sp>
    </p:spTree>
    <p:extLst>
      <p:ext uri="{BB962C8B-B14F-4D97-AF65-F5344CB8AC3E}">
        <p14:creationId xmlns:p14="http://schemas.microsoft.com/office/powerpoint/2010/main" val="321740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34</a:t>
            </a:fld>
            <a:endParaRPr lang="pt-BR"/>
          </a:p>
        </p:txBody>
      </p:sp>
    </p:spTree>
    <p:extLst>
      <p:ext uri="{BB962C8B-B14F-4D97-AF65-F5344CB8AC3E}">
        <p14:creationId xmlns:p14="http://schemas.microsoft.com/office/powerpoint/2010/main" val="1049410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35</a:t>
            </a:fld>
            <a:endParaRPr lang="pt-BR"/>
          </a:p>
        </p:txBody>
      </p:sp>
    </p:spTree>
    <p:extLst>
      <p:ext uri="{BB962C8B-B14F-4D97-AF65-F5344CB8AC3E}">
        <p14:creationId xmlns:p14="http://schemas.microsoft.com/office/powerpoint/2010/main" val="72372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36</a:t>
            </a:fld>
            <a:endParaRPr lang="pt-BR"/>
          </a:p>
        </p:txBody>
      </p:sp>
    </p:spTree>
    <p:extLst>
      <p:ext uri="{BB962C8B-B14F-4D97-AF65-F5344CB8AC3E}">
        <p14:creationId xmlns:p14="http://schemas.microsoft.com/office/powerpoint/2010/main" val="1168236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AE1AA-9772-E040-9EF3-D99B3DAC331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37497A1-FF80-353B-00DE-8112EBFB133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FD76CCB-1713-B43D-56F4-0D2898C7C9FA}"/>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29971815-F413-3915-497D-57A0FC61C73F}"/>
              </a:ext>
            </a:extLst>
          </p:cNvPr>
          <p:cNvSpPr>
            <a:spLocks noGrp="1"/>
          </p:cNvSpPr>
          <p:nvPr>
            <p:ph type="sldNum" sz="quarter" idx="5"/>
          </p:nvPr>
        </p:nvSpPr>
        <p:spPr/>
        <p:txBody>
          <a:bodyPr/>
          <a:lstStyle/>
          <a:p>
            <a:fld id="{2A56744B-24D3-4E63-B3D1-76BDDEFC448C}" type="slidenum">
              <a:rPr lang="pt-BR" smtClean="0"/>
              <a:t>37</a:t>
            </a:fld>
            <a:endParaRPr lang="pt-BR"/>
          </a:p>
        </p:txBody>
      </p:sp>
    </p:spTree>
    <p:extLst>
      <p:ext uri="{BB962C8B-B14F-4D97-AF65-F5344CB8AC3E}">
        <p14:creationId xmlns:p14="http://schemas.microsoft.com/office/powerpoint/2010/main" val="428535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EC252-391A-F366-C7B4-6692D430FED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73BD3C6-903D-A54D-12C1-4A3F9D8F3D6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DD2AD7B-A2AF-E6FF-6691-D6B9EFD6BE8E}"/>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D8C81A8D-7997-42E2-F120-432B24C8A982}"/>
              </a:ext>
            </a:extLst>
          </p:cNvPr>
          <p:cNvSpPr>
            <a:spLocks noGrp="1"/>
          </p:cNvSpPr>
          <p:nvPr>
            <p:ph type="sldNum" sz="quarter" idx="5"/>
          </p:nvPr>
        </p:nvSpPr>
        <p:spPr/>
        <p:txBody>
          <a:bodyPr/>
          <a:lstStyle/>
          <a:p>
            <a:fld id="{2A56744B-24D3-4E63-B3D1-76BDDEFC448C}" type="slidenum">
              <a:rPr lang="pt-BR" smtClean="0"/>
              <a:t>38</a:t>
            </a:fld>
            <a:endParaRPr lang="pt-BR"/>
          </a:p>
        </p:txBody>
      </p:sp>
    </p:spTree>
    <p:extLst>
      <p:ext uri="{BB962C8B-B14F-4D97-AF65-F5344CB8AC3E}">
        <p14:creationId xmlns:p14="http://schemas.microsoft.com/office/powerpoint/2010/main" val="272611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41</a:t>
            </a:fld>
            <a:endParaRPr lang="pt-BR"/>
          </a:p>
        </p:txBody>
      </p:sp>
    </p:spTree>
    <p:extLst>
      <p:ext uri="{BB962C8B-B14F-4D97-AF65-F5344CB8AC3E}">
        <p14:creationId xmlns:p14="http://schemas.microsoft.com/office/powerpoint/2010/main" val="745178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7</a:t>
            </a:fld>
            <a:endParaRPr lang="pt-BR"/>
          </a:p>
        </p:txBody>
      </p:sp>
    </p:spTree>
    <p:extLst>
      <p:ext uri="{BB962C8B-B14F-4D97-AF65-F5344CB8AC3E}">
        <p14:creationId xmlns:p14="http://schemas.microsoft.com/office/powerpoint/2010/main" val="229217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42</a:t>
            </a:fld>
            <a:endParaRPr lang="pt-BR"/>
          </a:p>
        </p:txBody>
      </p:sp>
    </p:spTree>
    <p:extLst>
      <p:ext uri="{BB962C8B-B14F-4D97-AF65-F5344CB8AC3E}">
        <p14:creationId xmlns:p14="http://schemas.microsoft.com/office/powerpoint/2010/main" val="633046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46</a:t>
            </a:fld>
            <a:endParaRPr lang="pt-BR"/>
          </a:p>
        </p:txBody>
      </p:sp>
    </p:spTree>
    <p:extLst>
      <p:ext uri="{BB962C8B-B14F-4D97-AF65-F5344CB8AC3E}">
        <p14:creationId xmlns:p14="http://schemas.microsoft.com/office/powerpoint/2010/main" val="2573569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48</a:t>
            </a:fld>
            <a:endParaRPr lang="pt-BR"/>
          </a:p>
        </p:txBody>
      </p:sp>
    </p:spTree>
    <p:extLst>
      <p:ext uri="{BB962C8B-B14F-4D97-AF65-F5344CB8AC3E}">
        <p14:creationId xmlns:p14="http://schemas.microsoft.com/office/powerpoint/2010/main" val="2430903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49</a:t>
            </a:fld>
            <a:endParaRPr lang="pt-BR"/>
          </a:p>
        </p:txBody>
      </p:sp>
    </p:spTree>
    <p:extLst>
      <p:ext uri="{BB962C8B-B14F-4D97-AF65-F5344CB8AC3E}">
        <p14:creationId xmlns:p14="http://schemas.microsoft.com/office/powerpoint/2010/main" val="2060234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50</a:t>
            </a:fld>
            <a:endParaRPr lang="pt-BR"/>
          </a:p>
        </p:txBody>
      </p:sp>
    </p:spTree>
    <p:extLst>
      <p:ext uri="{BB962C8B-B14F-4D97-AF65-F5344CB8AC3E}">
        <p14:creationId xmlns:p14="http://schemas.microsoft.com/office/powerpoint/2010/main" val="3183200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51</a:t>
            </a:fld>
            <a:endParaRPr lang="pt-BR"/>
          </a:p>
        </p:txBody>
      </p:sp>
    </p:spTree>
    <p:extLst>
      <p:ext uri="{BB962C8B-B14F-4D97-AF65-F5344CB8AC3E}">
        <p14:creationId xmlns:p14="http://schemas.microsoft.com/office/powerpoint/2010/main" val="2822191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52</a:t>
            </a:fld>
            <a:endParaRPr lang="pt-BR"/>
          </a:p>
        </p:txBody>
      </p:sp>
    </p:spTree>
    <p:extLst>
      <p:ext uri="{BB962C8B-B14F-4D97-AF65-F5344CB8AC3E}">
        <p14:creationId xmlns:p14="http://schemas.microsoft.com/office/powerpoint/2010/main" val="1112333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53</a:t>
            </a:fld>
            <a:endParaRPr lang="pt-BR"/>
          </a:p>
        </p:txBody>
      </p:sp>
    </p:spTree>
    <p:extLst>
      <p:ext uri="{BB962C8B-B14F-4D97-AF65-F5344CB8AC3E}">
        <p14:creationId xmlns:p14="http://schemas.microsoft.com/office/powerpoint/2010/main" val="758236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54</a:t>
            </a:fld>
            <a:endParaRPr lang="pt-BR"/>
          </a:p>
        </p:txBody>
      </p:sp>
    </p:spTree>
    <p:extLst>
      <p:ext uri="{BB962C8B-B14F-4D97-AF65-F5344CB8AC3E}">
        <p14:creationId xmlns:p14="http://schemas.microsoft.com/office/powerpoint/2010/main" val="1742016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55</a:t>
            </a:fld>
            <a:endParaRPr lang="pt-BR"/>
          </a:p>
        </p:txBody>
      </p:sp>
    </p:spTree>
    <p:extLst>
      <p:ext uri="{BB962C8B-B14F-4D97-AF65-F5344CB8AC3E}">
        <p14:creationId xmlns:p14="http://schemas.microsoft.com/office/powerpoint/2010/main" val="204720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pt-BR" dirty="0"/>
              </a:p>
            </p:txBody>
          </p:sp>
        </mc:Choice>
        <mc:Fallback xmlns="">
          <p:sp>
            <p:nvSpPr>
              <p:cNvPr id="3" name="Espaço Reservado para Anotações 2"/>
              <p:cNvSpPr>
                <a:spLocks noGrp="1"/>
              </p:cNvSpPr>
              <p:nvPr>
                <p:ph type="body" idx="1"/>
              </p:nvPr>
            </p:nvSpPr>
            <p:spPr/>
            <p:txBody>
              <a:bodyPr/>
              <a:lstStyle/>
              <a:p>
                <a:r>
                  <a:rPr lang="pt-BR" dirty="0"/>
                  <a:t>, a menos que essa dependência seja mediada pelo estado </a:t>
                </a:r>
                <a:r>
                  <a:rPr lang="pt-BR" b="1" i="0">
                    <a:latin typeface="Cambria Math" panose="02040503050406030204" pitchFamily="18" charset="0"/>
                  </a:rPr>
                  <a:t>𝒙</a:t>
                </a:r>
                <a:r>
                  <a:rPr lang="en-US" b="1" i="0">
                    <a:latin typeface="Cambria Math" panose="02040503050406030204" pitchFamily="18" charset="0"/>
                  </a:rPr>
                  <a:t>_</a:t>
                </a:r>
                <a:r>
                  <a:rPr lang="pt-BR" i="0">
                    <a:latin typeface="Cambria Math" panose="02040503050406030204" pitchFamily="18" charset="0"/>
                  </a:rPr>
                  <a:t>𝑡  </a:t>
                </a:r>
                <a:endParaRPr lang="en-US" dirty="0"/>
              </a:p>
              <a:p>
                <a:r>
                  <a:rPr lang="en-US" dirty="0"/>
                  <a:t>The variables regarding the robot itself include its pose, which comprises its location and orientation relative to a global coordinate frame; configuration of the robot’s actuators, such as the joints of robotic manipulators; robot velocity and the velocities of its joints; whether or not its sensors are functioning correctly; the level of battery charge for a battery-powered robots..</a:t>
                </a:r>
                <a:endParaRPr lang="pt-BR" dirty="0"/>
              </a:p>
            </p:txBody>
          </p:sp>
        </mc:Fallback>
      </mc:AlternateContent>
      <p:sp>
        <p:nvSpPr>
          <p:cNvPr id="4" name="Espaço Reservado para Número de Slide 3"/>
          <p:cNvSpPr>
            <a:spLocks noGrp="1"/>
          </p:cNvSpPr>
          <p:nvPr>
            <p:ph type="sldNum" sz="quarter" idx="5"/>
          </p:nvPr>
        </p:nvSpPr>
        <p:spPr/>
        <p:txBody>
          <a:bodyPr/>
          <a:lstStyle/>
          <a:p>
            <a:fld id="{2A56744B-24D3-4E63-B3D1-76BDDEFC448C}" type="slidenum">
              <a:rPr lang="pt-BR" smtClean="0"/>
              <a:t>9</a:t>
            </a:fld>
            <a:endParaRPr lang="pt-BR"/>
          </a:p>
        </p:txBody>
      </p:sp>
    </p:spTree>
    <p:extLst>
      <p:ext uri="{BB962C8B-B14F-4D97-AF65-F5344CB8AC3E}">
        <p14:creationId xmlns:p14="http://schemas.microsoft.com/office/powerpoint/2010/main" val="2340824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57</a:t>
            </a:fld>
            <a:endParaRPr lang="pt-BR"/>
          </a:p>
        </p:txBody>
      </p:sp>
    </p:spTree>
    <p:extLst>
      <p:ext uri="{BB962C8B-B14F-4D97-AF65-F5344CB8AC3E}">
        <p14:creationId xmlns:p14="http://schemas.microsoft.com/office/powerpoint/2010/main" val="3164613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69</a:t>
            </a:fld>
            <a:endParaRPr lang="pt-BR"/>
          </a:p>
        </p:txBody>
      </p:sp>
    </p:spTree>
    <p:extLst>
      <p:ext uri="{BB962C8B-B14F-4D97-AF65-F5344CB8AC3E}">
        <p14:creationId xmlns:p14="http://schemas.microsoft.com/office/powerpoint/2010/main" val="1755123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70</a:t>
            </a:fld>
            <a:endParaRPr lang="pt-BR"/>
          </a:p>
        </p:txBody>
      </p:sp>
    </p:spTree>
    <p:extLst>
      <p:ext uri="{BB962C8B-B14F-4D97-AF65-F5344CB8AC3E}">
        <p14:creationId xmlns:p14="http://schemas.microsoft.com/office/powerpoint/2010/main" val="1033470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88</a:t>
            </a:fld>
            <a:endParaRPr lang="pt-BR"/>
          </a:p>
        </p:txBody>
      </p:sp>
    </p:spTree>
    <p:extLst>
      <p:ext uri="{BB962C8B-B14F-4D97-AF65-F5344CB8AC3E}">
        <p14:creationId xmlns:p14="http://schemas.microsoft.com/office/powerpoint/2010/main" val="3403598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95</a:t>
            </a:fld>
            <a:endParaRPr lang="pt-BR"/>
          </a:p>
        </p:txBody>
      </p:sp>
    </p:spTree>
    <p:extLst>
      <p:ext uri="{BB962C8B-B14F-4D97-AF65-F5344CB8AC3E}">
        <p14:creationId xmlns:p14="http://schemas.microsoft.com/office/powerpoint/2010/main" val="2925778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97</a:t>
            </a:fld>
            <a:endParaRPr lang="pt-BR"/>
          </a:p>
        </p:txBody>
      </p:sp>
    </p:spTree>
    <p:extLst>
      <p:ext uri="{BB962C8B-B14F-4D97-AF65-F5344CB8AC3E}">
        <p14:creationId xmlns:p14="http://schemas.microsoft.com/office/powerpoint/2010/main" val="455330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99</a:t>
            </a:fld>
            <a:endParaRPr lang="pt-BR"/>
          </a:p>
        </p:txBody>
      </p:sp>
    </p:spTree>
    <p:extLst>
      <p:ext uri="{BB962C8B-B14F-4D97-AF65-F5344CB8AC3E}">
        <p14:creationId xmlns:p14="http://schemas.microsoft.com/office/powerpoint/2010/main" val="2029517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110</a:t>
            </a:fld>
            <a:endParaRPr lang="pt-BR"/>
          </a:p>
        </p:txBody>
      </p:sp>
    </p:spTree>
    <p:extLst>
      <p:ext uri="{BB962C8B-B14F-4D97-AF65-F5344CB8AC3E}">
        <p14:creationId xmlns:p14="http://schemas.microsoft.com/office/powerpoint/2010/main" val="2732184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115</a:t>
            </a:fld>
            <a:endParaRPr lang="pt-BR"/>
          </a:p>
        </p:txBody>
      </p:sp>
    </p:spTree>
    <p:extLst>
      <p:ext uri="{BB962C8B-B14F-4D97-AF65-F5344CB8AC3E}">
        <p14:creationId xmlns:p14="http://schemas.microsoft.com/office/powerpoint/2010/main" val="95257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pt-BR" dirty="0"/>
              </a:p>
            </p:txBody>
          </p:sp>
        </mc:Choice>
        <mc:Fallback xmlns="">
          <p:sp>
            <p:nvSpPr>
              <p:cNvPr id="3" name="Espaço Reservado para Anotações 2"/>
              <p:cNvSpPr>
                <a:spLocks noGrp="1"/>
              </p:cNvSpPr>
              <p:nvPr>
                <p:ph type="body" idx="1"/>
              </p:nvPr>
            </p:nvSpPr>
            <p:spPr/>
            <p:txBody>
              <a:bodyPr/>
              <a:lstStyle/>
              <a:p>
                <a:r>
                  <a:rPr lang="pt-BR" dirty="0"/>
                  <a:t>, a menos que essa dependência seja mediada pelo estado </a:t>
                </a:r>
                <a:r>
                  <a:rPr lang="pt-BR" b="1" i="0">
                    <a:latin typeface="Cambria Math" panose="02040503050406030204" pitchFamily="18" charset="0"/>
                  </a:rPr>
                  <a:t>𝒙</a:t>
                </a:r>
                <a:r>
                  <a:rPr lang="en-US" b="1" i="0">
                    <a:latin typeface="Cambria Math" panose="02040503050406030204" pitchFamily="18" charset="0"/>
                  </a:rPr>
                  <a:t>_</a:t>
                </a:r>
                <a:r>
                  <a:rPr lang="pt-BR" i="0">
                    <a:latin typeface="Cambria Math" panose="02040503050406030204" pitchFamily="18" charset="0"/>
                  </a:rPr>
                  <a:t>𝑡  </a:t>
                </a:r>
                <a:endParaRPr lang="en-US" dirty="0"/>
              </a:p>
              <a:p>
                <a:r>
                  <a:rPr lang="en-US" dirty="0"/>
                  <a:t>The variables regarding the robot itself include its pose, which comprises its location and orientation relative to a global coordinate frame; configuration of the robot’s actuators, such as the joints of robotic manipulators; robot velocity and the velocities of its joints; whether or not its sensors are functioning correctly; the level of battery charge for a battery-powered robots..</a:t>
                </a:r>
                <a:endParaRPr lang="pt-BR" dirty="0"/>
              </a:p>
            </p:txBody>
          </p:sp>
        </mc:Fallback>
      </mc:AlternateContent>
      <p:sp>
        <p:nvSpPr>
          <p:cNvPr id="4" name="Espaço Reservado para Número de Slide 3"/>
          <p:cNvSpPr>
            <a:spLocks noGrp="1"/>
          </p:cNvSpPr>
          <p:nvPr>
            <p:ph type="sldNum" sz="quarter" idx="5"/>
          </p:nvPr>
        </p:nvSpPr>
        <p:spPr/>
        <p:txBody>
          <a:bodyPr/>
          <a:lstStyle/>
          <a:p>
            <a:fld id="{2A56744B-24D3-4E63-B3D1-76BDDEFC448C}" type="slidenum">
              <a:rPr lang="pt-BR" smtClean="0"/>
              <a:t>10</a:t>
            </a:fld>
            <a:endParaRPr lang="pt-BR"/>
          </a:p>
        </p:txBody>
      </p:sp>
    </p:spTree>
    <p:extLst>
      <p:ext uri="{BB962C8B-B14F-4D97-AF65-F5344CB8AC3E}">
        <p14:creationId xmlns:p14="http://schemas.microsoft.com/office/powerpoint/2010/main" val="4264524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14</a:t>
            </a:fld>
            <a:endParaRPr lang="pt-BR"/>
          </a:p>
        </p:txBody>
      </p:sp>
    </p:spTree>
    <p:extLst>
      <p:ext uri="{BB962C8B-B14F-4D97-AF65-F5344CB8AC3E}">
        <p14:creationId xmlns:p14="http://schemas.microsoft.com/office/powerpoint/2010/main" val="2580301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mc:Choice>
        <mc:Fallback xmlns="">
          <p:sp>
            <p:nvSpPr>
              <p:cNvPr id="3" name="Espaço Reservado para Anotações 2"/>
              <p:cNvSpPr>
                <a:spLocks noGrp="1"/>
              </p:cNvSpPr>
              <p:nvPr>
                <p:ph type="body" idx="1"/>
              </p:nvPr>
            </p:nvSpPr>
            <p:spPr/>
            <p:txBody>
              <a:bodyPr/>
              <a:lstStyle/>
              <a:p>
                <a:r>
                  <a:rPr lang="pt-BR" dirty="0"/>
                  <a:t>Um ponto importante a ser observado, e que eu destaco sempre, é que os modelos preditivos simples geralmente são os modelos mais utilizados, devido ao fato de poderem ser explicados e bem compreendidos. Agora, para adicionar a este ponto; a distribuição normal é simples e, portanto, sua simplicidade a torna extremamente popular.</a:t>
                </a:r>
              </a:p>
              <a:p>
                <a:endParaRPr lang="pt-BR" dirty="0"/>
              </a:p>
              <a:p>
                <a:r>
                  <a:rPr lang="en-US" dirty="0"/>
                  <a:t>The coefficient in front, </a:t>
                </a:r>
                <a:r>
                  <a:rPr lang="pt-BR" sz="1200" i="0">
                    <a:latin typeface="Cambria Math" panose="02040503050406030204" pitchFamily="18" charset="0"/>
                  </a:rPr>
                  <a:t>1/(</a:t>
                </a:r>
                <a:r>
                  <a:rPr lang="pt-BR" sz="1200" i="0">
                    <a:latin typeface="Cambria Math" panose="02040503050406030204" pitchFamily="18" charset="0"/>
                    <a:ea typeface="Cambria Math" panose="02040503050406030204" pitchFamily="18" charset="0"/>
                  </a:rPr>
                  <a:t>𝜎√</a:t>
                </a:r>
                <a:r>
                  <a:rPr lang="pt-BR" sz="1200" i="0">
                    <a:latin typeface="Cambria Math" panose="02040503050406030204" pitchFamily="18" charset="0"/>
                  </a:rPr>
                  <a:t>2</a:t>
                </a:r>
                <a:r>
                  <a:rPr lang="pt-BR" sz="1200" i="0">
                    <a:latin typeface="Cambria Math" panose="02040503050406030204" pitchFamily="18" charset="0"/>
                    <a:ea typeface="Cambria Math" panose="02040503050406030204" pitchFamily="18" charset="0"/>
                  </a:rPr>
                  <a:t>𝜋)</a:t>
                </a:r>
                <a:r>
                  <a:rPr lang="en-US" dirty="0"/>
                  <a:t>, is a constant that does not depend on x; hence, we can think of it as simply a “normalization factor” used to ensure that integral over –inf</a:t>
                </a:r>
                <a:r>
                  <a:rPr lang="en-US" baseline="0" dirty="0"/>
                  <a:t> to +inf = 1.</a:t>
                </a:r>
                <a:endParaRPr lang="pt-BR" dirty="0"/>
              </a:p>
            </p:txBody>
          </p:sp>
        </mc:Fallback>
      </mc:AlternateContent>
      <p:sp>
        <p:nvSpPr>
          <p:cNvPr id="4" name="Espaço Reservado para Número de Slide 3"/>
          <p:cNvSpPr>
            <a:spLocks noGrp="1"/>
          </p:cNvSpPr>
          <p:nvPr>
            <p:ph type="sldNum" sz="quarter" idx="5"/>
          </p:nvPr>
        </p:nvSpPr>
        <p:spPr/>
        <p:txBody>
          <a:bodyPr/>
          <a:lstStyle/>
          <a:p>
            <a:fld id="{2A56744B-24D3-4E63-B3D1-76BDDEFC448C}" type="slidenum">
              <a:rPr lang="pt-BR" smtClean="0"/>
              <a:t>16</a:t>
            </a:fld>
            <a:endParaRPr lang="pt-BR"/>
          </a:p>
        </p:txBody>
      </p:sp>
    </p:spTree>
    <p:extLst>
      <p:ext uri="{BB962C8B-B14F-4D97-AF65-F5344CB8AC3E}">
        <p14:creationId xmlns:p14="http://schemas.microsoft.com/office/powerpoint/2010/main" val="1291359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19</a:t>
            </a:fld>
            <a:endParaRPr lang="pt-BR"/>
          </a:p>
        </p:txBody>
      </p:sp>
    </p:spTree>
    <p:extLst>
      <p:ext uri="{BB962C8B-B14F-4D97-AF65-F5344CB8AC3E}">
        <p14:creationId xmlns:p14="http://schemas.microsoft.com/office/powerpoint/2010/main" val="100582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22</a:t>
            </a:fld>
            <a:endParaRPr lang="pt-BR"/>
          </a:p>
        </p:txBody>
      </p:sp>
    </p:spTree>
    <p:extLst>
      <p:ext uri="{BB962C8B-B14F-4D97-AF65-F5344CB8AC3E}">
        <p14:creationId xmlns:p14="http://schemas.microsoft.com/office/powerpoint/2010/main" val="2500867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A56744B-24D3-4E63-B3D1-76BDDEFC448C}" type="slidenum">
              <a:rPr lang="pt-BR" smtClean="0"/>
              <a:t>24</a:t>
            </a:fld>
            <a:endParaRPr lang="pt-BR"/>
          </a:p>
        </p:txBody>
      </p:sp>
    </p:spTree>
    <p:extLst>
      <p:ext uri="{BB962C8B-B14F-4D97-AF65-F5344CB8AC3E}">
        <p14:creationId xmlns:p14="http://schemas.microsoft.com/office/powerpoint/2010/main" val="1822537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8AF48909-5A21-AB6E-C2C1-8B692AC5AF92}"/>
              </a:ext>
            </a:extLst>
          </p:cNvPr>
          <p:cNvSpPr/>
          <p:nvPr userDrawn="1"/>
        </p:nvSpPr>
        <p:spPr>
          <a:xfrm>
            <a:off x="0" y="-29630"/>
            <a:ext cx="12192000" cy="4572001"/>
          </a:xfrm>
          <a:prstGeom prst="rect">
            <a:avLst/>
          </a:prstGeom>
          <a:solidFill>
            <a:srgbClr val="212E3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998128" y="4968665"/>
            <a:ext cx="536625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914763" y="4953432"/>
            <a:ext cx="1962912"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cxnSp>
        <p:nvCxnSpPr>
          <p:cNvPr id="8" name="Straight Connector 7"/>
          <p:cNvCxnSpPr/>
          <p:nvPr/>
        </p:nvCxnSpPr>
        <p:spPr>
          <a:xfrm flipV="1">
            <a:off x="9639570"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559612" y="1013290"/>
            <a:ext cx="4121641" cy="923330"/>
          </a:xfrm>
          <a:prstGeom prst="rect">
            <a:avLst/>
          </a:prstGeom>
        </p:spPr>
        <p:txBody>
          <a:bodyPr wrap="none">
            <a:spAutoFit/>
          </a:bodyPr>
          <a:lstStyle/>
          <a:p>
            <a:r>
              <a:rPr lang="pt-BR" sz="5400" b="1" kern="1200" dirty="0">
                <a:solidFill>
                  <a:schemeClr val="bg1"/>
                </a:solidFill>
                <a:effectLst/>
                <a:latin typeface="Candara" panose="020E0502030303020204" pitchFamily="34" charset="0"/>
                <a:ea typeface="+mn-ea"/>
                <a:cs typeface="+mn-cs"/>
              </a:rPr>
              <a:t>Kalman Filter</a:t>
            </a:r>
          </a:p>
        </p:txBody>
      </p:sp>
      <p:pic>
        <p:nvPicPr>
          <p:cNvPr id="12" name="Imagem 11" descr="Logotipo&#10;&#10;Descrição gerada automaticamente">
            <a:extLst>
              <a:ext uri="{FF2B5EF4-FFF2-40B4-BE49-F238E27FC236}">
                <a16:creationId xmlns:a16="http://schemas.microsoft.com/office/drawing/2014/main" id="{6BA53CF2-003F-2380-D084-CDB8ECC828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3939" y="369792"/>
            <a:ext cx="4203131" cy="3773156"/>
          </a:xfrm>
          <a:prstGeom prst="rect">
            <a:avLst/>
          </a:prstGeom>
        </p:spPr>
      </p:pic>
      <p:pic>
        <p:nvPicPr>
          <p:cNvPr id="4" name="Imagem 3">
            <a:extLst>
              <a:ext uri="{FF2B5EF4-FFF2-40B4-BE49-F238E27FC236}">
                <a16:creationId xmlns:a16="http://schemas.microsoft.com/office/drawing/2014/main" id="{E3EA40B6-3D30-4F0C-B99B-CB82DBE3A393}"/>
              </a:ext>
            </a:extLst>
          </p:cNvPr>
          <p:cNvPicPr>
            <a:picLocks noChangeAspect="1"/>
          </p:cNvPicPr>
          <p:nvPr userDrawn="1"/>
        </p:nvPicPr>
        <p:blipFill>
          <a:blip r:embed="rId3"/>
          <a:stretch>
            <a:fillRect/>
          </a:stretch>
        </p:blipFill>
        <p:spPr>
          <a:xfrm>
            <a:off x="-236098" y="1936620"/>
            <a:ext cx="4490650" cy="4743390"/>
          </a:xfrm>
          <a:prstGeom prst="rect">
            <a:avLst/>
          </a:prstGeom>
        </p:spPr>
      </p:pic>
    </p:spTree>
    <p:extLst>
      <p:ext uri="{BB962C8B-B14F-4D97-AF65-F5344CB8AC3E}">
        <p14:creationId xmlns:p14="http://schemas.microsoft.com/office/powerpoint/2010/main" val="60187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077113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793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8AF48909-5A21-AB6E-C2C1-8B692AC5AF92}"/>
              </a:ext>
            </a:extLst>
          </p:cNvPr>
          <p:cNvSpPr/>
          <p:nvPr userDrawn="1"/>
        </p:nvSpPr>
        <p:spPr>
          <a:xfrm>
            <a:off x="538480" y="660400"/>
            <a:ext cx="10942320" cy="5689600"/>
          </a:xfrm>
          <a:prstGeom prst="rect">
            <a:avLst/>
          </a:prstGeom>
          <a:solidFill>
            <a:srgbClr val="212E3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userDrawn="1"/>
        </p:nvSpPr>
        <p:spPr>
          <a:xfrm>
            <a:off x="2245300" y="5192458"/>
            <a:ext cx="7301999" cy="830997"/>
          </a:xfrm>
          <a:prstGeom prst="rect">
            <a:avLst/>
          </a:prstGeom>
        </p:spPr>
        <p:txBody>
          <a:bodyPr wrap="none">
            <a:spAutoFit/>
          </a:bodyPr>
          <a:lstStyle/>
          <a:p>
            <a:r>
              <a:rPr lang="pt-BR" sz="4800" b="1" kern="1200" dirty="0">
                <a:solidFill>
                  <a:schemeClr val="bg1"/>
                </a:solidFill>
                <a:effectLst/>
                <a:latin typeface="Candara" panose="020E0502030303020204" pitchFamily="34" charset="0"/>
                <a:ea typeface="+mn-ea"/>
                <a:cs typeface="+mn-cs"/>
              </a:rPr>
              <a:t>PMR3408 - Instrumentação</a:t>
            </a:r>
          </a:p>
        </p:txBody>
      </p:sp>
      <p:pic>
        <p:nvPicPr>
          <p:cNvPr id="12" name="Imagem 11" descr="Logotipo&#10;&#10;Descrição gerada automaticamente">
            <a:extLst>
              <a:ext uri="{FF2B5EF4-FFF2-40B4-BE49-F238E27FC236}">
                <a16:creationId xmlns:a16="http://schemas.microsoft.com/office/drawing/2014/main" id="{6BA53CF2-003F-2380-D084-CDB8ECC828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52739" y="1284993"/>
            <a:ext cx="4203131" cy="3773156"/>
          </a:xfrm>
          <a:prstGeom prst="rect">
            <a:avLst/>
          </a:prstGeom>
        </p:spPr>
      </p:pic>
      <p:pic>
        <p:nvPicPr>
          <p:cNvPr id="36" name="Imagem 35">
            <a:extLst>
              <a:ext uri="{FF2B5EF4-FFF2-40B4-BE49-F238E27FC236}">
                <a16:creationId xmlns:a16="http://schemas.microsoft.com/office/drawing/2014/main" id="{FDE68201-5477-BCB6-DCEF-0D8E39E4ECAB}"/>
              </a:ext>
            </a:extLst>
          </p:cNvPr>
          <p:cNvPicPr>
            <a:picLocks noChangeAspect="1"/>
          </p:cNvPicPr>
          <p:nvPr userDrawn="1"/>
        </p:nvPicPr>
        <p:blipFill>
          <a:blip r:embed="rId3"/>
          <a:stretch>
            <a:fillRect/>
          </a:stretch>
        </p:blipFill>
        <p:spPr>
          <a:xfrm>
            <a:off x="378311" y="890178"/>
            <a:ext cx="6974428" cy="5133277"/>
          </a:xfrm>
          <a:prstGeom prst="rect">
            <a:avLst/>
          </a:prstGeom>
        </p:spPr>
      </p:pic>
    </p:spTree>
    <p:extLst>
      <p:ext uri="{BB962C8B-B14F-4D97-AF65-F5344CB8AC3E}">
        <p14:creationId xmlns:p14="http://schemas.microsoft.com/office/powerpoint/2010/main" val="906112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7" name="Rectangle 6"/>
          <p:cNvSpPr/>
          <p:nvPr/>
        </p:nvSpPr>
        <p:spPr>
          <a:xfrm>
            <a:off x="2387599" y="2651203"/>
            <a:ext cx="9682433" cy="3536611"/>
          </a:xfrm>
          <a:prstGeom prst="rect">
            <a:avLst/>
          </a:prstGeom>
          <a:solidFill>
            <a:schemeClr val="tx1"/>
          </a:solidFill>
          <a:ln/>
        </p:spPr>
        <p:style>
          <a:lnRef idx="0">
            <a:schemeClr val="accent3"/>
          </a:lnRef>
          <a:fillRef idx="3">
            <a:schemeClr val="accent3"/>
          </a:fillRef>
          <a:effectRef idx="3">
            <a:schemeClr val="accent3"/>
          </a:effectRef>
          <a:fontRef idx="minor">
            <a:schemeClr val="lt1"/>
          </a:fontRef>
        </p:style>
      </p:sp>
      <p:sp>
        <p:nvSpPr>
          <p:cNvPr id="2" name="Title 1"/>
          <p:cNvSpPr>
            <a:spLocks noGrp="1"/>
          </p:cNvSpPr>
          <p:nvPr>
            <p:ph type="ctrTitle"/>
          </p:nvPr>
        </p:nvSpPr>
        <p:spPr>
          <a:xfrm>
            <a:off x="8395855" y="2956469"/>
            <a:ext cx="3197480" cy="1463040"/>
          </a:xfrm>
        </p:spPr>
        <p:txBody>
          <a:bodyPr anchor="ctr">
            <a:normAutofit/>
          </a:bodyPr>
          <a:lstStyle>
            <a:lvl1pPr algn="r">
              <a:defRPr sz="4400" spc="200" baseline="0">
                <a:solidFill>
                  <a:schemeClr val="bg1"/>
                </a:solidFill>
              </a:defRPr>
            </a:lvl1pPr>
          </a:lstStyle>
          <a:p>
            <a:r>
              <a:rPr lang="en-US" dirty="0"/>
              <a:t>Click to edit Master title style</a:t>
            </a:r>
          </a:p>
        </p:txBody>
      </p:sp>
      <p:pic>
        <p:nvPicPr>
          <p:cNvPr id="15" name="Imagem 14">
            <a:extLst>
              <a:ext uri="{FF2B5EF4-FFF2-40B4-BE49-F238E27FC236}">
                <a16:creationId xmlns:a16="http://schemas.microsoft.com/office/drawing/2014/main" id="{5E2B65C8-F9AA-010E-FA6F-0C02E285DB16}"/>
              </a:ext>
            </a:extLst>
          </p:cNvPr>
          <p:cNvPicPr>
            <a:picLocks noChangeAspect="1"/>
          </p:cNvPicPr>
          <p:nvPr userDrawn="1"/>
        </p:nvPicPr>
        <p:blipFill rotWithShape="1">
          <a:blip r:embed="rId2"/>
          <a:srcRect t="12316" r="21113"/>
          <a:stretch/>
        </p:blipFill>
        <p:spPr>
          <a:xfrm>
            <a:off x="6783525" y="0"/>
            <a:ext cx="5410045" cy="6013339"/>
          </a:xfrm>
          <a:prstGeom prst="rect">
            <a:avLst/>
          </a:prstGeom>
        </p:spPr>
      </p:pic>
      <p:sp>
        <p:nvSpPr>
          <p:cNvPr id="8" name="CaixaDeTexto 7">
            <a:extLst>
              <a:ext uri="{FF2B5EF4-FFF2-40B4-BE49-F238E27FC236}">
                <a16:creationId xmlns:a16="http://schemas.microsoft.com/office/drawing/2014/main" id="{F2C1B699-8240-1BCA-C352-7EDB63793D42}"/>
              </a:ext>
            </a:extLst>
          </p:cNvPr>
          <p:cNvSpPr txBox="1"/>
          <p:nvPr userDrawn="1"/>
        </p:nvSpPr>
        <p:spPr>
          <a:xfrm>
            <a:off x="3419259" y="5009760"/>
            <a:ext cx="4464060" cy="923330"/>
          </a:xfrm>
          <a:prstGeom prst="rect">
            <a:avLst/>
          </a:prstGeom>
          <a:noFill/>
        </p:spPr>
        <p:txBody>
          <a:bodyPr wrap="square">
            <a:spAutoFit/>
          </a:bodyPr>
          <a:lstStyle/>
          <a:p>
            <a:r>
              <a:rPr lang="en-US" sz="1800" b="0" i="0" dirty="0">
                <a:solidFill>
                  <a:schemeClr val="bg1">
                    <a:lumMod val="85000"/>
                  </a:schemeClr>
                </a:solidFill>
                <a:effectLst/>
                <a:latin typeface="Inter"/>
              </a:rPr>
              <a:t>“Hard work is worthless for those that don’t believe in themselves.” </a:t>
            </a:r>
          </a:p>
          <a:p>
            <a:r>
              <a:rPr lang="en-US" sz="1800" b="0" i="0" dirty="0">
                <a:solidFill>
                  <a:schemeClr val="bg1">
                    <a:lumMod val="85000"/>
                  </a:schemeClr>
                </a:solidFill>
                <a:effectLst/>
                <a:latin typeface="Inter"/>
              </a:rPr>
              <a:t>– NARUTO UZUMAKI</a:t>
            </a:r>
            <a:endParaRPr lang="pt-BR" sz="1800" b="1" dirty="0">
              <a:solidFill>
                <a:schemeClr val="bg1">
                  <a:lumMod val="85000"/>
                </a:schemeClr>
              </a:solidFill>
            </a:endParaRPr>
          </a:p>
        </p:txBody>
      </p:sp>
      <p:pic>
        <p:nvPicPr>
          <p:cNvPr id="6146" name="Picture 2" descr="Naruto Uzumaki mostra seu lado feminino neste cosplay de Naruto Shippuden">
            <a:extLst>
              <a:ext uri="{FF2B5EF4-FFF2-40B4-BE49-F238E27FC236}">
                <a16:creationId xmlns:a16="http://schemas.microsoft.com/office/drawing/2014/main" id="{3A73E8D6-1A09-AF5A-3816-18E774DF16DE}"/>
              </a:ext>
            </a:extLst>
          </p:cNvPr>
          <p:cNvPicPr>
            <a:picLocks noChangeAspect="1" noChangeArrowheads="1"/>
          </p:cNvPicPr>
          <p:nvPr userDrawn="1"/>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066771" y="2658085"/>
            <a:ext cx="3029229" cy="227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437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 name="Rectangle 6"/>
          <p:cNvSpPr/>
          <p:nvPr/>
        </p:nvSpPr>
        <p:spPr>
          <a:xfrm>
            <a:off x="2387599" y="2651203"/>
            <a:ext cx="9682433" cy="3536611"/>
          </a:xfrm>
          <a:prstGeom prst="rect">
            <a:avLst/>
          </a:prstGeom>
          <a:solidFill>
            <a:schemeClr val="tx1"/>
          </a:solidFill>
          <a:ln/>
        </p:spPr>
        <p:style>
          <a:lnRef idx="0">
            <a:schemeClr val="accent3"/>
          </a:lnRef>
          <a:fillRef idx="3">
            <a:schemeClr val="accent3"/>
          </a:fillRef>
          <a:effectRef idx="3">
            <a:schemeClr val="accent3"/>
          </a:effectRef>
          <a:fontRef idx="minor">
            <a:schemeClr val="lt1"/>
          </a:fontRef>
        </p:style>
      </p:sp>
      <p:sp>
        <p:nvSpPr>
          <p:cNvPr id="2" name="Title 1"/>
          <p:cNvSpPr>
            <a:spLocks noGrp="1"/>
          </p:cNvSpPr>
          <p:nvPr>
            <p:ph type="ctrTitle"/>
          </p:nvPr>
        </p:nvSpPr>
        <p:spPr>
          <a:xfrm>
            <a:off x="8395855" y="2956469"/>
            <a:ext cx="3197480" cy="1463040"/>
          </a:xfrm>
        </p:spPr>
        <p:txBody>
          <a:bodyPr anchor="ctr">
            <a:normAutofit/>
          </a:bodyPr>
          <a:lstStyle>
            <a:lvl1pPr algn="r">
              <a:defRPr sz="4400" spc="200" baseline="0">
                <a:solidFill>
                  <a:schemeClr val="bg1"/>
                </a:solidFill>
              </a:defRPr>
            </a:lvl1pPr>
          </a:lstStyle>
          <a:p>
            <a:r>
              <a:rPr lang="en-US" dirty="0"/>
              <a:t>Click to edit Master title style</a:t>
            </a:r>
          </a:p>
        </p:txBody>
      </p:sp>
      <p:pic>
        <p:nvPicPr>
          <p:cNvPr id="15" name="Imagem 14">
            <a:extLst>
              <a:ext uri="{FF2B5EF4-FFF2-40B4-BE49-F238E27FC236}">
                <a16:creationId xmlns:a16="http://schemas.microsoft.com/office/drawing/2014/main" id="{5E2B65C8-F9AA-010E-FA6F-0C02E285DB16}"/>
              </a:ext>
            </a:extLst>
          </p:cNvPr>
          <p:cNvPicPr>
            <a:picLocks noChangeAspect="1"/>
          </p:cNvPicPr>
          <p:nvPr userDrawn="1"/>
        </p:nvPicPr>
        <p:blipFill rotWithShape="1">
          <a:blip r:embed="rId2"/>
          <a:srcRect t="12316" r="21113"/>
          <a:stretch/>
        </p:blipFill>
        <p:spPr>
          <a:xfrm>
            <a:off x="6783525" y="0"/>
            <a:ext cx="5410045" cy="6013339"/>
          </a:xfrm>
          <a:prstGeom prst="rect">
            <a:avLst/>
          </a:prstGeom>
        </p:spPr>
      </p:pic>
      <p:sp>
        <p:nvSpPr>
          <p:cNvPr id="8" name="CaixaDeTexto 7">
            <a:extLst>
              <a:ext uri="{FF2B5EF4-FFF2-40B4-BE49-F238E27FC236}">
                <a16:creationId xmlns:a16="http://schemas.microsoft.com/office/drawing/2014/main" id="{F2C1B699-8240-1BCA-C352-7EDB63793D42}"/>
              </a:ext>
            </a:extLst>
          </p:cNvPr>
          <p:cNvSpPr txBox="1"/>
          <p:nvPr userDrawn="1"/>
        </p:nvSpPr>
        <p:spPr>
          <a:xfrm>
            <a:off x="3419259" y="5009760"/>
            <a:ext cx="446406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lumMod val="85000"/>
                  </a:schemeClr>
                </a:solidFill>
                <a:effectLst/>
                <a:latin typeface="Inter"/>
              </a:rPr>
              <a:t>“</a:t>
            </a:r>
            <a:r>
              <a:rPr lang="en-US" b="0" i="0" dirty="0">
                <a:solidFill>
                  <a:srgbClr val="FFFFFF"/>
                </a:solidFill>
                <a:effectLst/>
                <a:latin typeface="Barlow" panose="00000500000000000000" pitchFamily="2" charset="0"/>
              </a:rPr>
              <a:t>The flower that blooms in adversity is the rarest and most beautiful of all</a:t>
            </a:r>
            <a:r>
              <a:rPr lang="en-US" sz="1800" b="0" i="0" dirty="0">
                <a:solidFill>
                  <a:schemeClr val="bg1">
                    <a:lumMod val="85000"/>
                  </a:schemeClr>
                </a:solidFill>
                <a:effectLst/>
                <a:latin typeface="Inter"/>
              </a:rPr>
              <a:t>.” </a:t>
            </a:r>
          </a:p>
          <a:p>
            <a:r>
              <a:rPr lang="en-US" sz="1800" b="0" i="0" dirty="0">
                <a:solidFill>
                  <a:schemeClr val="bg1">
                    <a:lumMod val="85000"/>
                  </a:schemeClr>
                </a:solidFill>
                <a:effectLst/>
                <a:latin typeface="Inter"/>
              </a:rPr>
              <a:t>– THE EMPEROR, MULAN</a:t>
            </a:r>
            <a:endParaRPr lang="pt-BR" sz="1800" b="1" dirty="0">
              <a:solidFill>
                <a:schemeClr val="bg1">
                  <a:lumMod val="85000"/>
                </a:schemeClr>
              </a:solidFill>
            </a:endParaRPr>
          </a:p>
        </p:txBody>
      </p:sp>
      <p:pic>
        <p:nvPicPr>
          <p:cNvPr id="5122" name="Picture 2" descr="Pin by Yuncong on Disney Princess Gallery | Mulan disney, Disney princess  pictures, Mulan">
            <a:extLst>
              <a:ext uri="{FF2B5EF4-FFF2-40B4-BE49-F238E27FC236}">
                <a16:creationId xmlns:a16="http://schemas.microsoft.com/office/drawing/2014/main" id="{DB8642A5-8C55-CD76-6705-39974B0C3013}"/>
              </a:ext>
            </a:extLst>
          </p:cNvPr>
          <p:cNvPicPr>
            <a:picLocks noChangeAspect="1" noChangeArrowheads="1"/>
          </p:cNvPicPr>
          <p:nvPr userDrawn="1"/>
        </p:nvPicPr>
        <p:blipFill>
          <a:blip r:embed="rId3" cstate="print">
            <a:grayscl/>
            <a:extLst>
              <a:ext uri="{28A0092B-C50C-407E-A947-70E740481C1C}">
                <a14:useLocalDpi xmlns:a14="http://schemas.microsoft.com/office/drawing/2010/main" val="0"/>
              </a:ext>
            </a:extLst>
          </a:blip>
          <a:srcRect/>
          <a:stretch>
            <a:fillRect/>
          </a:stretch>
        </p:blipFill>
        <p:spPr bwMode="auto">
          <a:xfrm>
            <a:off x="4035108" y="2651203"/>
            <a:ext cx="1761988" cy="246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543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7" name="Rectangle 6"/>
          <p:cNvSpPr/>
          <p:nvPr/>
        </p:nvSpPr>
        <p:spPr>
          <a:xfrm>
            <a:off x="2387599" y="2651203"/>
            <a:ext cx="9682433" cy="3536611"/>
          </a:xfrm>
          <a:prstGeom prst="rect">
            <a:avLst/>
          </a:prstGeom>
          <a:solidFill>
            <a:schemeClr val="tx1"/>
          </a:solidFill>
          <a:ln/>
        </p:spPr>
        <p:style>
          <a:lnRef idx="0">
            <a:schemeClr val="accent3"/>
          </a:lnRef>
          <a:fillRef idx="3">
            <a:schemeClr val="accent3"/>
          </a:fillRef>
          <a:effectRef idx="3">
            <a:schemeClr val="accent3"/>
          </a:effectRef>
          <a:fontRef idx="minor">
            <a:schemeClr val="lt1"/>
          </a:fontRef>
        </p:style>
      </p:sp>
      <p:sp>
        <p:nvSpPr>
          <p:cNvPr id="2" name="Title 1"/>
          <p:cNvSpPr>
            <a:spLocks noGrp="1"/>
          </p:cNvSpPr>
          <p:nvPr>
            <p:ph type="ctrTitle"/>
          </p:nvPr>
        </p:nvSpPr>
        <p:spPr>
          <a:xfrm>
            <a:off x="8395855" y="2956469"/>
            <a:ext cx="3197480" cy="1463040"/>
          </a:xfrm>
        </p:spPr>
        <p:txBody>
          <a:bodyPr anchor="ctr">
            <a:normAutofit/>
          </a:bodyPr>
          <a:lstStyle>
            <a:lvl1pPr algn="r">
              <a:defRPr sz="4400" spc="200" baseline="0">
                <a:solidFill>
                  <a:schemeClr val="bg1"/>
                </a:solidFill>
              </a:defRPr>
            </a:lvl1pPr>
          </a:lstStyle>
          <a:p>
            <a:r>
              <a:rPr lang="en-US" dirty="0"/>
              <a:t>Click to edit Master title style</a:t>
            </a:r>
          </a:p>
        </p:txBody>
      </p:sp>
      <p:pic>
        <p:nvPicPr>
          <p:cNvPr id="15" name="Imagem 14">
            <a:extLst>
              <a:ext uri="{FF2B5EF4-FFF2-40B4-BE49-F238E27FC236}">
                <a16:creationId xmlns:a16="http://schemas.microsoft.com/office/drawing/2014/main" id="{5E2B65C8-F9AA-010E-FA6F-0C02E285DB16}"/>
              </a:ext>
            </a:extLst>
          </p:cNvPr>
          <p:cNvPicPr>
            <a:picLocks noChangeAspect="1"/>
          </p:cNvPicPr>
          <p:nvPr userDrawn="1"/>
        </p:nvPicPr>
        <p:blipFill rotWithShape="1">
          <a:blip r:embed="rId2"/>
          <a:srcRect t="12316" r="21113"/>
          <a:stretch/>
        </p:blipFill>
        <p:spPr>
          <a:xfrm>
            <a:off x="6783525" y="0"/>
            <a:ext cx="5410045" cy="6013339"/>
          </a:xfrm>
          <a:prstGeom prst="rect">
            <a:avLst/>
          </a:prstGeom>
        </p:spPr>
      </p:pic>
      <p:sp>
        <p:nvSpPr>
          <p:cNvPr id="8" name="CaixaDeTexto 7">
            <a:extLst>
              <a:ext uri="{FF2B5EF4-FFF2-40B4-BE49-F238E27FC236}">
                <a16:creationId xmlns:a16="http://schemas.microsoft.com/office/drawing/2014/main" id="{F2C1B699-8240-1BCA-C352-7EDB63793D42}"/>
              </a:ext>
            </a:extLst>
          </p:cNvPr>
          <p:cNvSpPr txBox="1"/>
          <p:nvPr userDrawn="1"/>
        </p:nvSpPr>
        <p:spPr>
          <a:xfrm>
            <a:off x="2569514" y="4900247"/>
            <a:ext cx="582634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lumMod val="85000"/>
                  </a:schemeClr>
                </a:solidFill>
                <a:effectLst/>
                <a:latin typeface="Inter"/>
              </a:rPr>
              <a:t>“</a:t>
            </a:r>
            <a:r>
              <a:rPr lang="en-US" b="0" i="0" dirty="0">
                <a:solidFill>
                  <a:srgbClr val="FFFFFF"/>
                </a:solidFill>
                <a:effectLst/>
                <a:latin typeface="Barlow" panose="00000500000000000000" pitchFamily="2" charset="0"/>
              </a:rPr>
              <a:t>I have looked in the mirror every morning and asked myself: 'If today were the last day of my life, would I want to do what I am about to do today? '</a:t>
            </a:r>
            <a:r>
              <a:rPr lang="en-US" sz="1800" b="0" i="0" dirty="0">
                <a:solidFill>
                  <a:schemeClr val="bg1">
                    <a:lumMod val="85000"/>
                  </a:schemeClr>
                </a:solidFill>
                <a:effectLst/>
                <a:latin typeface="Inter"/>
              </a:rPr>
              <a:t>.” </a:t>
            </a:r>
          </a:p>
          <a:p>
            <a:r>
              <a:rPr lang="en-US" sz="1800" b="0" i="0" dirty="0">
                <a:solidFill>
                  <a:schemeClr val="bg1">
                    <a:lumMod val="85000"/>
                  </a:schemeClr>
                </a:solidFill>
                <a:effectLst/>
                <a:latin typeface="Inter"/>
              </a:rPr>
              <a:t>– STEVE JOBS</a:t>
            </a:r>
            <a:endParaRPr lang="pt-BR" sz="1800" b="1" dirty="0">
              <a:solidFill>
                <a:schemeClr val="bg1">
                  <a:lumMod val="85000"/>
                </a:schemeClr>
              </a:solidFill>
            </a:endParaRPr>
          </a:p>
        </p:txBody>
      </p:sp>
      <p:pic>
        <p:nvPicPr>
          <p:cNvPr id="1028" name="Picture 4" descr="Steve Jobs: fatos e frases do fundador da Apple - G4 Educação">
            <a:extLst>
              <a:ext uri="{FF2B5EF4-FFF2-40B4-BE49-F238E27FC236}">
                <a16:creationId xmlns:a16="http://schemas.microsoft.com/office/drawing/2014/main" id="{EF6850E8-4295-F832-26C1-10F31CCEA3C0}"/>
              </a:ext>
            </a:extLst>
          </p:cNvPr>
          <p:cNvPicPr>
            <a:picLocks noChangeAspect="1" noChangeArrowheads="1"/>
          </p:cNvPicPr>
          <p:nvPr userDrawn="1"/>
        </p:nvPicPr>
        <p:blipFill>
          <a:blip r:embed="rId3">
            <a:grayscl/>
            <a:extLst>
              <a:ext uri="{28A0092B-C50C-407E-A947-70E740481C1C}">
                <a14:useLocalDpi xmlns:a14="http://schemas.microsoft.com/office/drawing/2010/main" val="0"/>
              </a:ext>
            </a:extLst>
          </a:blip>
          <a:srcRect/>
          <a:stretch>
            <a:fillRect/>
          </a:stretch>
        </p:blipFill>
        <p:spPr bwMode="auto">
          <a:xfrm>
            <a:off x="4109683" y="2651203"/>
            <a:ext cx="2270760" cy="227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2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1C74A7C1-471B-33F9-F719-20A9BCC424F1}"/>
              </a:ext>
            </a:extLst>
          </p:cNvPr>
          <p:cNvSpPr/>
          <p:nvPr userDrawn="1"/>
        </p:nvSpPr>
        <p:spPr>
          <a:xfrm>
            <a:off x="148728" y="4571999"/>
            <a:ext cx="7751688" cy="1921081"/>
          </a:xfrm>
          <a:prstGeom prst="rect">
            <a:avLst/>
          </a:prstGeom>
          <a:solidFill>
            <a:srgbClr val="212E38"/>
          </a:solidFill>
          <a:ln/>
        </p:spPr>
        <p:style>
          <a:lnRef idx="0">
            <a:schemeClr val="accent3"/>
          </a:lnRef>
          <a:fillRef idx="3">
            <a:schemeClr val="accent3"/>
          </a:fillRef>
          <a:effectRef idx="3">
            <a:schemeClr val="accent3"/>
          </a:effectRef>
          <a:fontRef idx="minor">
            <a:schemeClr val="lt1"/>
          </a:fontRef>
        </p:style>
      </p:sp>
      <p:sp>
        <p:nvSpPr>
          <p:cNvPr id="2" name="Title 1"/>
          <p:cNvSpPr>
            <a:spLocks noGrp="1"/>
          </p:cNvSpPr>
          <p:nvPr>
            <p:ph type="ctrTitle"/>
          </p:nvPr>
        </p:nvSpPr>
        <p:spPr>
          <a:xfrm>
            <a:off x="2560320" y="4662237"/>
            <a:ext cx="5230368" cy="1463040"/>
          </a:xfrm>
        </p:spPr>
        <p:txBody>
          <a:bodyPr anchor="ctr">
            <a:normAutofit/>
          </a:bodyPr>
          <a:lstStyle>
            <a:lvl1pPr algn="r">
              <a:defRPr sz="4400" spc="200"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C0909333-0C17-9A92-F90B-B407E24A6C82}"/>
              </a:ext>
            </a:extLst>
          </p:cNvPr>
          <p:cNvPicPr>
            <a:picLocks noChangeAspect="1"/>
          </p:cNvPicPr>
          <p:nvPr userDrawn="1"/>
        </p:nvPicPr>
        <p:blipFill>
          <a:blip r:embed="rId2"/>
          <a:stretch>
            <a:fillRect/>
          </a:stretch>
        </p:blipFill>
        <p:spPr>
          <a:xfrm>
            <a:off x="0" y="3655397"/>
            <a:ext cx="2686484" cy="2837683"/>
          </a:xfrm>
          <a:prstGeom prst="rect">
            <a:avLst/>
          </a:prstGeom>
        </p:spPr>
      </p:pic>
      <p:pic>
        <p:nvPicPr>
          <p:cNvPr id="7" name="Imagem 6">
            <a:extLst>
              <a:ext uri="{FF2B5EF4-FFF2-40B4-BE49-F238E27FC236}">
                <a16:creationId xmlns:a16="http://schemas.microsoft.com/office/drawing/2014/main" id="{85FBF62F-CA1B-7F29-2610-525E2720151F}"/>
              </a:ext>
            </a:extLst>
          </p:cNvPr>
          <p:cNvPicPr>
            <a:picLocks noChangeAspect="1"/>
          </p:cNvPicPr>
          <p:nvPr userDrawn="1"/>
        </p:nvPicPr>
        <p:blipFill>
          <a:blip r:embed="rId3"/>
          <a:stretch>
            <a:fillRect/>
          </a:stretch>
        </p:blipFill>
        <p:spPr>
          <a:xfrm>
            <a:off x="1067080" y="4553527"/>
            <a:ext cx="641647" cy="237215"/>
          </a:xfrm>
          <a:prstGeom prst="rect">
            <a:avLst/>
          </a:prstGeom>
        </p:spPr>
      </p:pic>
    </p:spTree>
    <p:extLst>
      <p:ext uri="{BB962C8B-B14F-4D97-AF65-F5344CB8AC3E}">
        <p14:creationId xmlns:p14="http://schemas.microsoft.com/office/powerpoint/2010/main" val="2217541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8619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sp>
      <p:sp>
        <p:nvSpPr>
          <p:cNvPr id="2" name="Title 1"/>
          <p:cNvSpPr>
            <a:spLocks noGrp="1"/>
          </p:cNvSpPr>
          <p:nvPr>
            <p:ph type="title"/>
          </p:nvPr>
        </p:nvSpPr>
        <p:spPr>
          <a:xfrm>
            <a:off x="2724912" y="4960137"/>
            <a:ext cx="6684264" cy="1463040"/>
          </a:xfrm>
        </p:spPr>
        <p:txBody>
          <a:bodyPr anchor="ctr">
            <a:normAutofit/>
          </a:bodyPr>
          <a:lstStyle>
            <a:lvl1pPr algn="r">
              <a:defRPr sz="5000" b="0" spc="200" baseline="0"/>
            </a:lvl1pPr>
          </a:lstStyle>
          <a:p>
            <a:r>
              <a:rPr lang="en-US" dirty="0"/>
              <a:t>Click to edit Master title style</a:t>
            </a:r>
          </a:p>
        </p:txBody>
      </p:sp>
      <p:sp>
        <p:nvSpPr>
          <p:cNvPr id="3" name="Text Placeholder 2"/>
          <p:cNvSpPr>
            <a:spLocks noGrp="1"/>
          </p:cNvSpPr>
          <p:nvPr>
            <p:ph type="body" idx="1"/>
          </p:nvPr>
        </p:nvSpPr>
        <p:spPr>
          <a:xfrm>
            <a:off x="9790176" y="4960137"/>
            <a:ext cx="208788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cxnSp>
        <p:nvCxnSpPr>
          <p:cNvPr id="8" name="Straight Connector 7"/>
          <p:cNvCxnSpPr/>
          <p:nvPr/>
        </p:nvCxnSpPr>
        <p:spPr>
          <a:xfrm flipV="1">
            <a:off x="9566418"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0BEA6FB8-FAE0-A2BD-5B7D-49E32AA7776B}"/>
              </a:ext>
            </a:extLst>
          </p:cNvPr>
          <p:cNvPicPr>
            <a:picLocks noChangeAspect="1"/>
          </p:cNvPicPr>
          <p:nvPr userDrawn="1"/>
        </p:nvPicPr>
        <p:blipFill>
          <a:blip r:embed="rId2"/>
          <a:stretch>
            <a:fillRect/>
          </a:stretch>
        </p:blipFill>
        <p:spPr>
          <a:xfrm>
            <a:off x="-1499786" y="567020"/>
            <a:ext cx="6066046" cy="6407451"/>
          </a:xfrm>
          <a:prstGeom prst="rect">
            <a:avLst/>
          </a:prstGeom>
        </p:spPr>
      </p:pic>
    </p:spTree>
    <p:extLst>
      <p:ext uri="{BB962C8B-B14F-4D97-AF65-F5344CB8AC3E}">
        <p14:creationId xmlns:p14="http://schemas.microsoft.com/office/powerpoint/2010/main" val="1879560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093266"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63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083433"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6133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9346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241441E2-2740-4319-8354-8D3C27341ED1}"/>
              </a:ext>
            </a:extLst>
          </p:cNvPr>
          <p:cNvSpPr txBox="1"/>
          <p:nvPr userDrawn="1"/>
        </p:nvSpPr>
        <p:spPr>
          <a:xfrm>
            <a:off x="10656917" y="6309360"/>
            <a:ext cx="1263534" cy="307777"/>
          </a:xfrm>
          <a:prstGeom prst="rect">
            <a:avLst/>
          </a:prstGeom>
          <a:noFill/>
        </p:spPr>
        <p:txBody>
          <a:bodyPr wrap="square" rtlCol="0">
            <a:spAutoFit/>
          </a:bodyPr>
          <a:lstStyle/>
          <a:p>
            <a:fld id="{A5E1C0B2-6306-4ADE-A588-1E5FB851CDCC}" type="slidenum">
              <a:rPr lang="en-US" sz="1400" smtClean="0">
                <a:latin typeface="Abadi Extra Light" panose="020B0204020104020204" pitchFamily="34" charset="0"/>
              </a:rPr>
              <a:t>‹nº›</a:t>
            </a:fld>
            <a:endParaRPr lang="en-US" sz="1400" dirty="0">
              <a:latin typeface="Abadi Extra Light" panose="020B0204020104020204" pitchFamily="34" charset="0"/>
            </a:endParaRPr>
          </a:p>
        </p:txBody>
      </p:sp>
      <p:sp>
        <p:nvSpPr>
          <p:cNvPr id="4" name="CaixaDeTexto 3">
            <a:extLst>
              <a:ext uri="{FF2B5EF4-FFF2-40B4-BE49-F238E27FC236}">
                <a16:creationId xmlns:a16="http://schemas.microsoft.com/office/drawing/2014/main" id="{0BFE9BC0-01D4-47FA-AA44-5FB00FC5E292}"/>
              </a:ext>
            </a:extLst>
          </p:cNvPr>
          <p:cNvSpPr txBox="1"/>
          <p:nvPr userDrawn="1"/>
        </p:nvSpPr>
        <p:spPr>
          <a:xfrm>
            <a:off x="6096000" y="6309360"/>
            <a:ext cx="4062153" cy="307777"/>
          </a:xfrm>
          <a:prstGeom prst="rect">
            <a:avLst/>
          </a:prstGeom>
          <a:noFill/>
        </p:spPr>
        <p:txBody>
          <a:bodyPr wrap="square" rtlCol="0">
            <a:spAutoFit/>
          </a:bodyPr>
          <a:lstStyle/>
          <a:p>
            <a:pPr algn="ctr"/>
            <a:r>
              <a:rPr lang="pt-BR" sz="1400" b="0" kern="1200" dirty="0">
                <a:solidFill>
                  <a:schemeClr val="tx1"/>
                </a:solidFill>
                <a:effectLst/>
                <a:latin typeface="Abadi Extra Light" panose="020B0204020104020204" pitchFamily="34" charset="0"/>
                <a:ea typeface="+mn-ea"/>
                <a:cs typeface="+mn-cs"/>
              </a:rPr>
              <a:t>Instrumentação</a:t>
            </a:r>
            <a:endParaRPr lang="en-US" sz="1400" b="0" dirty="0">
              <a:latin typeface="Abadi Extra Light" panose="020B0204020104020204" pitchFamily="34" charset="0"/>
            </a:endParaRPr>
          </a:p>
        </p:txBody>
      </p:sp>
      <p:sp>
        <p:nvSpPr>
          <p:cNvPr id="6" name="CaixaDeTexto 5">
            <a:extLst>
              <a:ext uri="{FF2B5EF4-FFF2-40B4-BE49-F238E27FC236}">
                <a16:creationId xmlns:a16="http://schemas.microsoft.com/office/drawing/2014/main" id="{0FB1EDDE-EC10-4938-B32E-D6A49357977D}"/>
              </a:ext>
            </a:extLst>
          </p:cNvPr>
          <p:cNvSpPr txBox="1"/>
          <p:nvPr userDrawn="1"/>
        </p:nvSpPr>
        <p:spPr>
          <a:xfrm>
            <a:off x="1024128" y="6309360"/>
            <a:ext cx="4062153" cy="307777"/>
          </a:xfrm>
          <a:prstGeom prst="rect">
            <a:avLst/>
          </a:prstGeom>
          <a:noFill/>
        </p:spPr>
        <p:txBody>
          <a:bodyPr wrap="square" rtlCol="0">
            <a:spAutoFit/>
          </a:bodyPr>
          <a:lstStyle/>
          <a:p>
            <a:pPr algn="ctr"/>
            <a:fld id="{F24398E4-DD44-4CE2-9EAF-808374D938B0}" type="datetime1">
              <a:rPr lang="pt-BR" sz="1400" b="0" kern="1200" smtClean="0">
                <a:solidFill>
                  <a:schemeClr val="tx1"/>
                </a:solidFill>
                <a:effectLst/>
                <a:latin typeface="Abadi Extra Light" panose="020B0204020104020204" pitchFamily="34" charset="0"/>
                <a:ea typeface="+mn-ea"/>
                <a:cs typeface="+mn-cs"/>
              </a:rPr>
              <a:t>21/11/2024</a:t>
            </a:fld>
            <a:endParaRPr lang="en-US" sz="1400" b="0" dirty="0">
              <a:latin typeface="Abadi Extra Light" panose="020B0204020104020204" pitchFamily="34" charset="0"/>
            </a:endParaRPr>
          </a:p>
        </p:txBody>
      </p:sp>
      <p:pic>
        <p:nvPicPr>
          <p:cNvPr id="2" name="Imagem 1" descr="Logotipo&#10;&#10;Descrição gerada automaticamente com confiança baixa">
            <a:extLst>
              <a:ext uri="{FF2B5EF4-FFF2-40B4-BE49-F238E27FC236}">
                <a16:creationId xmlns:a16="http://schemas.microsoft.com/office/drawing/2014/main" id="{979493FA-110B-CF31-D884-F53313DCD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725" y="296981"/>
            <a:ext cx="2103740" cy="1888435"/>
          </a:xfrm>
          <a:prstGeom prst="rect">
            <a:avLst/>
          </a:prstGeom>
        </p:spPr>
      </p:pic>
    </p:spTree>
    <p:extLst>
      <p:ext uri="{BB962C8B-B14F-4D97-AF65-F5344CB8AC3E}">
        <p14:creationId xmlns:p14="http://schemas.microsoft.com/office/powerpoint/2010/main" val="47975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241441E2-2740-4319-8354-8D3C27341ED1}"/>
              </a:ext>
            </a:extLst>
          </p:cNvPr>
          <p:cNvSpPr txBox="1"/>
          <p:nvPr userDrawn="1"/>
        </p:nvSpPr>
        <p:spPr>
          <a:xfrm>
            <a:off x="10656917" y="6309360"/>
            <a:ext cx="1263534" cy="307777"/>
          </a:xfrm>
          <a:prstGeom prst="rect">
            <a:avLst/>
          </a:prstGeom>
          <a:noFill/>
        </p:spPr>
        <p:txBody>
          <a:bodyPr wrap="square" rtlCol="0">
            <a:spAutoFit/>
          </a:bodyPr>
          <a:lstStyle/>
          <a:p>
            <a:fld id="{A5E1C0B2-6306-4ADE-A588-1E5FB851CDCC}" type="slidenum">
              <a:rPr lang="en-US" sz="1400" smtClean="0">
                <a:latin typeface="Abadi Extra Light" panose="020B0204020104020204" pitchFamily="34" charset="0"/>
              </a:rPr>
              <a:t>‹nº›</a:t>
            </a:fld>
            <a:endParaRPr lang="en-US" sz="1400" dirty="0">
              <a:latin typeface="Abadi Extra Light" panose="020B0204020104020204" pitchFamily="34" charset="0"/>
            </a:endParaRPr>
          </a:p>
        </p:txBody>
      </p:sp>
      <p:sp>
        <p:nvSpPr>
          <p:cNvPr id="4" name="CaixaDeTexto 3">
            <a:extLst>
              <a:ext uri="{FF2B5EF4-FFF2-40B4-BE49-F238E27FC236}">
                <a16:creationId xmlns:a16="http://schemas.microsoft.com/office/drawing/2014/main" id="{0BFE9BC0-01D4-47FA-AA44-5FB00FC5E292}"/>
              </a:ext>
            </a:extLst>
          </p:cNvPr>
          <p:cNvSpPr txBox="1"/>
          <p:nvPr userDrawn="1"/>
        </p:nvSpPr>
        <p:spPr>
          <a:xfrm>
            <a:off x="6096000" y="6309360"/>
            <a:ext cx="4062153" cy="307777"/>
          </a:xfrm>
          <a:prstGeom prst="rect">
            <a:avLst/>
          </a:prstGeom>
          <a:noFill/>
        </p:spPr>
        <p:txBody>
          <a:bodyPr wrap="square" rtlCol="0">
            <a:spAutoFit/>
          </a:bodyPr>
          <a:lstStyle/>
          <a:p>
            <a:pPr algn="ctr"/>
            <a:r>
              <a:rPr lang="pt-BR" sz="1400" b="0" kern="1200" dirty="0">
                <a:solidFill>
                  <a:schemeClr val="tx1"/>
                </a:solidFill>
                <a:effectLst/>
                <a:latin typeface="Abadi Extra Light" panose="020B0204020104020204" pitchFamily="34" charset="0"/>
                <a:ea typeface="+mn-ea"/>
                <a:cs typeface="+mn-cs"/>
              </a:rPr>
              <a:t>Instrumentação</a:t>
            </a:r>
            <a:endParaRPr lang="en-US" sz="1400" b="0" dirty="0">
              <a:latin typeface="Abadi Extra Light" panose="020B0204020104020204" pitchFamily="34" charset="0"/>
            </a:endParaRPr>
          </a:p>
        </p:txBody>
      </p:sp>
      <p:sp>
        <p:nvSpPr>
          <p:cNvPr id="6" name="CaixaDeTexto 5">
            <a:extLst>
              <a:ext uri="{FF2B5EF4-FFF2-40B4-BE49-F238E27FC236}">
                <a16:creationId xmlns:a16="http://schemas.microsoft.com/office/drawing/2014/main" id="{0FB1EDDE-EC10-4938-B32E-D6A49357977D}"/>
              </a:ext>
            </a:extLst>
          </p:cNvPr>
          <p:cNvSpPr txBox="1"/>
          <p:nvPr userDrawn="1"/>
        </p:nvSpPr>
        <p:spPr>
          <a:xfrm>
            <a:off x="1024128" y="6309360"/>
            <a:ext cx="4062153" cy="307777"/>
          </a:xfrm>
          <a:prstGeom prst="rect">
            <a:avLst/>
          </a:prstGeom>
          <a:noFill/>
        </p:spPr>
        <p:txBody>
          <a:bodyPr wrap="square" rtlCol="0">
            <a:spAutoFit/>
          </a:bodyPr>
          <a:lstStyle/>
          <a:p>
            <a:pPr algn="ctr"/>
            <a:fld id="{F24398E4-DD44-4CE2-9EAF-808374D938B0}" type="datetime1">
              <a:rPr lang="pt-BR" sz="1400" b="0" kern="1200" smtClean="0">
                <a:solidFill>
                  <a:schemeClr val="tx1"/>
                </a:solidFill>
                <a:effectLst/>
                <a:latin typeface="Abadi Extra Light" panose="020B0204020104020204" pitchFamily="34" charset="0"/>
                <a:ea typeface="+mn-ea"/>
                <a:cs typeface="+mn-cs"/>
              </a:rPr>
              <a:t>21/11/2024</a:t>
            </a:fld>
            <a:endParaRPr lang="en-US" sz="1400" b="0" dirty="0">
              <a:latin typeface="Abadi Extra Light" panose="020B0204020104020204" pitchFamily="34" charset="0"/>
            </a:endParaRPr>
          </a:p>
        </p:txBody>
      </p:sp>
      <p:pic>
        <p:nvPicPr>
          <p:cNvPr id="2" name="Imagem 1" descr="Logotipo&#10;&#10;Descrição gerada automaticamente com confiança baixa">
            <a:extLst>
              <a:ext uri="{FF2B5EF4-FFF2-40B4-BE49-F238E27FC236}">
                <a16:creationId xmlns:a16="http://schemas.microsoft.com/office/drawing/2014/main" id="{471E11EE-3B78-0DB6-C48F-5754AC489C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725" y="296981"/>
            <a:ext cx="2103740" cy="1888435"/>
          </a:xfrm>
          <a:prstGeom prst="rect">
            <a:avLst/>
          </a:prstGeom>
        </p:spPr>
      </p:pic>
    </p:spTree>
    <p:extLst>
      <p:ext uri="{BB962C8B-B14F-4D97-AF65-F5344CB8AC3E}">
        <p14:creationId xmlns:p14="http://schemas.microsoft.com/office/powerpoint/2010/main" val="6960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7" y="585216"/>
            <a:ext cx="8966593"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08C5B936-E74D-46D9-B417-9843365AA212}"/>
              </a:ext>
            </a:extLst>
          </p:cNvPr>
          <p:cNvSpPr txBox="1"/>
          <p:nvPr userDrawn="1"/>
        </p:nvSpPr>
        <p:spPr>
          <a:xfrm>
            <a:off x="10656917" y="6309360"/>
            <a:ext cx="1263534" cy="307777"/>
          </a:xfrm>
          <a:prstGeom prst="rect">
            <a:avLst/>
          </a:prstGeom>
          <a:noFill/>
        </p:spPr>
        <p:txBody>
          <a:bodyPr wrap="square" rtlCol="0">
            <a:spAutoFit/>
          </a:bodyPr>
          <a:lstStyle/>
          <a:p>
            <a:fld id="{A5E1C0B2-6306-4ADE-A588-1E5FB851CDCC}" type="slidenum">
              <a:rPr lang="en-US" sz="1400" smtClean="0">
                <a:latin typeface="Abadi Extra Light" panose="020B0204020104020204" pitchFamily="34" charset="0"/>
              </a:rPr>
              <a:t>‹nº›</a:t>
            </a:fld>
            <a:endParaRPr lang="en-US" sz="1400" dirty="0">
              <a:latin typeface="Abadi Extra Light" panose="020B0204020104020204" pitchFamily="34" charset="0"/>
            </a:endParaRPr>
          </a:p>
        </p:txBody>
      </p:sp>
      <p:sp>
        <p:nvSpPr>
          <p:cNvPr id="5" name="CaixaDeTexto 4">
            <a:extLst>
              <a:ext uri="{FF2B5EF4-FFF2-40B4-BE49-F238E27FC236}">
                <a16:creationId xmlns:a16="http://schemas.microsoft.com/office/drawing/2014/main" id="{02F58E0C-2D96-42F8-8CEA-5C4BADEE6A91}"/>
              </a:ext>
            </a:extLst>
          </p:cNvPr>
          <p:cNvSpPr txBox="1"/>
          <p:nvPr userDrawn="1"/>
        </p:nvSpPr>
        <p:spPr>
          <a:xfrm>
            <a:off x="6096000" y="6309360"/>
            <a:ext cx="4062153" cy="307777"/>
          </a:xfrm>
          <a:prstGeom prst="rect">
            <a:avLst/>
          </a:prstGeom>
          <a:noFill/>
        </p:spPr>
        <p:txBody>
          <a:bodyPr wrap="square" rtlCol="0">
            <a:spAutoFit/>
          </a:bodyPr>
          <a:lstStyle/>
          <a:p>
            <a:pPr algn="ctr"/>
            <a:r>
              <a:rPr lang="pt-BR" sz="1400" b="0" kern="1200" dirty="0">
                <a:solidFill>
                  <a:schemeClr val="tx1"/>
                </a:solidFill>
                <a:effectLst/>
                <a:latin typeface="Abadi Extra Light" panose="020B0204020104020204" pitchFamily="34" charset="0"/>
                <a:ea typeface="+mn-ea"/>
                <a:cs typeface="+mn-cs"/>
              </a:rPr>
              <a:t>Instrumentação</a:t>
            </a:r>
            <a:endParaRPr lang="en-US" sz="1400" b="0" dirty="0">
              <a:latin typeface="Abadi Extra Light" panose="020B0204020104020204" pitchFamily="34" charset="0"/>
            </a:endParaRPr>
          </a:p>
        </p:txBody>
      </p:sp>
      <p:sp>
        <p:nvSpPr>
          <p:cNvPr id="8" name="CaixaDeTexto 7">
            <a:extLst>
              <a:ext uri="{FF2B5EF4-FFF2-40B4-BE49-F238E27FC236}">
                <a16:creationId xmlns:a16="http://schemas.microsoft.com/office/drawing/2014/main" id="{342DF298-E012-4C17-BBC3-79372FEB9779}"/>
              </a:ext>
            </a:extLst>
          </p:cNvPr>
          <p:cNvSpPr txBox="1"/>
          <p:nvPr userDrawn="1"/>
        </p:nvSpPr>
        <p:spPr>
          <a:xfrm>
            <a:off x="1024128" y="6309360"/>
            <a:ext cx="4062153" cy="307777"/>
          </a:xfrm>
          <a:prstGeom prst="rect">
            <a:avLst/>
          </a:prstGeom>
          <a:noFill/>
        </p:spPr>
        <p:txBody>
          <a:bodyPr wrap="square" rtlCol="0">
            <a:spAutoFit/>
          </a:bodyPr>
          <a:lstStyle/>
          <a:p>
            <a:pPr algn="ctr"/>
            <a:fld id="{F24398E4-DD44-4CE2-9EAF-808374D938B0}" type="datetime1">
              <a:rPr lang="pt-BR" sz="1400" b="0" kern="1200" smtClean="0">
                <a:solidFill>
                  <a:schemeClr val="tx1"/>
                </a:solidFill>
                <a:effectLst/>
                <a:latin typeface="Abadi Extra Light" panose="020B0204020104020204" pitchFamily="34" charset="0"/>
                <a:ea typeface="+mn-ea"/>
                <a:cs typeface="+mn-cs"/>
              </a:rPr>
              <a:t>21/11/2024</a:t>
            </a:fld>
            <a:endParaRPr lang="en-US" sz="1400" b="0" dirty="0">
              <a:latin typeface="Abadi Extra Light" panose="020B0204020104020204" pitchFamily="34" charset="0"/>
            </a:endParaRPr>
          </a:p>
        </p:txBody>
      </p:sp>
      <p:pic>
        <p:nvPicPr>
          <p:cNvPr id="6" name="Imagem 5" descr="Logotipo&#10;&#10;Descrição gerada automaticamente com confiança baixa">
            <a:extLst>
              <a:ext uri="{FF2B5EF4-FFF2-40B4-BE49-F238E27FC236}">
                <a16:creationId xmlns:a16="http://schemas.microsoft.com/office/drawing/2014/main" id="{458A2CED-0BDD-8287-2ACB-2474B857052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9990725" y="296981"/>
            <a:ext cx="2103740" cy="1888435"/>
          </a:xfrm>
          <a:prstGeom prst="rect">
            <a:avLst/>
          </a:prstGeom>
        </p:spPr>
      </p:pic>
    </p:spTree>
    <p:extLst>
      <p:ext uri="{BB962C8B-B14F-4D97-AF65-F5344CB8AC3E}">
        <p14:creationId xmlns:p14="http://schemas.microsoft.com/office/powerpoint/2010/main" val="536719454"/>
      </p:ext>
    </p:extLst>
  </p:cSld>
  <p:clrMap bg1="lt1" tx1="dk1" bg2="lt2" tx2="dk2" accent1="accent1" accent2="accent2" accent3="accent3" accent4="accent4" accent5="accent5" accent6="accent6" hlink="hlink" folHlink="folHlink"/>
  <p:sldLayoutIdLst>
    <p:sldLayoutId id="2147483673" r:id="rId1"/>
    <p:sldLayoutId id="2147483684" r:id="rId2"/>
    <p:sldLayoutId id="2147483674" r:id="rId3"/>
    <p:sldLayoutId id="2147483675" r:id="rId4"/>
    <p:sldLayoutId id="2147483676" r:id="rId5"/>
    <p:sldLayoutId id="2147483677" r:id="rId6"/>
    <p:sldLayoutId id="2147483678" r:id="rId7"/>
    <p:sldLayoutId id="2147483679" r:id="rId8"/>
    <p:sldLayoutId id="2147483685" r:id="rId9"/>
    <p:sldLayoutId id="2147483680" r:id="rId10"/>
    <p:sldLayoutId id="2147483682" r:id="rId11"/>
    <p:sldLayoutId id="2147483687" r:id="rId12"/>
    <p:sldLayoutId id="2147483686" r:id="rId13"/>
    <p:sldLayoutId id="2147483688" r:id="rId14"/>
    <p:sldLayoutId id="2147483689" r:id="rId15"/>
  </p:sldLayoutIdLst>
  <p:hf hdr="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70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diagramLayout" Target="../diagrams/layout1.xml"/><Relationship Id="rId7" Type="http://schemas.openxmlformats.org/officeDocument/2006/relationships/image" Target="../media/image190.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openxmlformats.org/officeDocument/2006/relationships/image" Target="../media/image194.png"/><Relationship Id="rId5" Type="http://schemas.openxmlformats.org/officeDocument/2006/relationships/diagramColors" Target="../diagrams/colors1.xml"/><Relationship Id="rId10" Type="http://schemas.openxmlformats.org/officeDocument/2006/relationships/image" Target="../media/image193.png"/><Relationship Id="rId4" Type="http://schemas.openxmlformats.org/officeDocument/2006/relationships/diagramQuickStyle" Target="../diagrams/quickStyle1.xml"/><Relationship Id="rId9" Type="http://schemas.openxmlformats.org/officeDocument/2006/relationships/image" Target="../media/image192.png"/></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90.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5.png"/><Relationship Id="rId4" Type="http://schemas.openxmlformats.org/officeDocument/2006/relationships/image" Target="../media/image191.png"/></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0.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6.png"/><Relationship Id="rId4" Type="http://schemas.openxmlformats.org/officeDocument/2006/relationships/image" Target="../media/image192.png"/></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90.pn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0.png"/><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4.png"/><Relationship Id="rId4" Type="http://schemas.openxmlformats.org/officeDocument/2006/relationships/image" Target="../media/image19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60.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112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9.png"/><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50.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7.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2.png"/><Relationship Id="rId11" Type="http://schemas.openxmlformats.org/officeDocument/2006/relationships/image" Target="../media/image54.png"/><Relationship Id="rId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64.pn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70.png"/><Relationship Id="rId11" Type="http://schemas.openxmlformats.org/officeDocument/2006/relationships/image" Target="../media/image43.png"/><Relationship Id="rId5" Type="http://schemas.openxmlformats.org/officeDocument/2006/relationships/image" Target="../media/image50.png"/><Relationship Id="rId10" Type="http://schemas.openxmlformats.org/officeDocument/2006/relationships/image" Target="../media/image42.png"/><Relationship Id="rId4" Type="http://schemas.openxmlformats.org/officeDocument/2006/relationships/image" Target="../media/image69.pn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50.png"/><Relationship Id="rId7" Type="http://schemas.openxmlformats.org/officeDocument/2006/relationships/image" Target="../media/image66.png"/><Relationship Id="rId12"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1440.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3" Type="http://schemas.openxmlformats.org/officeDocument/2006/relationships/image" Target="../media/image1520.png"/><Relationship Id="rId3" Type="http://schemas.openxmlformats.org/officeDocument/2006/relationships/image" Target="../media/image60.png"/><Relationship Id="rId12" Type="http://schemas.openxmlformats.org/officeDocument/2006/relationships/image" Target="../media/image73.png"/><Relationship Id="rId2" Type="http://schemas.openxmlformats.org/officeDocument/2006/relationships/notesSlide" Target="../notesSlides/notesSlide11.xml"/><Relationship Id="rId16"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72.png"/><Relationship Id="rId5" Type="http://schemas.openxmlformats.org/officeDocument/2006/relationships/image" Target="../media/image42.png"/><Relationship Id="rId15" Type="http://schemas.openxmlformats.org/officeDocument/2006/relationships/image" Target="../media/image76.png"/><Relationship Id="rId10" Type="http://schemas.openxmlformats.org/officeDocument/2006/relationships/image" Target="../media/image1490.png"/><Relationship Id="rId4" Type="http://schemas.openxmlformats.org/officeDocument/2006/relationships/image" Target="../media/image50.png"/><Relationship Id="rId1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290.png"/><Relationship Id="rId7" Type="http://schemas.openxmlformats.org/officeDocument/2006/relationships/image" Target="../media/image80.png"/><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5.png"/><Relationship Id="rId4" Type="http://schemas.openxmlformats.org/officeDocument/2006/relationships/image" Target="../media/image85.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emf"/><Relationship Id="rId7"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94.png"/><Relationship Id="rId5" Type="http://schemas.microsoft.com/office/2007/relationships/hdphoto" Target="../media/hdphoto2.wdp"/><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emf"/><Relationship Id="rId7"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94.png"/><Relationship Id="rId5" Type="http://schemas.microsoft.com/office/2007/relationships/hdphoto" Target="../media/hdphoto2.wdp"/><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emf"/><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94.png"/><Relationship Id="rId5" Type="http://schemas.microsoft.com/office/2007/relationships/hdphoto" Target="../media/hdphoto2.wdp"/><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540.png"/><Relationship Id="rId13"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530.png"/><Relationship Id="rId12"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520.png"/><Relationship Id="rId11" Type="http://schemas.openxmlformats.org/officeDocument/2006/relationships/image" Target="../media/image102.png"/><Relationship Id="rId15" Type="http://schemas.openxmlformats.org/officeDocument/2006/relationships/image" Target="../media/image105.png"/><Relationship Id="rId10" Type="http://schemas.openxmlformats.org/officeDocument/2006/relationships/image" Target="../media/image560.png"/><Relationship Id="rId4" Type="http://schemas.openxmlformats.org/officeDocument/2006/relationships/image" Target="../media/image101.png"/><Relationship Id="rId9" Type="http://schemas.openxmlformats.org/officeDocument/2006/relationships/image" Target="../media/image550.png"/><Relationship Id="rId14" Type="http://schemas.openxmlformats.org/officeDocument/2006/relationships/image" Target="../media/image600.png"/></Relationships>
</file>

<file path=ppt/slides/_rels/slide42.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540.png"/><Relationship Id="rId1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630.png"/><Relationship Id="rId12" Type="http://schemas.openxmlformats.org/officeDocument/2006/relationships/image" Target="../media/image530.png"/><Relationship Id="rId17" Type="http://schemas.openxmlformats.org/officeDocument/2006/relationships/image" Target="../media/image103.png"/><Relationship Id="rId2" Type="http://schemas.openxmlformats.org/officeDocument/2006/relationships/notesSlide" Target="../notesSlides/notesSlide20.xml"/><Relationship Id="rId16" Type="http://schemas.openxmlformats.org/officeDocument/2006/relationships/image" Target="../media/image102.png"/><Relationship Id="rId1" Type="http://schemas.openxmlformats.org/officeDocument/2006/relationships/slideLayout" Target="../slideLayouts/slideLayout8.xml"/><Relationship Id="rId11" Type="http://schemas.openxmlformats.org/officeDocument/2006/relationships/image" Target="../media/image520.png"/><Relationship Id="rId5" Type="http://schemas.openxmlformats.org/officeDocument/2006/relationships/image" Target="../media/image107.png"/><Relationship Id="rId15" Type="http://schemas.openxmlformats.org/officeDocument/2006/relationships/image" Target="../media/image560.png"/><Relationship Id="rId10" Type="http://schemas.openxmlformats.org/officeDocument/2006/relationships/image" Target="../media/image100.png"/><Relationship Id="rId4" Type="http://schemas.openxmlformats.org/officeDocument/2006/relationships/image" Target="../media/image106.png"/><Relationship Id="rId9" Type="http://schemas.openxmlformats.org/officeDocument/2006/relationships/image" Target="../media/image650.png"/><Relationship Id="rId14" Type="http://schemas.openxmlformats.org/officeDocument/2006/relationships/image" Target="../media/image550.png"/></Relationships>
</file>

<file path=ppt/slides/_rels/slide43.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109.jpeg"/><Relationship Id="rId7" Type="http://schemas.openxmlformats.org/officeDocument/2006/relationships/image" Target="../media/image710.png"/><Relationship Id="rId2"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110.png"/><Relationship Id="rId9" Type="http://schemas.openxmlformats.org/officeDocument/2006/relationships/image" Target="../media/image730.png"/></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17.png"/><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31.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0.png"/><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940.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840.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990.png"/><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100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 Id="rId5" Type="http://schemas.openxmlformats.org/officeDocument/2006/relationships/image" Target="../media/image138.png"/><Relationship Id="rId4" Type="http://schemas.openxmlformats.org/officeDocument/2006/relationships/image" Target="../media/image1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40.png"/><Relationship Id="rId7" Type="http://schemas.openxmlformats.org/officeDocument/2006/relationships/image" Target="../media/image107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060.png"/><Relationship Id="rId5" Type="http://schemas.openxmlformats.org/officeDocument/2006/relationships/image" Target="../media/image1050.png"/><Relationship Id="rId10"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09.png"/></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1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image" Target="../media/image1130.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160.png"/><Relationship Id="rId4" Type="http://schemas.openxmlformats.org/officeDocument/2006/relationships/image" Target="../media/image145.png"/></Relationships>
</file>

<file path=ppt/slides/_rels/slide68.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image" Target="../media/image1270.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46.png"/></Relationships>
</file>

<file path=ppt/slides/_rels/slide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58.png"/></Relationships>
</file>

<file path=ppt/slides/_rels/slide72.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image" Target="../media/image160.png"/><Relationship Id="rId1" Type="http://schemas.openxmlformats.org/officeDocument/2006/relationships/slideLayout" Target="../slideLayouts/slideLayout9.xml"/><Relationship Id="rId4" Type="http://schemas.openxmlformats.org/officeDocument/2006/relationships/image" Target="../media/image1441.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9.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470.png"/></Relationships>
</file>

<file path=ppt/slides/_rels/slide7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5.png"/><Relationship Id="rId7" Type="http://schemas.openxmlformats.org/officeDocument/2006/relationships/image" Target="../media/image166.png"/><Relationship Id="rId2" Type="http://schemas.openxmlformats.org/officeDocument/2006/relationships/image" Target="../media/image1460.png"/><Relationship Id="rId1" Type="http://schemas.openxmlformats.org/officeDocument/2006/relationships/slideLayout" Target="../slideLayouts/slideLayout9.xml"/><Relationship Id="rId6" Type="http://schemas.openxmlformats.org/officeDocument/2006/relationships/image" Target="../media/image160.png"/><Relationship Id="rId5" Type="http://schemas.openxmlformats.org/officeDocument/2006/relationships/image" Target="../media/image162.png"/><Relationship Id="rId4" Type="http://schemas.openxmlformats.org/officeDocument/2006/relationships/image" Target="../media/image163.png"/></Relationships>
</file>

<file path=ppt/slides/_rels/slide75.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2.png"/><Relationship Id="rId2" Type="http://schemas.openxmlformats.org/officeDocument/2006/relationships/image" Target="../media/image165.png"/><Relationship Id="rId1" Type="http://schemas.openxmlformats.org/officeDocument/2006/relationships/slideLayout" Target="../slideLayouts/slideLayout9.xml"/><Relationship Id="rId6" Type="http://schemas.openxmlformats.org/officeDocument/2006/relationships/image" Target="../media/image166.png"/><Relationship Id="rId5" Type="http://schemas.openxmlformats.org/officeDocument/2006/relationships/image" Target="../media/image160.png"/><Relationship Id="rId4" Type="http://schemas.openxmlformats.org/officeDocument/2006/relationships/image" Target="../media/image167.png"/></Relationships>
</file>

<file path=ppt/slides/_rels/slide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9.xml"/><Relationship Id="rId4" Type="http://schemas.openxmlformats.org/officeDocument/2006/relationships/image" Target="../media/image171.png"/></Relationships>
</file>

<file path=ppt/slides/_rels/slide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77.jpeg"/><Relationship Id="rId1" Type="http://schemas.openxmlformats.org/officeDocument/2006/relationships/slideLayout" Target="../slideLayouts/slideLayout8.xml"/><Relationship Id="rId4" Type="http://schemas.openxmlformats.org/officeDocument/2006/relationships/image" Target="../media/image178.png"/></Relationships>
</file>

<file path=ppt/slides/_rels/slide88.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8" Type="http://schemas.openxmlformats.org/officeDocument/2006/relationships/image" Target="../media/image1840.png"/><Relationship Id="rId3" Type="http://schemas.openxmlformats.org/officeDocument/2006/relationships/image" Target="../media/image1570.png"/><Relationship Id="rId7" Type="http://schemas.openxmlformats.org/officeDocument/2006/relationships/image" Target="../media/image18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600.png"/><Relationship Id="rId5" Type="http://schemas.openxmlformats.org/officeDocument/2006/relationships/image" Target="../media/image1590.png"/><Relationship Id="rId10" Type="http://schemas.openxmlformats.org/officeDocument/2006/relationships/image" Target="../media/image1860.png"/><Relationship Id="rId4" Type="http://schemas.openxmlformats.org/officeDocument/2006/relationships/image" Target="../media/image1580.png"/><Relationship Id="rId9" Type="http://schemas.openxmlformats.org/officeDocument/2006/relationships/image" Target="../media/image1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pt-BR" dirty="0"/>
              <a:t>Part </a:t>
            </a:r>
            <a:r>
              <a:rPr lang="pt-BR" dirty="0" err="1"/>
              <a:t>ii</a:t>
            </a:r>
            <a:r>
              <a:rPr lang="pt-BR" dirty="0"/>
              <a:t>: Multidimensional </a:t>
            </a:r>
            <a:r>
              <a:rPr lang="pt-BR" dirty="0" err="1"/>
              <a:t>filter</a:t>
            </a:r>
            <a:r>
              <a:rPr lang="pt-BR" dirty="0"/>
              <a:t> </a:t>
            </a:r>
          </a:p>
        </p:txBody>
      </p:sp>
      <p:sp>
        <p:nvSpPr>
          <p:cNvPr id="3" name="Subtitle 2"/>
          <p:cNvSpPr>
            <a:spLocks noGrp="1"/>
          </p:cNvSpPr>
          <p:nvPr>
            <p:ph type="subTitle" idx="1"/>
          </p:nvPr>
        </p:nvSpPr>
        <p:spPr>
          <a:xfrm>
            <a:off x="9914763" y="4953432"/>
            <a:ext cx="2103066" cy="1463040"/>
          </a:xfrm>
        </p:spPr>
        <p:txBody>
          <a:bodyPr>
            <a:normAutofit/>
          </a:bodyPr>
          <a:lstStyle/>
          <a:p>
            <a:r>
              <a:rPr lang="pt-BR" sz="1600" dirty="0"/>
              <a:t>Larissa Driemeier</a:t>
            </a:r>
          </a:p>
          <a:p>
            <a:r>
              <a:rPr lang="pt-BR" sz="1600" dirty="0"/>
              <a:t>Thiago Martins</a:t>
            </a:r>
          </a:p>
        </p:txBody>
      </p:sp>
    </p:spTree>
    <p:extLst>
      <p:ext uri="{BB962C8B-B14F-4D97-AF65-F5344CB8AC3E}">
        <p14:creationId xmlns:p14="http://schemas.microsoft.com/office/powerpoint/2010/main" val="2668960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514CB-5C6B-EB79-6EE3-F0B6EF6980FB}"/>
              </a:ext>
            </a:extLst>
          </p:cNvPr>
          <p:cNvSpPr>
            <a:spLocks noGrp="1"/>
          </p:cNvSpPr>
          <p:nvPr>
            <p:ph type="title"/>
          </p:nvPr>
        </p:nvSpPr>
        <p:spPr/>
        <p:txBody>
          <a:bodyPr/>
          <a:lstStyle/>
          <a:p>
            <a:r>
              <a:rPr lang="pt-BR" dirty="0"/>
              <a:t>STATE</a:t>
            </a:r>
          </a:p>
        </p:txBody>
      </p:sp>
      <p:pic>
        <p:nvPicPr>
          <p:cNvPr id="4" name="Imagem 3">
            <a:extLst>
              <a:ext uri="{FF2B5EF4-FFF2-40B4-BE49-F238E27FC236}">
                <a16:creationId xmlns:a16="http://schemas.microsoft.com/office/drawing/2014/main" id="{C1B2BF1A-A477-C291-727F-5280FFA0DDFA}"/>
              </a:ext>
            </a:extLst>
          </p:cNvPr>
          <p:cNvPicPr>
            <a:picLocks noChangeAspect="1"/>
          </p:cNvPicPr>
          <p:nvPr/>
        </p:nvPicPr>
        <p:blipFill>
          <a:blip r:embed="rId3"/>
          <a:stretch>
            <a:fillRect/>
          </a:stretch>
        </p:blipFill>
        <p:spPr>
          <a:xfrm>
            <a:off x="1372221" y="2321267"/>
            <a:ext cx="8618499" cy="2946119"/>
          </a:xfrm>
          <a:prstGeom prst="rect">
            <a:avLst/>
          </a:prstGeom>
        </p:spPr>
      </p:pic>
      <p:sp>
        <p:nvSpPr>
          <p:cNvPr id="5" name="CaixaDeTexto 4">
            <a:extLst>
              <a:ext uri="{FF2B5EF4-FFF2-40B4-BE49-F238E27FC236}">
                <a16:creationId xmlns:a16="http://schemas.microsoft.com/office/drawing/2014/main" id="{86FB4FB6-1B2E-D55B-441A-C0E94F7D1519}"/>
              </a:ext>
            </a:extLst>
          </p:cNvPr>
          <p:cNvSpPr txBox="1"/>
          <p:nvPr/>
        </p:nvSpPr>
        <p:spPr>
          <a:xfrm>
            <a:off x="1024127" y="5903452"/>
            <a:ext cx="9833055" cy="369332"/>
          </a:xfrm>
          <a:prstGeom prst="rect">
            <a:avLst/>
          </a:prstGeom>
          <a:noFill/>
        </p:spPr>
        <p:txBody>
          <a:bodyPr wrap="square">
            <a:spAutoFit/>
          </a:bodyPr>
          <a:lstStyle/>
          <a:p>
            <a:pPr algn="ctr"/>
            <a:r>
              <a:rPr lang="en-US" dirty="0"/>
              <a:t>Discrete temporal processes that meet these conditions are commonly known as Markov chains.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57D5EB1-F7FB-9102-563F-37C43843068D}"/>
                  </a:ext>
                </a:extLst>
              </p:cNvPr>
              <p:cNvSpPr txBox="1"/>
              <p:nvPr/>
            </p:nvSpPr>
            <p:spPr>
              <a:xfrm>
                <a:off x="3979433" y="4626658"/>
                <a:ext cx="2324548" cy="1323439"/>
              </a:xfrm>
              <a:prstGeom prst="rect">
                <a:avLst/>
              </a:prstGeom>
              <a:noFill/>
            </p:spPr>
            <p:txBody>
              <a:bodyPr wrap="square">
                <a:spAutoFit/>
              </a:bodyPr>
              <a:lstStyle/>
              <a:p>
                <a:r>
                  <a:rPr lang="pt-BR" sz="1600" dirty="0">
                    <a:solidFill>
                      <a:schemeClr val="accent3"/>
                    </a:solidFill>
                    <a:latin typeface="Cavolini" panose="03000502040302020204" pitchFamily="66" charset="0"/>
                    <a:cs typeface="Cavolini" panose="03000502040302020204" pitchFamily="66" charset="0"/>
                  </a:rPr>
                  <a:t>The input </a:t>
                </a:r>
                <a14:m>
                  <m:oMath xmlns:m="http://schemas.openxmlformats.org/officeDocument/2006/math">
                    <m:sSub>
                      <m:sSubPr>
                        <m:ctrlPr>
                          <a:rPr lang="pt-BR" sz="1600" i="1" smtClean="0">
                            <a:solidFill>
                              <a:schemeClr val="accent3"/>
                            </a:solidFill>
                            <a:latin typeface="Cambria Math" panose="02040503050406030204" pitchFamily="18" charset="0"/>
                          </a:rPr>
                        </m:ctrlPr>
                      </m:sSubPr>
                      <m:e>
                        <m:r>
                          <a:rPr lang="pt-BR" sz="1600" b="0" i="1" smtClean="0">
                            <a:solidFill>
                              <a:schemeClr val="accent3"/>
                            </a:solidFill>
                            <a:latin typeface="Cambria Math" panose="02040503050406030204" pitchFamily="18" charset="0"/>
                          </a:rPr>
                          <m:t>𝑢</m:t>
                        </m:r>
                      </m:e>
                      <m:sub>
                        <m:r>
                          <a:rPr lang="pt-BR" sz="1600" b="0" i="1" smtClean="0">
                            <a:solidFill>
                              <a:schemeClr val="accent3"/>
                            </a:solidFill>
                            <a:latin typeface="Cambria Math" panose="02040503050406030204" pitchFamily="18" charset="0"/>
                          </a:rPr>
                          <m:t>𝑡</m:t>
                        </m:r>
                      </m:sub>
                    </m:sSub>
                  </m:oMath>
                </a14:m>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is</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also</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typically</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called</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the</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control</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or</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action</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or</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the</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control</a:t>
                </a:r>
                <a:r>
                  <a:rPr lang="pt-BR" sz="1600" dirty="0">
                    <a:solidFill>
                      <a:schemeClr val="accent3"/>
                    </a:solidFill>
                    <a:latin typeface="Cavolini" panose="03000502040302020204" pitchFamily="66" charset="0"/>
                    <a:cs typeface="Cavolini" panose="03000502040302020204" pitchFamily="66" charset="0"/>
                  </a:rPr>
                  <a:t> input). </a:t>
                </a:r>
              </a:p>
            </p:txBody>
          </p:sp>
        </mc:Choice>
        <mc:Fallback xmlns="">
          <p:sp>
            <p:nvSpPr>
              <p:cNvPr id="6" name="CaixaDeTexto 5">
                <a:extLst>
                  <a:ext uri="{FF2B5EF4-FFF2-40B4-BE49-F238E27FC236}">
                    <a16:creationId xmlns:a16="http://schemas.microsoft.com/office/drawing/2014/main" id="{A57D5EB1-F7FB-9102-563F-37C43843068D}"/>
                  </a:ext>
                </a:extLst>
              </p:cNvPr>
              <p:cNvSpPr txBox="1">
                <a:spLocks noRot="1" noChangeAspect="1" noMove="1" noResize="1" noEditPoints="1" noAdjustHandles="1" noChangeArrowheads="1" noChangeShapeType="1" noTextEdit="1"/>
              </p:cNvSpPr>
              <p:nvPr/>
            </p:nvSpPr>
            <p:spPr>
              <a:xfrm>
                <a:off x="3979433" y="4626658"/>
                <a:ext cx="2324548" cy="1323439"/>
              </a:xfrm>
              <a:prstGeom prst="rect">
                <a:avLst/>
              </a:prstGeom>
              <a:blipFill>
                <a:blip r:embed="rId4"/>
                <a:stretch>
                  <a:fillRect l="-1575" t="-1382" b="-506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AC2FDFB-D0CF-015E-CEC3-CF805E6BF9FD}"/>
                  </a:ext>
                </a:extLst>
              </p:cNvPr>
              <p:cNvSpPr txBox="1"/>
              <p:nvPr/>
            </p:nvSpPr>
            <p:spPr>
              <a:xfrm>
                <a:off x="6970733" y="4662089"/>
                <a:ext cx="2116567" cy="1077218"/>
              </a:xfrm>
              <a:prstGeom prst="rect">
                <a:avLst/>
              </a:prstGeom>
              <a:noFill/>
            </p:spPr>
            <p:txBody>
              <a:bodyPr wrap="square">
                <a:spAutoFit/>
              </a:bodyPr>
              <a:lstStyle/>
              <a:p>
                <a:r>
                  <a:rPr lang="pt-BR" sz="1600" dirty="0">
                    <a:solidFill>
                      <a:schemeClr val="accent3"/>
                    </a:solidFill>
                    <a:latin typeface="Cavolini" panose="03000502040302020204" pitchFamily="66" charset="0"/>
                    <a:cs typeface="Cavolini" panose="03000502040302020204" pitchFamily="66" charset="0"/>
                  </a:rPr>
                  <a:t>The </a:t>
                </a:r>
                <a:r>
                  <a:rPr lang="pt-BR" sz="1600" dirty="0" err="1">
                    <a:solidFill>
                      <a:schemeClr val="accent3"/>
                    </a:solidFill>
                    <a:latin typeface="Cavolini" panose="03000502040302020204" pitchFamily="66" charset="0"/>
                    <a:cs typeface="Cavolini" panose="03000502040302020204" pitchFamily="66" charset="0"/>
                  </a:rPr>
                  <a:t>measurement</a:t>
                </a:r>
                <a:r>
                  <a:rPr lang="pt-BR" sz="1600" dirty="0">
                    <a:solidFill>
                      <a:schemeClr val="accent3"/>
                    </a:solidFill>
                    <a:latin typeface="Cavolini" panose="03000502040302020204" pitchFamily="66" charset="0"/>
                    <a:cs typeface="Cavolini" panose="03000502040302020204" pitchFamily="66" charset="0"/>
                  </a:rPr>
                  <a:t> </a:t>
                </a:r>
                <a14:m>
                  <m:oMath xmlns:m="http://schemas.openxmlformats.org/officeDocument/2006/math">
                    <m:sSub>
                      <m:sSubPr>
                        <m:ctrlPr>
                          <a:rPr lang="pt-BR" sz="1600" i="1" smtClean="0">
                            <a:solidFill>
                              <a:schemeClr val="accent3"/>
                            </a:solidFill>
                            <a:latin typeface="Cambria Math" panose="02040503050406030204" pitchFamily="18" charset="0"/>
                          </a:rPr>
                        </m:ctrlPr>
                      </m:sSubPr>
                      <m:e>
                        <m:r>
                          <a:rPr lang="pt-BR" sz="1600" b="0" i="1" smtClean="0">
                            <a:solidFill>
                              <a:schemeClr val="accent3"/>
                            </a:solidFill>
                            <a:latin typeface="Cambria Math" panose="02040503050406030204" pitchFamily="18" charset="0"/>
                          </a:rPr>
                          <m:t>𝑧</m:t>
                        </m:r>
                      </m:e>
                      <m:sub>
                        <m:r>
                          <a:rPr lang="pt-BR" sz="1600" b="0" i="1" smtClean="0">
                            <a:solidFill>
                              <a:schemeClr val="accent3"/>
                            </a:solidFill>
                            <a:latin typeface="Cambria Math" panose="02040503050406030204" pitchFamily="18" charset="0"/>
                          </a:rPr>
                          <m:t>𝑡</m:t>
                        </m:r>
                      </m:sub>
                    </m:sSub>
                  </m:oMath>
                </a14:m>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available</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from</a:t>
                </a:r>
                <a:r>
                  <a:rPr lang="pt-BR" sz="1600" dirty="0">
                    <a:solidFill>
                      <a:schemeClr val="accent3"/>
                    </a:solidFill>
                    <a:latin typeface="Cavolini" panose="03000502040302020204" pitchFamily="66" charset="0"/>
                    <a:cs typeface="Cavolini" panose="03000502040302020204" pitchFamily="66" charset="0"/>
                  </a:rPr>
                  <a:t> </a:t>
                </a:r>
                <a:r>
                  <a:rPr lang="pt-BR" sz="1600" dirty="0" err="1">
                    <a:solidFill>
                      <a:schemeClr val="accent3"/>
                    </a:solidFill>
                    <a:latin typeface="Cavolini" panose="03000502040302020204" pitchFamily="66" charset="0"/>
                    <a:cs typeface="Cavolini" panose="03000502040302020204" pitchFamily="66" charset="0"/>
                  </a:rPr>
                  <a:t>sensors</a:t>
                </a:r>
                <a:r>
                  <a:rPr lang="pt-BR" sz="1600" dirty="0">
                    <a:solidFill>
                      <a:schemeClr val="accent3"/>
                    </a:solidFill>
                    <a:latin typeface="Cavolini" panose="03000502040302020204" pitchFamily="66" charset="0"/>
                    <a:cs typeface="Cavolini" panose="03000502040302020204" pitchFamily="66" charset="0"/>
                  </a:rPr>
                  <a:t>.</a:t>
                </a:r>
              </a:p>
            </p:txBody>
          </p:sp>
        </mc:Choice>
        <mc:Fallback xmlns="">
          <p:sp>
            <p:nvSpPr>
              <p:cNvPr id="7" name="CaixaDeTexto 6">
                <a:extLst>
                  <a:ext uri="{FF2B5EF4-FFF2-40B4-BE49-F238E27FC236}">
                    <a16:creationId xmlns:a16="http://schemas.microsoft.com/office/drawing/2014/main" id="{8AC2FDFB-D0CF-015E-CEC3-CF805E6BF9FD}"/>
                  </a:ext>
                </a:extLst>
              </p:cNvPr>
              <p:cNvSpPr txBox="1">
                <a:spLocks noRot="1" noChangeAspect="1" noMove="1" noResize="1" noEditPoints="1" noAdjustHandles="1" noChangeArrowheads="1" noChangeShapeType="1" noTextEdit="1"/>
              </p:cNvSpPr>
              <p:nvPr/>
            </p:nvSpPr>
            <p:spPr>
              <a:xfrm>
                <a:off x="6970733" y="4662089"/>
                <a:ext cx="2116567" cy="1077218"/>
              </a:xfrm>
              <a:prstGeom prst="rect">
                <a:avLst/>
              </a:prstGeom>
              <a:blipFill>
                <a:blip r:embed="rId5"/>
                <a:stretch>
                  <a:fillRect l="-1437" t="-1705" r="-2011" b="-6818"/>
                </a:stretch>
              </a:blipFill>
            </p:spPr>
            <p:txBody>
              <a:bodyPr/>
              <a:lstStyle/>
              <a:p>
                <a:r>
                  <a:rPr lang="pt-BR">
                    <a:noFill/>
                  </a:rPr>
                  <a:t> </a:t>
                </a:r>
              </a:p>
            </p:txBody>
          </p:sp>
        </mc:Fallback>
      </mc:AlternateContent>
    </p:spTree>
    <p:extLst>
      <p:ext uri="{BB962C8B-B14F-4D97-AF65-F5344CB8AC3E}">
        <p14:creationId xmlns:p14="http://schemas.microsoft.com/office/powerpoint/2010/main" val="3239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B4E29C-CCFF-2C01-5759-065A3B4F4E31}"/>
              </a:ext>
            </a:extLst>
          </p:cNvPr>
          <p:cNvSpPr>
            <a:spLocks noGrp="1"/>
          </p:cNvSpPr>
          <p:nvPr>
            <p:ph type="title"/>
          </p:nvPr>
        </p:nvSpPr>
        <p:spPr/>
        <p:txBody>
          <a:bodyPr/>
          <a:lstStyle/>
          <a:p>
            <a:r>
              <a:rPr lang="en-US" dirty="0"/>
              <a:t>Simulation of the real behavior of the pendulum and the measurement process</a:t>
            </a:r>
          </a:p>
        </p:txBody>
      </p:sp>
      <p:sp>
        <p:nvSpPr>
          <p:cNvPr id="4" name="CaixaDeTexto 3">
            <a:extLst>
              <a:ext uri="{FF2B5EF4-FFF2-40B4-BE49-F238E27FC236}">
                <a16:creationId xmlns:a16="http://schemas.microsoft.com/office/drawing/2014/main" id="{618FC482-1C23-06C8-41AC-732910E7D1A5}"/>
              </a:ext>
            </a:extLst>
          </p:cNvPr>
          <p:cNvSpPr txBox="1"/>
          <p:nvPr/>
        </p:nvSpPr>
        <p:spPr>
          <a:xfrm>
            <a:off x="141948" y="2677171"/>
            <a:ext cx="10884846" cy="2800767"/>
          </a:xfrm>
          <a:prstGeom prst="rect">
            <a:avLst/>
          </a:prstGeom>
          <a:solidFill>
            <a:schemeClr val="tx1"/>
          </a:solidFill>
        </p:spPr>
        <p:txBody>
          <a:bodyPr wrap="square">
            <a:spAutoFit/>
          </a:bodyPr>
          <a:lstStyle/>
          <a:p>
            <a:r>
              <a:rPr lang="en-US" sz="1600" b="0" dirty="0">
                <a:solidFill>
                  <a:srgbClr val="569CD6"/>
                </a:solidFill>
                <a:effectLst/>
                <a:latin typeface="Courier New" panose="02070309020205020404" pitchFamily="49" charset="0"/>
              </a:rPr>
              <a:t>def</a:t>
            </a:r>
            <a:r>
              <a:rPr lang="en-US" sz="1600" b="0" dirty="0">
                <a:solidFill>
                  <a:srgbClr val="D4D4D4"/>
                </a:solidFill>
                <a:effectLst/>
                <a:latin typeface="Courier New" panose="02070309020205020404" pitchFamily="49" charset="0"/>
              </a:rPr>
              <a:t> </a:t>
            </a:r>
            <a:r>
              <a:rPr lang="en-US" sz="1600" b="0" dirty="0" err="1">
                <a:solidFill>
                  <a:srgbClr val="DCDCAA"/>
                </a:solidFill>
                <a:effectLst/>
                <a:latin typeface="Courier New" panose="02070309020205020404" pitchFamily="49" charset="0"/>
              </a:rPr>
              <a:t>dynamics_evolution</a:t>
            </a:r>
            <a:r>
              <a:rPr lang="en-US" sz="1600" b="0" dirty="0">
                <a:solidFill>
                  <a:srgbClr val="D4D4D4"/>
                </a:solidFill>
                <a:effectLst/>
                <a:latin typeface="Courier New" panose="02070309020205020404" pitchFamily="49" charset="0"/>
              </a:rPr>
              <a:t>(</a:t>
            </a:r>
            <a:r>
              <a:rPr lang="en-US" sz="1600" b="0" dirty="0">
                <a:solidFill>
                  <a:srgbClr val="9CDCFE"/>
                </a:solidFill>
                <a:effectLst/>
                <a:latin typeface="Courier New" panose="02070309020205020404" pitchFamily="49" charset="0"/>
              </a:rPr>
              <a:t>x</a:t>
            </a:r>
            <a:r>
              <a:rPr lang="en-US" sz="1600" b="0" dirty="0">
                <a:solidFill>
                  <a:srgbClr val="D4D4D4"/>
                </a:solidFill>
                <a:effectLst/>
                <a:latin typeface="Courier New" panose="02070309020205020404" pitchFamily="49" charset="0"/>
              </a:rPr>
              <a:t>, </a:t>
            </a:r>
            <a:r>
              <a:rPr lang="en-US" sz="1600" b="0" dirty="0">
                <a:solidFill>
                  <a:srgbClr val="9CDCFE"/>
                </a:solidFill>
                <a:effectLst/>
                <a:latin typeface="Courier New" panose="02070309020205020404" pitchFamily="49" charset="0"/>
              </a:rPr>
              <a:t>u</a:t>
            </a:r>
            <a:r>
              <a:rPr lang="en-US" sz="1600" b="0" dirty="0">
                <a:solidFill>
                  <a:srgbClr val="D4D4D4"/>
                </a:solidFill>
                <a:effectLst/>
                <a:latin typeface="Courier New" panose="02070309020205020404" pitchFamily="49" charset="0"/>
              </a:rPr>
              <a:t>)</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  </a:t>
            </a:r>
            <a:r>
              <a:rPr lang="en-US" sz="1600" b="0" dirty="0">
                <a:solidFill>
                  <a:srgbClr val="CE9178"/>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CE9178"/>
                </a:solidFill>
                <a:effectLst/>
                <a:latin typeface="Courier New" panose="02070309020205020404" pitchFamily="49" charset="0"/>
              </a:rPr>
              <a:t>  returns the new state i+1, given the previous state </a:t>
            </a:r>
            <a:r>
              <a:rPr lang="en-US" sz="1600" b="0" dirty="0" err="1">
                <a:solidFill>
                  <a:srgbClr val="CE9178"/>
                </a:solidFill>
                <a:effectLst/>
                <a:latin typeface="Courier New" panose="02070309020205020404" pitchFamily="49" charset="0"/>
              </a:rPr>
              <a:t>i</a:t>
            </a:r>
            <a:r>
              <a:rPr lang="en-US" sz="1600" b="0" dirty="0">
                <a:solidFill>
                  <a:srgbClr val="CE9178"/>
                </a:solidFill>
                <a:effectLst/>
                <a:latin typeface="Courier New" panose="02070309020205020404" pitchFamily="49" charset="0"/>
              </a:rPr>
              <a:t> added to random process noise q</a:t>
            </a:r>
            <a:endParaRPr lang="en-US" sz="1600" b="0" dirty="0">
              <a:solidFill>
                <a:srgbClr val="D4D4D4"/>
              </a:solidFill>
              <a:effectLst/>
              <a:latin typeface="Courier New" panose="02070309020205020404" pitchFamily="49" charset="0"/>
            </a:endParaRPr>
          </a:p>
          <a:p>
            <a:r>
              <a:rPr lang="en-US" sz="1600" b="0" dirty="0">
                <a:solidFill>
                  <a:srgbClr val="CE9178"/>
                </a:solidFill>
                <a:effectLst/>
                <a:latin typeface="Courier New" panose="02070309020205020404" pitchFamily="49" charset="0"/>
              </a:rPr>
              <a:t>  '''</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  </a:t>
            </a:r>
            <a:r>
              <a:rPr lang="en-US" sz="1600" b="0" dirty="0">
                <a:solidFill>
                  <a:srgbClr val="C586C0"/>
                </a:solidFill>
                <a:effectLst/>
                <a:latin typeface="Courier New" panose="02070309020205020404" pitchFamily="49" charset="0"/>
              </a:rPr>
              <a:t>return</a:t>
            </a:r>
            <a:r>
              <a:rPr lang="en-US" sz="1600" b="0" dirty="0">
                <a:solidFill>
                  <a:srgbClr val="D4D4D4"/>
                </a:solidFill>
                <a:effectLst/>
                <a:latin typeface="Courier New" panose="02070309020205020404" pitchFamily="49" charset="0"/>
              </a:rPr>
              <a:t> A.dot</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x</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 + B*</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a:t>
            </a:r>
            <a:r>
              <a:rPr lang="en-US" sz="1600" b="0" dirty="0" err="1">
                <a:solidFill>
                  <a:srgbClr val="D4D4D4"/>
                </a:solidFill>
                <a:effectLst/>
                <a:latin typeface="Courier New" panose="02070309020205020404" pitchFamily="49" charset="0"/>
              </a:rPr>
              <a:t>np.cos</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x</a:t>
            </a:r>
            <a:r>
              <a:rPr lang="en-US" sz="1600" b="0" dirty="0">
                <a:solidFill>
                  <a:srgbClr val="DCDCDC"/>
                </a:solidFill>
                <a:effectLst/>
                <a:latin typeface="Courier New" panose="02070309020205020404" pitchFamily="49" charset="0"/>
              </a:rPr>
              <a:t>[</a:t>
            </a:r>
            <a:r>
              <a:rPr lang="en-US" sz="1600" b="0" dirty="0">
                <a:solidFill>
                  <a:srgbClr val="B5CEA8"/>
                </a:solidFill>
                <a:effectLst/>
                <a:latin typeface="Courier New" panose="02070309020205020404" pitchFamily="49" charset="0"/>
              </a:rPr>
              <a:t>0</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*m*g*l-c*x</a:t>
            </a:r>
            <a:r>
              <a:rPr lang="en-US" sz="1600" b="0" dirty="0">
                <a:solidFill>
                  <a:srgbClr val="DCDCDC"/>
                </a:solidFill>
                <a:effectLst/>
                <a:latin typeface="Courier New" panose="02070309020205020404" pitchFamily="49" charset="0"/>
              </a:rPr>
              <a:t>[</a:t>
            </a:r>
            <a:r>
              <a:rPr lang="en-US" sz="1600" b="0" dirty="0">
                <a:solidFill>
                  <a:srgbClr val="B5CEA8"/>
                </a:solidFill>
                <a:effectLst/>
                <a:latin typeface="Courier New" panose="02070309020205020404" pitchFamily="49" charset="0"/>
              </a:rPr>
              <a:t>1</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 + u + </a:t>
            </a:r>
            <a:r>
              <a:rPr lang="en-US" sz="1600" b="0" dirty="0" err="1">
                <a:solidFill>
                  <a:srgbClr val="D4D4D4"/>
                </a:solidFill>
                <a:effectLst/>
                <a:latin typeface="Courier New" panose="02070309020205020404" pitchFamily="49" charset="0"/>
              </a:rPr>
              <a:t>np.random.normal</a:t>
            </a:r>
            <a:r>
              <a:rPr lang="en-US" sz="1600" b="0" dirty="0">
                <a:solidFill>
                  <a:srgbClr val="DCDCDC"/>
                </a:solidFill>
                <a:effectLst/>
                <a:latin typeface="Courier New" panose="02070309020205020404" pitchFamily="49" charset="0"/>
              </a:rPr>
              <a:t>(</a:t>
            </a:r>
            <a:r>
              <a:rPr lang="en-US" sz="1600" b="0" dirty="0">
                <a:solidFill>
                  <a:srgbClr val="B5CEA8"/>
                </a:solidFill>
                <a:effectLst/>
                <a:latin typeface="Courier New" panose="02070309020205020404" pitchFamily="49" charset="0"/>
              </a:rPr>
              <a:t>0</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np.sqrt</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q</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br>
              <a:rPr lang="en-US" sz="1600" b="0" dirty="0">
                <a:solidFill>
                  <a:srgbClr val="D4D4D4"/>
                </a:solidFill>
                <a:effectLst/>
                <a:latin typeface="Courier New" panose="02070309020205020404" pitchFamily="49" charset="0"/>
              </a:rPr>
            </a:br>
            <a:r>
              <a:rPr lang="en-US" sz="1600" b="0" dirty="0">
                <a:solidFill>
                  <a:srgbClr val="569CD6"/>
                </a:solidFill>
                <a:effectLst/>
                <a:latin typeface="Courier New" panose="02070309020205020404" pitchFamily="49" charset="0"/>
              </a:rPr>
              <a:t>def</a:t>
            </a:r>
            <a:r>
              <a:rPr lang="en-US" sz="1600" b="0" dirty="0">
                <a:solidFill>
                  <a:srgbClr val="D4D4D4"/>
                </a:solidFill>
                <a:effectLst/>
                <a:latin typeface="Courier New" panose="02070309020205020404" pitchFamily="49" charset="0"/>
              </a:rPr>
              <a:t> </a:t>
            </a:r>
            <a:r>
              <a:rPr lang="en-US" sz="1600" b="0" dirty="0">
                <a:solidFill>
                  <a:srgbClr val="DCDCAA"/>
                </a:solidFill>
                <a:effectLst/>
                <a:latin typeface="Courier New" panose="02070309020205020404" pitchFamily="49" charset="0"/>
              </a:rPr>
              <a:t>measurement</a:t>
            </a:r>
            <a:r>
              <a:rPr lang="en-US" sz="1600" b="0" dirty="0">
                <a:solidFill>
                  <a:srgbClr val="D4D4D4"/>
                </a:solidFill>
                <a:effectLst/>
                <a:latin typeface="Courier New" panose="02070309020205020404" pitchFamily="49" charset="0"/>
              </a:rPr>
              <a:t>(</a:t>
            </a:r>
            <a:r>
              <a:rPr lang="en-US" sz="1600" b="0" dirty="0">
                <a:solidFill>
                  <a:srgbClr val="9CDCFE"/>
                </a:solidFill>
                <a:effectLst/>
                <a:latin typeface="Courier New" panose="02070309020205020404" pitchFamily="49" charset="0"/>
              </a:rPr>
              <a:t>x</a:t>
            </a:r>
            <a:r>
              <a:rPr lang="en-US" sz="1600" b="0" dirty="0">
                <a:solidFill>
                  <a:srgbClr val="D4D4D4"/>
                </a:solidFill>
                <a:effectLst/>
                <a:latin typeface="Courier New" panose="02070309020205020404" pitchFamily="49" charset="0"/>
              </a:rPr>
              <a:t>)</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  </a:t>
            </a:r>
            <a:r>
              <a:rPr lang="en-US" sz="1600" b="0" dirty="0">
                <a:solidFill>
                  <a:srgbClr val="CE9178"/>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CE9178"/>
                </a:solidFill>
                <a:effectLst/>
                <a:latin typeface="Courier New" panose="02070309020205020404" pitchFamily="49" charset="0"/>
              </a:rPr>
              <a:t>  returns measurement added to random sensor noise r</a:t>
            </a:r>
            <a:endParaRPr lang="en-US" sz="1600" b="0" dirty="0">
              <a:solidFill>
                <a:srgbClr val="D4D4D4"/>
              </a:solidFill>
              <a:effectLst/>
              <a:latin typeface="Courier New" panose="02070309020205020404" pitchFamily="49" charset="0"/>
            </a:endParaRPr>
          </a:p>
          <a:p>
            <a:r>
              <a:rPr lang="en-US" sz="1600" b="0" dirty="0">
                <a:solidFill>
                  <a:srgbClr val="CE9178"/>
                </a:solidFill>
                <a:effectLst/>
                <a:latin typeface="Courier New" panose="02070309020205020404" pitchFamily="49" charset="0"/>
              </a:rPr>
              <a:t>  '''</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  </a:t>
            </a:r>
            <a:r>
              <a:rPr lang="en-US" sz="1600" b="0" dirty="0">
                <a:solidFill>
                  <a:srgbClr val="C586C0"/>
                </a:solidFill>
                <a:effectLst/>
                <a:latin typeface="Courier New" panose="02070309020205020404" pitchFamily="49" charset="0"/>
              </a:rPr>
              <a:t>return</a:t>
            </a:r>
            <a:r>
              <a:rPr lang="en-US" sz="1600" b="0" dirty="0">
                <a:solidFill>
                  <a:srgbClr val="D4D4D4"/>
                </a:solidFill>
                <a:effectLst/>
                <a:latin typeface="Courier New" panose="02070309020205020404" pitchFamily="49" charset="0"/>
              </a:rPr>
              <a:t> x</a:t>
            </a:r>
            <a:r>
              <a:rPr lang="en-US" sz="1600" b="0" dirty="0">
                <a:solidFill>
                  <a:srgbClr val="DCDCDC"/>
                </a:solidFill>
                <a:effectLst/>
                <a:latin typeface="Courier New" panose="02070309020205020404" pitchFamily="49" charset="0"/>
              </a:rPr>
              <a:t>[</a:t>
            </a:r>
            <a:r>
              <a:rPr lang="en-US" sz="1600" b="0" dirty="0">
                <a:solidFill>
                  <a:srgbClr val="B5CEA8"/>
                </a:solidFill>
                <a:effectLst/>
                <a:latin typeface="Courier New" panose="02070309020205020404" pitchFamily="49" charset="0"/>
              </a:rPr>
              <a:t>1</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 + </a:t>
            </a:r>
            <a:r>
              <a:rPr lang="en-US" sz="1600" b="0" dirty="0" err="1">
                <a:solidFill>
                  <a:srgbClr val="D4D4D4"/>
                </a:solidFill>
                <a:effectLst/>
                <a:latin typeface="Courier New" panose="02070309020205020404" pitchFamily="49" charset="0"/>
              </a:rPr>
              <a:t>np.random.normal</a:t>
            </a:r>
            <a:r>
              <a:rPr lang="en-US" sz="1600" b="0" dirty="0">
                <a:solidFill>
                  <a:srgbClr val="DCDCDC"/>
                </a:solidFill>
                <a:effectLst/>
                <a:latin typeface="Courier New" panose="02070309020205020404" pitchFamily="49" charset="0"/>
              </a:rPr>
              <a:t>(</a:t>
            </a:r>
            <a:r>
              <a:rPr lang="en-US" sz="1600" b="0" dirty="0">
                <a:solidFill>
                  <a:srgbClr val="B5CEA8"/>
                </a:solidFill>
                <a:effectLst/>
                <a:latin typeface="Courier New" panose="02070309020205020404" pitchFamily="49" charset="0"/>
              </a:rPr>
              <a:t>0</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np.sqrt</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r</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p:txBody>
      </p:sp>
      <p:grpSp>
        <p:nvGrpSpPr>
          <p:cNvPr id="5" name="Agrupar 4">
            <a:extLst>
              <a:ext uri="{FF2B5EF4-FFF2-40B4-BE49-F238E27FC236}">
                <a16:creationId xmlns:a16="http://schemas.microsoft.com/office/drawing/2014/main" id="{CD3D8570-5336-CCBE-A7AA-DF5E84DE2EDD}"/>
              </a:ext>
            </a:extLst>
          </p:cNvPr>
          <p:cNvGrpSpPr/>
          <p:nvPr/>
        </p:nvGrpSpPr>
        <p:grpSpPr>
          <a:xfrm>
            <a:off x="141948" y="2677171"/>
            <a:ext cx="11979078" cy="1307000"/>
            <a:chOff x="9142" y="1841709"/>
            <a:chExt cx="10006376" cy="1307000"/>
          </a:xfrm>
        </p:grpSpPr>
        <p:sp>
          <p:nvSpPr>
            <p:cNvPr id="6" name="CaixaDeTexto 5">
              <a:extLst>
                <a:ext uri="{FF2B5EF4-FFF2-40B4-BE49-F238E27FC236}">
                  <a16:creationId xmlns:a16="http://schemas.microsoft.com/office/drawing/2014/main" id="{6ED9C271-7B4B-F832-FF26-4BE1C18B77FE}"/>
                </a:ext>
              </a:extLst>
            </p:cNvPr>
            <p:cNvSpPr txBox="1"/>
            <p:nvPr/>
          </p:nvSpPr>
          <p:spPr>
            <a:xfrm>
              <a:off x="9142" y="1841709"/>
              <a:ext cx="9947090" cy="1307000"/>
            </a:xfrm>
            <a:custGeom>
              <a:avLst/>
              <a:gdLst>
                <a:gd name="connsiteX0" fmla="*/ 0 w 9947090"/>
                <a:gd name="connsiteY0" fmla="*/ 0 h 1307000"/>
                <a:gd name="connsiteX1" fmla="*/ 684594 w 9947090"/>
                <a:gd name="connsiteY1" fmla="*/ 0 h 1307000"/>
                <a:gd name="connsiteX2" fmla="*/ 971304 w 9947090"/>
                <a:gd name="connsiteY2" fmla="*/ 0 h 1307000"/>
                <a:gd name="connsiteX3" fmla="*/ 1456956 w 9947090"/>
                <a:gd name="connsiteY3" fmla="*/ 0 h 1307000"/>
                <a:gd name="connsiteX4" fmla="*/ 2042079 w 9947090"/>
                <a:gd name="connsiteY4" fmla="*/ 0 h 1307000"/>
                <a:gd name="connsiteX5" fmla="*/ 2428260 w 9947090"/>
                <a:gd name="connsiteY5" fmla="*/ 0 h 1307000"/>
                <a:gd name="connsiteX6" fmla="*/ 3013383 w 9947090"/>
                <a:gd name="connsiteY6" fmla="*/ 0 h 1307000"/>
                <a:gd name="connsiteX7" fmla="*/ 3598506 w 9947090"/>
                <a:gd name="connsiteY7" fmla="*/ 0 h 1307000"/>
                <a:gd name="connsiteX8" fmla="*/ 4084158 w 9947090"/>
                <a:gd name="connsiteY8" fmla="*/ 0 h 1307000"/>
                <a:gd name="connsiteX9" fmla="*/ 4669281 w 9947090"/>
                <a:gd name="connsiteY9" fmla="*/ 0 h 1307000"/>
                <a:gd name="connsiteX10" fmla="*/ 5055462 w 9947090"/>
                <a:gd name="connsiteY10" fmla="*/ 0 h 1307000"/>
                <a:gd name="connsiteX11" fmla="*/ 5740056 w 9947090"/>
                <a:gd name="connsiteY11" fmla="*/ 0 h 1307000"/>
                <a:gd name="connsiteX12" fmla="*/ 6026766 w 9947090"/>
                <a:gd name="connsiteY12" fmla="*/ 0 h 1307000"/>
                <a:gd name="connsiteX13" fmla="*/ 6711360 w 9947090"/>
                <a:gd name="connsiteY13" fmla="*/ 0 h 1307000"/>
                <a:gd name="connsiteX14" fmla="*/ 7395954 w 9947090"/>
                <a:gd name="connsiteY14" fmla="*/ 0 h 1307000"/>
                <a:gd name="connsiteX15" fmla="*/ 8180019 w 9947090"/>
                <a:gd name="connsiteY15" fmla="*/ 0 h 1307000"/>
                <a:gd name="connsiteX16" fmla="*/ 8665671 w 9947090"/>
                <a:gd name="connsiteY16" fmla="*/ 0 h 1307000"/>
                <a:gd name="connsiteX17" fmla="*/ 9250794 w 9947090"/>
                <a:gd name="connsiteY17" fmla="*/ 0 h 1307000"/>
                <a:gd name="connsiteX18" fmla="*/ 9947090 w 9947090"/>
                <a:gd name="connsiteY18" fmla="*/ 0 h 1307000"/>
                <a:gd name="connsiteX19" fmla="*/ 9947090 w 9947090"/>
                <a:gd name="connsiteY19" fmla="*/ 422597 h 1307000"/>
                <a:gd name="connsiteX20" fmla="*/ 9947090 w 9947090"/>
                <a:gd name="connsiteY20" fmla="*/ 819053 h 1307000"/>
                <a:gd name="connsiteX21" fmla="*/ 9947090 w 9947090"/>
                <a:gd name="connsiteY21" fmla="*/ 1307000 h 1307000"/>
                <a:gd name="connsiteX22" fmla="*/ 9461438 w 9947090"/>
                <a:gd name="connsiteY22" fmla="*/ 1307000 h 1307000"/>
                <a:gd name="connsiteX23" fmla="*/ 8677373 w 9947090"/>
                <a:gd name="connsiteY23" fmla="*/ 1307000 h 1307000"/>
                <a:gd name="connsiteX24" fmla="*/ 8390663 w 9947090"/>
                <a:gd name="connsiteY24" fmla="*/ 1307000 h 1307000"/>
                <a:gd name="connsiteX25" fmla="*/ 7606598 w 9947090"/>
                <a:gd name="connsiteY25" fmla="*/ 1307000 h 1307000"/>
                <a:gd name="connsiteX26" fmla="*/ 7120946 w 9947090"/>
                <a:gd name="connsiteY26" fmla="*/ 1307000 h 1307000"/>
                <a:gd name="connsiteX27" fmla="*/ 6834236 w 9947090"/>
                <a:gd name="connsiteY27" fmla="*/ 1307000 h 1307000"/>
                <a:gd name="connsiteX28" fmla="*/ 6149642 w 9947090"/>
                <a:gd name="connsiteY28" fmla="*/ 1307000 h 1307000"/>
                <a:gd name="connsiteX29" fmla="*/ 5663990 w 9947090"/>
                <a:gd name="connsiteY29" fmla="*/ 1307000 h 1307000"/>
                <a:gd name="connsiteX30" fmla="*/ 5078867 w 9947090"/>
                <a:gd name="connsiteY30" fmla="*/ 1307000 h 1307000"/>
                <a:gd name="connsiteX31" fmla="*/ 4493744 w 9947090"/>
                <a:gd name="connsiteY31" fmla="*/ 1307000 h 1307000"/>
                <a:gd name="connsiteX32" fmla="*/ 3908621 w 9947090"/>
                <a:gd name="connsiteY32" fmla="*/ 1307000 h 1307000"/>
                <a:gd name="connsiteX33" fmla="*/ 3422969 w 9947090"/>
                <a:gd name="connsiteY33" fmla="*/ 1307000 h 1307000"/>
                <a:gd name="connsiteX34" fmla="*/ 3036788 w 9947090"/>
                <a:gd name="connsiteY34" fmla="*/ 1307000 h 1307000"/>
                <a:gd name="connsiteX35" fmla="*/ 2352194 w 9947090"/>
                <a:gd name="connsiteY35" fmla="*/ 1307000 h 1307000"/>
                <a:gd name="connsiteX36" fmla="*/ 1866542 w 9947090"/>
                <a:gd name="connsiteY36" fmla="*/ 1307000 h 1307000"/>
                <a:gd name="connsiteX37" fmla="*/ 1380890 w 9947090"/>
                <a:gd name="connsiteY37" fmla="*/ 1307000 h 1307000"/>
                <a:gd name="connsiteX38" fmla="*/ 696296 w 9947090"/>
                <a:gd name="connsiteY38" fmla="*/ 1307000 h 1307000"/>
                <a:gd name="connsiteX39" fmla="*/ 0 w 9947090"/>
                <a:gd name="connsiteY39" fmla="*/ 1307000 h 1307000"/>
                <a:gd name="connsiteX40" fmla="*/ 0 w 9947090"/>
                <a:gd name="connsiteY40" fmla="*/ 845193 h 1307000"/>
                <a:gd name="connsiteX41" fmla="*/ 0 w 9947090"/>
                <a:gd name="connsiteY41" fmla="*/ 383387 h 1307000"/>
                <a:gd name="connsiteX42" fmla="*/ 0 w 9947090"/>
                <a:gd name="connsiteY42" fmla="*/ 0 h 130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947090" h="1307000" extrusionOk="0">
                  <a:moveTo>
                    <a:pt x="0" y="0"/>
                  </a:moveTo>
                  <a:cubicBezTo>
                    <a:pt x="287785" y="-15132"/>
                    <a:pt x="497895" y="3061"/>
                    <a:pt x="684594" y="0"/>
                  </a:cubicBezTo>
                  <a:cubicBezTo>
                    <a:pt x="871293" y="-3061"/>
                    <a:pt x="866083" y="2923"/>
                    <a:pt x="971304" y="0"/>
                  </a:cubicBezTo>
                  <a:cubicBezTo>
                    <a:pt x="1076525" y="-2923"/>
                    <a:pt x="1257638" y="28199"/>
                    <a:pt x="1456956" y="0"/>
                  </a:cubicBezTo>
                  <a:cubicBezTo>
                    <a:pt x="1656274" y="-28199"/>
                    <a:pt x="1896193" y="59882"/>
                    <a:pt x="2042079" y="0"/>
                  </a:cubicBezTo>
                  <a:cubicBezTo>
                    <a:pt x="2187965" y="-59882"/>
                    <a:pt x="2318995" y="6769"/>
                    <a:pt x="2428260" y="0"/>
                  </a:cubicBezTo>
                  <a:cubicBezTo>
                    <a:pt x="2537525" y="-6769"/>
                    <a:pt x="2773933" y="45080"/>
                    <a:pt x="3013383" y="0"/>
                  </a:cubicBezTo>
                  <a:cubicBezTo>
                    <a:pt x="3252833" y="-45080"/>
                    <a:pt x="3454046" y="54023"/>
                    <a:pt x="3598506" y="0"/>
                  </a:cubicBezTo>
                  <a:cubicBezTo>
                    <a:pt x="3742966" y="-54023"/>
                    <a:pt x="3976879" y="52429"/>
                    <a:pt x="4084158" y="0"/>
                  </a:cubicBezTo>
                  <a:cubicBezTo>
                    <a:pt x="4191437" y="-52429"/>
                    <a:pt x="4427776" y="38962"/>
                    <a:pt x="4669281" y="0"/>
                  </a:cubicBezTo>
                  <a:cubicBezTo>
                    <a:pt x="4910786" y="-38962"/>
                    <a:pt x="4960306" y="24088"/>
                    <a:pt x="5055462" y="0"/>
                  </a:cubicBezTo>
                  <a:cubicBezTo>
                    <a:pt x="5150618" y="-24088"/>
                    <a:pt x="5520547" y="13493"/>
                    <a:pt x="5740056" y="0"/>
                  </a:cubicBezTo>
                  <a:cubicBezTo>
                    <a:pt x="5959565" y="-13493"/>
                    <a:pt x="5889438" y="6324"/>
                    <a:pt x="6026766" y="0"/>
                  </a:cubicBezTo>
                  <a:cubicBezTo>
                    <a:pt x="6164094" y="-6324"/>
                    <a:pt x="6513889" y="74091"/>
                    <a:pt x="6711360" y="0"/>
                  </a:cubicBezTo>
                  <a:cubicBezTo>
                    <a:pt x="6908831" y="-74091"/>
                    <a:pt x="7193097" y="78058"/>
                    <a:pt x="7395954" y="0"/>
                  </a:cubicBezTo>
                  <a:cubicBezTo>
                    <a:pt x="7598811" y="-78058"/>
                    <a:pt x="7996817" y="80023"/>
                    <a:pt x="8180019" y="0"/>
                  </a:cubicBezTo>
                  <a:cubicBezTo>
                    <a:pt x="8363222" y="-80023"/>
                    <a:pt x="8503671" y="38971"/>
                    <a:pt x="8665671" y="0"/>
                  </a:cubicBezTo>
                  <a:cubicBezTo>
                    <a:pt x="8827671" y="-38971"/>
                    <a:pt x="8974492" y="62787"/>
                    <a:pt x="9250794" y="0"/>
                  </a:cubicBezTo>
                  <a:cubicBezTo>
                    <a:pt x="9527096" y="-62787"/>
                    <a:pt x="9663076" y="1403"/>
                    <a:pt x="9947090" y="0"/>
                  </a:cubicBezTo>
                  <a:cubicBezTo>
                    <a:pt x="9963731" y="93797"/>
                    <a:pt x="9929338" y="290523"/>
                    <a:pt x="9947090" y="422597"/>
                  </a:cubicBezTo>
                  <a:cubicBezTo>
                    <a:pt x="9964842" y="554671"/>
                    <a:pt x="9934055" y="643557"/>
                    <a:pt x="9947090" y="819053"/>
                  </a:cubicBezTo>
                  <a:cubicBezTo>
                    <a:pt x="9960125" y="994549"/>
                    <a:pt x="9941012" y="1196596"/>
                    <a:pt x="9947090" y="1307000"/>
                  </a:cubicBezTo>
                  <a:cubicBezTo>
                    <a:pt x="9743564" y="1352357"/>
                    <a:pt x="9594444" y="1271062"/>
                    <a:pt x="9461438" y="1307000"/>
                  </a:cubicBezTo>
                  <a:cubicBezTo>
                    <a:pt x="9328432" y="1342938"/>
                    <a:pt x="8886799" y="1261819"/>
                    <a:pt x="8677373" y="1307000"/>
                  </a:cubicBezTo>
                  <a:cubicBezTo>
                    <a:pt x="8467947" y="1352181"/>
                    <a:pt x="8497218" y="1296211"/>
                    <a:pt x="8390663" y="1307000"/>
                  </a:cubicBezTo>
                  <a:cubicBezTo>
                    <a:pt x="8284108" y="1317789"/>
                    <a:pt x="7769411" y="1228164"/>
                    <a:pt x="7606598" y="1307000"/>
                  </a:cubicBezTo>
                  <a:cubicBezTo>
                    <a:pt x="7443785" y="1385836"/>
                    <a:pt x="7254076" y="1249181"/>
                    <a:pt x="7120946" y="1307000"/>
                  </a:cubicBezTo>
                  <a:cubicBezTo>
                    <a:pt x="6987816" y="1364819"/>
                    <a:pt x="6921777" y="1295850"/>
                    <a:pt x="6834236" y="1307000"/>
                  </a:cubicBezTo>
                  <a:cubicBezTo>
                    <a:pt x="6746695" y="1318150"/>
                    <a:pt x="6423582" y="1292597"/>
                    <a:pt x="6149642" y="1307000"/>
                  </a:cubicBezTo>
                  <a:cubicBezTo>
                    <a:pt x="5875702" y="1321403"/>
                    <a:pt x="5782346" y="1294964"/>
                    <a:pt x="5663990" y="1307000"/>
                  </a:cubicBezTo>
                  <a:cubicBezTo>
                    <a:pt x="5545634" y="1319036"/>
                    <a:pt x="5281335" y="1281422"/>
                    <a:pt x="5078867" y="1307000"/>
                  </a:cubicBezTo>
                  <a:cubicBezTo>
                    <a:pt x="4876399" y="1332578"/>
                    <a:pt x="4769213" y="1276377"/>
                    <a:pt x="4493744" y="1307000"/>
                  </a:cubicBezTo>
                  <a:cubicBezTo>
                    <a:pt x="4218275" y="1337623"/>
                    <a:pt x="4062058" y="1301155"/>
                    <a:pt x="3908621" y="1307000"/>
                  </a:cubicBezTo>
                  <a:cubicBezTo>
                    <a:pt x="3755184" y="1312845"/>
                    <a:pt x="3663130" y="1301281"/>
                    <a:pt x="3422969" y="1307000"/>
                  </a:cubicBezTo>
                  <a:cubicBezTo>
                    <a:pt x="3182808" y="1312719"/>
                    <a:pt x="3114052" y="1287168"/>
                    <a:pt x="3036788" y="1307000"/>
                  </a:cubicBezTo>
                  <a:cubicBezTo>
                    <a:pt x="2959524" y="1326832"/>
                    <a:pt x="2685606" y="1254886"/>
                    <a:pt x="2352194" y="1307000"/>
                  </a:cubicBezTo>
                  <a:cubicBezTo>
                    <a:pt x="2018782" y="1359114"/>
                    <a:pt x="2059172" y="1287769"/>
                    <a:pt x="1866542" y="1307000"/>
                  </a:cubicBezTo>
                  <a:cubicBezTo>
                    <a:pt x="1673912" y="1326231"/>
                    <a:pt x="1508845" y="1294233"/>
                    <a:pt x="1380890" y="1307000"/>
                  </a:cubicBezTo>
                  <a:cubicBezTo>
                    <a:pt x="1252935" y="1319767"/>
                    <a:pt x="843767" y="1303972"/>
                    <a:pt x="696296" y="1307000"/>
                  </a:cubicBezTo>
                  <a:cubicBezTo>
                    <a:pt x="548825" y="1310028"/>
                    <a:pt x="212011" y="1237227"/>
                    <a:pt x="0" y="1307000"/>
                  </a:cubicBezTo>
                  <a:cubicBezTo>
                    <a:pt x="-40671" y="1198518"/>
                    <a:pt x="3177" y="1071629"/>
                    <a:pt x="0" y="845193"/>
                  </a:cubicBezTo>
                  <a:cubicBezTo>
                    <a:pt x="-3177" y="618757"/>
                    <a:pt x="49898" y="495351"/>
                    <a:pt x="0" y="383387"/>
                  </a:cubicBezTo>
                  <a:cubicBezTo>
                    <a:pt x="-49898" y="271423"/>
                    <a:pt x="15036" y="97322"/>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7" name="CaixaDeTexto 6">
              <a:extLst>
                <a:ext uri="{FF2B5EF4-FFF2-40B4-BE49-F238E27FC236}">
                  <a16:creationId xmlns:a16="http://schemas.microsoft.com/office/drawing/2014/main" id="{945F4F0D-7E39-A4F9-3F64-2DD2371142DB}"/>
                </a:ext>
              </a:extLst>
            </p:cNvPr>
            <p:cNvSpPr txBox="1"/>
            <p:nvPr/>
          </p:nvSpPr>
          <p:spPr>
            <a:xfrm>
              <a:off x="9042197" y="2148544"/>
              <a:ext cx="973321" cy="633507"/>
            </a:xfrm>
            <a:prstGeom prst="rect">
              <a:avLst/>
            </a:prstGeom>
            <a:noFill/>
          </p:spPr>
          <p:txBody>
            <a:bodyPr wrap="square">
              <a:spAutoFit/>
            </a:bodyPr>
            <a:lstStyle/>
            <a:p>
              <a:pPr>
                <a:lnSpc>
                  <a:spcPts val="2000"/>
                </a:lnSpc>
              </a:pPr>
              <a:r>
                <a:rPr lang="pt-BR" sz="2400" dirty="0" err="1">
                  <a:solidFill>
                    <a:schemeClr val="accent3">
                      <a:lumMod val="60000"/>
                      <a:lumOff val="40000"/>
                    </a:schemeClr>
                  </a:solidFill>
                  <a:latin typeface="Cordia New" panose="020B0304020202020204" pitchFamily="34" charset="-34"/>
                  <a:cs typeface="Cordia New" panose="020B0304020202020204" pitchFamily="34" charset="-34"/>
                </a:rPr>
                <a:t>Pendulum</a:t>
              </a:r>
              <a:r>
                <a:rPr lang="pt-BR" sz="2400" dirty="0">
                  <a:solidFill>
                    <a:schemeClr val="accent3">
                      <a:lumMod val="60000"/>
                      <a:lumOff val="40000"/>
                    </a:schemeClr>
                  </a:solidFill>
                  <a:latin typeface="Cordia New" panose="020B0304020202020204" pitchFamily="34" charset="-34"/>
                  <a:cs typeface="Cordia New" panose="020B0304020202020204" pitchFamily="34" charset="-34"/>
                </a:rPr>
                <a:t> </a:t>
              </a:r>
              <a:r>
                <a:rPr lang="pt-BR" sz="2400" dirty="0" err="1">
                  <a:solidFill>
                    <a:schemeClr val="accent3">
                      <a:lumMod val="60000"/>
                      <a:lumOff val="40000"/>
                    </a:schemeClr>
                  </a:solidFill>
                  <a:latin typeface="Cordia New" panose="020B0304020202020204" pitchFamily="34" charset="-34"/>
                  <a:cs typeface="Cordia New" panose="020B0304020202020204" pitchFamily="34" charset="-34"/>
                </a:rPr>
                <a:t>movement</a:t>
              </a:r>
              <a:endParaRPr lang="pt-BR" sz="2400" dirty="0">
                <a:solidFill>
                  <a:schemeClr val="accent3">
                    <a:lumMod val="60000"/>
                    <a:lumOff val="40000"/>
                  </a:schemeClr>
                </a:solidFill>
                <a:latin typeface="Cordia New" panose="020B0304020202020204" pitchFamily="34" charset="-34"/>
                <a:cs typeface="Cordia New" panose="020B0304020202020204" pitchFamily="34" charset="-34"/>
              </a:endParaRPr>
            </a:p>
          </p:txBody>
        </p:sp>
      </p:grpSp>
      <p:grpSp>
        <p:nvGrpSpPr>
          <p:cNvPr id="8" name="Agrupar 7">
            <a:extLst>
              <a:ext uri="{FF2B5EF4-FFF2-40B4-BE49-F238E27FC236}">
                <a16:creationId xmlns:a16="http://schemas.microsoft.com/office/drawing/2014/main" id="{6F56D21E-A883-9F72-214D-71B1F74DD704}"/>
              </a:ext>
            </a:extLst>
          </p:cNvPr>
          <p:cNvGrpSpPr/>
          <p:nvPr/>
        </p:nvGrpSpPr>
        <p:grpSpPr>
          <a:xfrm>
            <a:off x="141948" y="4077554"/>
            <a:ext cx="12050052" cy="1400384"/>
            <a:chOff x="9142" y="1841709"/>
            <a:chExt cx="10065662" cy="1307000"/>
          </a:xfrm>
        </p:grpSpPr>
        <p:sp>
          <p:nvSpPr>
            <p:cNvPr id="9" name="CaixaDeTexto 8">
              <a:extLst>
                <a:ext uri="{FF2B5EF4-FFF2-40B4-BE49-F238E27FC236}">
                  <a16:creationId xmlns:a16="http://schemas.microsoft.com/office/drawing/2014/main" id="{E5C0317F-93B7-D66D-FA3D-447DEAE35AFB}"/>
                </a:ext>
              </a:extLst>
            </p:cNvPr>
            <p:cNvSpPr txBox="1"/>
            <p:nvPr/>
          </p:nvSpPr>
          <p:spPr>
            <a:xfrm>
              <a:off x="9142" y="1841709"/>
              <a:ext cx="9947090" cy="1307000"/>
            </a:xfrm>
            <a:custGeom>
              <a:avLst/>
              <a:gdLst>
                <a:gd name="connsiteX0" fmla="*/ 0 w 9947090"/>
                <a:gd name="connsiteY0" fmla="*/ 0 h 1307000"/>
                <a:gd name="connsiteX1" fmla="*/ 684594 w 9947090"/>
                <a:gd name="connsiteY1" fmla="*/ 0 h 1307000"/>
                <a:gd name="connsiteX2" fmla="*/ 971304 w 9947090"/>
                <a:gd name="connsiteY2" fmla="*/ 0 h 1307000"/>
                <a:gd name="connsiteX3" fmla="*/ 1456956 w 9947090"/>
                <a:gd name="connsiteY3" fmla="*/ 0 h 1307000"/>
                <a:gd name="connsiteX4" fmla="*/ 2042079 w 9947090"/>
                <a:gd name="connsiteY4" fmla="*/ 0 h 1307000"/>
                <a:gd name="connsiteX5" fmla="*/ 2428260 w 9947090"/>
                <a:gd name="connsiteY5" fmla="*/ 0 h 1307000"/>
                <a:gd name="connsiteX6" fmla="*/ 3013383 w 9947090"/>
                <a:gd name="connsiteY6" fmla="*/ 0 h 1307000"/>
                <a:gd name="connsiteX7" fmla="*/ 3598506 w 9947090"/>
                <a:gd name="connsiteY7" fmla="*/ 0 h 1307000"/>
                <a:gd name="connsiteX8" fmla="*/ 4084158 w 9947090"/>
                <a:gd name="connsiteY8" fmla="*/ 0 h 1307000"/>
                <a:gd name="connsiteX9" fmla="*/ 4669281 w 9947090"/>
                <a:gd name="connsiteY9" fmla="*/ 0 h 1307000"/>
                <a:gd name="connsiteX10" fmla="*/ 5055462 w 9947090"/>
                <a:gd name="connsiteY10" fmla="*/ 0 h 1307000"/>
                <a:gd name="connsiteX11" fmla="*/ 5740056 w 9947090"/>
                <a:gd name="connsiteY11" fmla="*/ 0 h 1307000"/>
                <a:gd name="connsiteX12" fmla="*/ 6026766 w 9947090"/>
                <a:gd name="connsiteY12" fmla="*/ 0 h 1307000"/>
                <a:gd name="connsiteX13" fmla="*/ 6711360 w 9947090"/>
                <a:gd name="connsiteY13" fmla="*/ 0 h 1307000"/>
                <a:gd name="connsiteX14" fmla="*/ 7395954 w 9947090"/>
                <a:gd name="connsiteY14" fmla="*/ 0 h 1307000"/>
                <a:gd name="connsiteX15" fmla="*/ 8180019 w 9947090"/>
                <a:gd name="connsiteY15" fmla="*/ 0 h 1307000"/>
                <a:gd name="connsiteX16" fmla="*/ 8665671 w 9947090"/>
                <a:gd name="connsiteY16" fmla="*/ 0 h 1307000"/>
                <a:gd name="connsiteX17" fmla="*/ 9250794 w 9947090"/>
                <a:gd name="connsiteY17" fmla="*/ 0 h 1307000"/>
                <a:gd name="connsiteX18" fmla="*/ 9947090 w 9947090"/>
                <a:gd name="connsiteY18" fmla="*/ 0 h 1307000"/>
                <a:gd name="connsiteX19" fmla="*/ 9947090 w 9947090"/>
                <a:gd name="connsiteY19" fmla="*/ 422597 h 1307000"/>
                <a:gd name="connsiteX20" fmla="*/ 9947090 w 9947090"/>
                <a:gd name="connsiteY20" fmla="*/ 819053 h 1307000"/>
                <a:gd name="connsiteX21" fmla="*/ 9947090 w 9947090"/>
                <a:gd name="connsiteY21" fmla="*/ 1307000 h 1307000"/>
                <a:gd name="connsiteX22" fmla="*/ 9461438 w 9947090"/>
                <a:gd name="connsiteY22" fmla="*/ 1307000 h 1307000"/>
                <a:gd name="connsiteX23" fmla="*/ 8677373 w 9947090"/>
                <a:gd name="connsiteY23" fmla="*/ 1307000 h 1307000"/>
                <a:gd name="connsiteX24" fmla="*/ 8390663 w 9947090"/>
                <a:gd name="connsiteY24" fmla="*/ 1307000 h 1307000"/>
                <a:gd name="connsiteX25" fmla="*/ 7606598 w 9947090"/>
                <a:gd name="connsiteY25" fmla="*/ 1307000 h 1307000"/>
                <a:gd name="connsiteX26" fmla="*/ 7120946 w 9947090"/>
                <a:gd name="connsiteY26" fmla="*/ 1307000 h 1307000"/>
                <a:gd name="connsiteX27" fmla="*/ 6834236 w 9947090"/>
                <a:gd name="connsiteY27" fmla="*/ 1307000 h 1307000"/>
                <a:gd name="connsiteX28" fmla="*/ 6149642 w 9947090"/>
                <a:gd name="connsiteY28" fmla="*/ 1307000 h 1307000"/>
                <a:gd name="connsiteX29" fmla="*/ 5663990 w 9947090"/>
                <a:gd name="connsiteY29" fmla="*/ 1307000 h 1307000"/>
                <a:gd name="connsiteX30" fmla="*/ 5078867 w 9947090"/>
                <a:gd name="connsiteY30" fmla="*/ 1307000 h 1307000"/>
                <a:gd name="connsiteX31" fmla="*/ 4493744 w 9947090"/>
                <a:gd name="connsiteY31" fmla="*/ 1307000 h 1307000"/>
                <a:gd name="connsiteX32" fmla="*/ 3908621 w 9947090"/>
                <a:gd name="connsiteY32" fmla="*/ 1307000 h 1307000"/>
                <a:gd name="connsiteX33" fmla="*/ 3422969 w 9947090"/>
                <a:gd name="connsiteY33" fmla="*/ 1307000 h 1307000"/>
                <a:gd name="connsiteX34" fmla="*/ 3036788 w 9947090"/>
                <a:gd name="connsiteY34" fmla="*/ 1307000 h 1307000"/>
                <a:gd name="connsiteX35" fmla="*/ 2352194 w 9947090"/>
                <a:gd name="connsiteY35" fmla="*/ 1307000 h 1307000"/>
                <a:gd name="connsiteX36" fmla="*/ 1866542 w 9947090"/>
                <a:gd name="connsiteY36" fmla="*/ 1307000 h 1307000"/>
                <a:gd name="connsiteX37" fmla="*/ 1380890 w 9947090"/>
                <a:gd name="connsiteY37" fmla="*/ 1307000 h 1307000"/>
                <a:gd name="connsiteX38" fmla="*/ 696296 w 9947090"/>
                <a:gd name="connsiteY38" fmla="*/ 1307000 h 1307000"/>
                <a:gd name="connsiteX39" fmla="*/ 0 w 9947090"/>
                <a:gd name="connsiteY39" fmla="*/ 1307000 h 1307000"/>
                <a:gd name="connsiteX40" fmla="*/ 0 w 9947090"/>
                <a:gd name="connsiteY40" fmla="*/ 845193 h 1307000"/>
                <a:gd name="connsiteX41" fmla="*/ 0 w 9947090"/>
                <a:gd name="connsiteY41" fmla="*/ 383387 h 1307000"/>
                <a:gd name="connsiteX42" fmla="*/ 0 w 9947090"/>
                <a:gd name="connsiteY42" fmla="*/ 0 h 130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947090" h="1307000" extrusionOk="0">
                  <a:moveTo>
                    <a:pt x="0" y="0"/>
                  </a:moveTo>
                  <a:cubicBezTo>
                    <a:pt x="287785" y="-15132"/>
                    <a:pt x="497895" y="3061"/>
                    <a:pt x="684594" y="0"/>
                  </a:cubicBezTo>
                  <a:cubicBezTo>
                    <a:pt x="871293" y="-3061"/>
                    <a:pt x="866083" y="2923"/>
                    <a:pt x="971304" y="0"/>
                  </a:cubicBezTo>
                  <a:cubicBezTo>
                    <a:pt x="1076525" y="-2923"/>
                    <a:pt x="1257638" y="28199"/>
                    <a:pt x="1456956" y="0"/>
                  </a:cubicBezTo>
                  <a:cubicBezTo>
                    <a:pt x="1656274" y="-28199"/>
                    <a:pt x="1896193" y="59882"/>
                    <a:pt x="2042079" y="0"/>
                  </a:cubicBezTo>
                  <a:cubicBezTo>
                    <a:pt x="2187965" y="-59882"/>
                    <a:pt x="2318995" y="6769"/>
                    <a:pt x="2428260" y="0"/>
                  </a:cubicBezTo>
                  <a:cubicBezTo>
                    <a:pt x="2537525" y="-6769"/>
                    <a:pt x="2773933" y="45080"/>
                    <a:pt x="3013383" y="0"/>
                  </a:cubicBezTo>
                  <a:cubicBezTo>
                    <a:pt x="3252833" y="-45080"/>
                    <a:pt x="3454046" y="54023"/>
                    <a:pt x="3598506" y="0"/>
                  </a:cubicBezTo>
                  <a:cubicBezTo>
                    <a:pt x="3742966" y="-54023"/>
                    <a:pt x="3976879" y="52429"/>
                    <a:pt x="4084158" y="0"/>
                  </a:cubicBezTo>
                  <a:cubicBezTo>
                    <a:pt x="4191437" y="-52429"/>
                    <a:pt x="4427776" y="38962"/>
                    <a:pt x="4669281" y="0"/>
                  </a:cubicBezTo>
                  <a:cubicBezTo>
                    <a:pt x="4910786" y="-38962"/>
                    <a:pt x="4960306" y="24088"/>
                    <a:pt x="5055462" y="0"/>
                  </a:cubicBezTo>
                  <a:cubicBezTo>
                    <a:pt x="5150618" y="-24088"/>
                    <a:pt x="5520547" y="13493"/>
                    <a:pt x="5740056" y="0"/>
                  </a:cubicBezTo>
                  <a:cubicBezTo>
                    <a:pt x="5959565" y="-13493"/>
                    <a:pt x="5889438" y="6324"/>
                    <a:pt x="6026766" y="0"/>
                  </a:cubicBezTo>
                  <a:cubicBezTo>
                    <a:pt x="6164094" y="-6324"/>
                    <a:pt x="6513889" y="74091"/>
                    <a:pt x="6711360" y="0"/>
                  </a:cubicBezTo>
                  <a:cubicBezTo>
                    <a:pt x="6908831" y="-74091"/>
                    <a:pt x="7193097" y="78058"/>
                    <a:pt x="7395954" y="0"/>
                  </a:cubicBezTo>
                  <a:cubicBezTo>
                    <a:pt x="7598811" y="-78058"/>
                    <a:pt x="7996817" y="80023"/>
                    <a:pt x="8180019" y="0"/>
                  </a:cubicBezTo>
                  <a:cubicBezTo>
                    <a:pt x="8363222" y="-80023"/>
                    <a:pt x="8503671" y="38971"/>
                    <a:pt x="8665671" y="0"/>
                  </a:cubicBezTo>
                  <a:cubicBezTo>
                    <a:pt x="8827671" y="-38971"/>
                    <a:pt x="8974492" y="62787"/>
                    <a:pt x="9250794" y="0"/>
                  </a:cubicBezTo>
                  <a:cubicBezTo>
                    <a:pt x="9527096" y="-62787"/>
                    <a:pt x="9663076" y="1403"/>
                    <a:pt x="9947090" y="0"/>
                  </a:cubicBezTo>
                  <a:cubicBezTo>
                    <a:pt x="9963731" y="93797"/>
                    <a:pt x="9929338" y="290523"/>
                    <a:pt x="9947090" y="422597"/>
                  </a:cubicBezTo>
                  <a:cubicBezTo>
                    <a:pt x="9964842" y="554671"/>
                    <a:pt x="9934055" y="643557"/>
                    <a:pt x="9947090" y="819053"/>
                  </a:cubicBezTo>
                  <a:cubicBezTo>
                    <a:pt x="9960125" y="994549"/>
                    <a:pt x="9941012" y="1196596"/>
                    <a:pt x="9947090" y="1307000"/>
                  </a:cubicBezTo>
                  <a:cubicBezTo>
                    <a:pt x="9743564" y="1352357"/>
                    <a:pt x="9594444" y="1271062"/>
                    <a:pt x="9461438" y="1307000"/>
                  </a:cubicBezTo>
                  <a:cubicBezTo>
                    <a:pt x="9328432" y="1342938"/>
                    <a:pt x="8886799" y="1261819"/>
                    <a:pt x="8677373" y="1307000"/>
                  </a:cubicBezTo>
                  <a:cubicBezTo>
                    <a:pt x="8467947" y="1352181"/>
                    <a:pt x="8497218" y="1296211"/>
                    <a:pt x="8390663" y="1307000"/>
                  </a:cubicBezTo>
                  <a:cubicBezTo>
                    <a:pt x="8284108" y="1317789"/>
                    <a:pt x="7769411" y="1228164"/>
                    <a:pt x="7606598" y="1307000"/>
                  </a:cubicBezTo>
                  <a:cubicBezTo>
                    <a:pt x="7443785" y="1385836"/>
                    <a:pt x="7254076" y="1249181"/>
                    <a:pt x="7120946" y="1307000"/>
                  </a:cubicBezTo>
                  <a:cubicBezTo>
                    <a:pt x="6987816" y="1364819"/>
                    <a:pt x="6921777" y="1295850"/>
                    <a:pt x="6834236" y="1307000"/>
                  </a:cubicBezTo>
                  <a:cubicBezTo>
                    <a:pt x="6746695" y="1318150"/>
                    <a:pt x="6423582" y="1292597"/>
                    <a:pt x="6149642" y="1307000"/>
                  </a:cubicBezTo>
                  <a:cubicBezTo>
                    <a:pt x="5875702" y="1321403"/>
                    <a:pt x="5782346" y="1294964"/>
                    <a:pt x="5663990" y="1307000"/>
                  </a:cubicBezTo>
                  <a:cubicBezTo>
                    <a:pt x="5545634" y="1319036"/>
                    <a:pt x="5281335" y="1281422"/>
                    <a:pt x="5078867" y="1307000"/>
                  </a:cubicBezTo>
                  <a:cubicBezTo>
                    <a:pt x="4876399" y="1332578"/>
                    <a:pt x="4769213" y="1276377"/>
                    <a:pt x="4493744" y="1307000"/>
                  </a:cubicBezTo>
                  <a:cubicBezTo>
                    <a:pt x="4218275" y="1337623"/>
                    <a:pt x="4062058" y="1301155"/>
                    <a:pt x="3908621" y="1307000"/>
                  </a:cubicBezTo>
                  <a:cubicBezTo>
                    <a:pt x="3755184" y="1312845"/>
                    <a:pt x="3663130" y="1301281"/>
                    <a:pt x="3422969" y="1307000"/>
                  </a:cubicBezTo>
                  <a:cubicBezTo>
                    <a:pt x="3182808" y="1312719"/>
                    <a:pt x="3114052" y="1287168"/>
                    <a:pt x="3036788" y="1307000"/>
                  </a:cubicBezTo>
                  <a:cubicBezTo>
                    <a:pt x="2959524" y="1326832"/>
                    <a:pt x="2685606" y="1254886"/>
                    <a:pt x="2352194" y="1307000"/>
                  </a:cubicBezTo>
                  <a:cubicBezTo>
                    <a:pt x="2018782" y="1359114"/>
                    <a:pt x="2059172" y="1287769"/>
                    <a:pt x="1866542" y="1307000"/>
                  </a:cubicBezTo>
                  <a:cubicBezTo>
                    <a:pt x="1673912" y="1326231"/>
                    <a:pt x="1508845" y="1294233"/>
                    <a:pt x="1380890" y="1307000"/>
                  </a:cubicBezTo>
                  <a:cubicBezTo>
                    <a:pt x="1252935" y="1319767"/>
                    <a:pt x="843767" y="1303972"/>
                    <a:pt x="696296" y="1307000"/>
                  </a:cubicBezTo>
                  <a:cubicBezTo>
                    <a:pt x="548825" y="1310028"/>
                    <a:pt x="212011" y="1237227"/>
                    <a:pt x="0" y="1307000"/>
                  </a:cubicBezTo>
                  <a:cubicBezTo>
                    <a:pt x="-40671" y="1198518"/>
                    <a:pt x="3177" y="1071629"/>
                    <a:pt x="0" y="845193"/>
                  </a:cubicBezTo>
                  <a:cubicBezTo>
                    <a:pt x="-3177" y="618757"/>
                    <a:pt x="49898" y="495351"/>
                    <a:pt x="0" y="383387"/>
                  </a:cubicBezTo>
                  <a:cubicBezTo>
                    <a:pt x="-49898" y="271423"/>
                    <a:pt x="15036" y="97322"/>
                    <a:pt x="0" y="0"/>
                  </a:cubicBezTo>
                  <a:close/>
                </a:path>
              </a:pathLst>
            </a:custGeom>
            <a:noFill/>
            <a:ln w="28575">
              <a:solidFill>
                <a:schemeClr val="accent2">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0" name="CaixaDeTexto 9">
              <a:extLst>
                <a:ext uri="{FF2B5EF4-FFF2-40B4-BE49-F238E27FC236}">
                  <a16:creationId xmlns:a16="http://schemas.microsoft.com/office/drawing/2014/main" id="{235C10C0-658D-C669-7D8F-D806E64944D9}"/>
                </a:ext>
              </a:extLst>
            </p:cNvPr>
            <p:cNvSpPr txBox="1"/>
            <p:nvPr/>
          </p:nvSpPr>
          <p:spPr>
            <a:xfrm>
              <a:off x="8788012" y="2148544"/>
              <a:ext cx="1286792" cy="591262"/>
            </a:xfrm>
            <a:prstGeom prst="rect">
              <a:avLst/>
            </a:prstGeom>
            <a:noFill/>
          </p:spPr>
          <p:txBody>
            <a:bodyPr wrap="square">
              <a:spAutoFit/>
            </a:bodyPr>
            <a:lstStyle/>
            <a:p>
              <a:pPr>
                <a:lnSpc>
                  <a:spcPts val="2000"/>
                </a:lnSpc>
              </a:pPr>
              <a:r>
                <a:rPr lang="pt-BR" sz="2400" dirty="0" err="1">
                  <a:solidFill>
                    <a:schemeClr val="accent2">
                      <a:lumMod val="60000"/>
                      <a:lumOff val="40000"/>
                    </a:schemeClr>
                  </a:solidFill>
                  <a:latin typeface="Cordia New" panose="020B0304020202020204" pitchFamily="34" charset="-34"/>
                  <a:cs typeface="Cordia New" panose="020B0304020202020204" pitchFamily="34" charset="-34"/>
                </a:rPr>
                <a:t>Speed</a:t>
              </a:r>
              <a:r>
                <a:rPr lang="pt-BR" sz="2400" dirty="0">
                  <a:solidFill>
                    <a:schemeClr val="accent2">
                      <a:lumMod val="60000"/>
                      <a:lumOff val="40000"/>
                    </a:schemeClr>
                  </a:solidFill>
                  <a:latin typeface="Cordia New" panose="020B0304020202020204" pitchFamily="34" charset="-34"/>
                  <a:cs typeface="Cordia New" panose="020B0304020202020204" pitchFamily="34" charset="-34"/>
                </a:rPr>
                <a:t> </a:t>
              </a:r>
              <a:r>
                <a:rPr lang="pt-BR" sz="2400" dirty="0" err="1">
                  <a:solidFill>
                    <a:schemeClr val="accent2">
                      <a:lumMod val="60000"/>
                      <a:lumOff val="40000"/>
                    </a:schemeClr>
                  </a:solidFill>
                  <a:latin typeface="Cordia New" panose="020B0304020202020204" pitchFamily="34" charset="-34"/>
                  <a:cs typeface="Cordia New" panose="020B0304020202020204" pitchFamily="34" charset="-34"/>
                </a:rPr>
                <a:t>measurement</a:t>
              </a:r>
              <a:endParaRPr lang="pt-BR" sz="2400" dirty="0">
                <a:solidFill>
                  <a:schemeClr val="accent2">
                    <a:lumMod val="60000"/>
                    <a:lumOff val="40000"/>
                  </a:schemeClr>
                </a:solidFill>
                <a:latin typeface="Cordia New" panose="020B0304020202020204" pitchFamily="34" charset="-34"/>
                <a:cs typeface="Cordia New" panose="020B0304020202020204" pitchFamily="34" charset="-34"/>
              </a:endParaRPr>
            </a:p>
          </p:txBody>
        </p:sp>
      </p:grpSp>
    </p:spTree>
    <p:extLst>
      <p:ext uri="{BB962C8B-B14F-4D97-AF65-F5344CB8AC3E}">
        <p14:creationId xmlns:p14="http://schemas.microsoft.com/office/powerpoint/2010/main" val="279547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D25B5B48-368E-FE2C-BAFC-FE3E338DDD9A}"/>
              </a:ext>
            </a:extLst>
          </p:cNvPr>
          <p:cNvSpPr txBox="1"/>
          <p:nvPr/>
        </p:nvSpPr>
        <p:spPr>
          <a:xfrm>
            <a:off x="909544" y="1817112"/>
            <a:ext cx="7957572" cy="4801314"/>
          </a:xfrm>
          <a:prstGeom prst="rect">
            <a:avLst/>
          </a:prstGeom>
          <a:solidFill>
            <a:schemeClr val="tx1"/>
          </a:solidFill>
        </p:spPr>
        <p:txBody>
          <a:bodyPr wrap="square">
            <a:spAutoFit/>
          </a:bodyPr>
          <a:lstStyle/>
          <a:p>
            <a:r>
              <a:rPr lang="en-US" b="0" dirty="0">
                <a:solidFill>
                  <a:srgbClr val="569CD6"/>
                </a:solidFill>
                <a:effectLst/>
                <a:latin typeface="Courier New" panose="02070309020205020404" pitchFamily="49" charset="0"/>
              </a:rPr>
              <a:t>class</a:t>
            </a:r>
            <a:r>
              <a:rPr lang="en-US" b="0" dirty="0">
                <a:solidFill>
                  <a:srgbClr val="D4D4D4"/>
                </a:solidFill>
                <a:effectLst/>
                <a:latin typeface="Courier New" panose="02070309020205020404" pitchFamily="49" charset="0"/>
              </a:rPr>
              <a:t> </a:t>
            </a:r>
            <a:r>
              <a:rPr lang="en-US" b="0" dirty="0">
                <a:solidFill>
                  <a:srgbClr val="4EC9B0"/>
                </a:solidFill>
                <a:effectLst/>
                <a:latin typeface="Courier New" panose="02070309020205020404" pitchFamily="49" charset="0"/>
              </a:rPr>
              <a:t>Observer</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569CD6"/>
                </a:solidFill>
                <a:effectLst/>
                <a:latin typeface="Courier New" panose="02070309020205020404" pitchFamily="49" charset="0"/>
              </a:rPr>
              <a:t>def</a:t>
            </a:r>
            <a:r>
              <a:rPr lang="en-US" b="0" dirty="0">
                <a:solidFill>
                  <a:srgbClr val="D4D4D4"/>
                </a:solidFill>
                <a:effectLst/>
                <a:latin typeface="Courier New" panose="02070309020205020404" pitchFamily="49" charset="0"/>
              </a:rPr>
              <a:t> </a:t>
            </a:r>
            <a:r>
              <a:rPr lang="en-US" b="0" dirty="0">
                <a:solidFill>
                  <a:srgbClr val="DCDCAA"/>
                </a:solidFill>
                <a:effectLst/>
                <a:latin typeface="Courier New" panose="02070309020205020404" pitchFamily="49" charset="0"/>
              </a:rPr>
              <a:t>__</a:t>
            </a:r>
            <a:r>
              <a:rPr lang="en-US" b="0" dirty="0" err="1">
                <a:solidFill>
                  <a:srgbClr val="DCDCAA"/>
                </a:solidFill>
                <a:effectLst/>
                <a:latin typeface="Courier New" panose="02070309020205020404" pitchFamily="49" charset="0"/>
              </a:rPr>
              <a:t>init</a:t>
            </a:r>
            <a:r>
              <a:rPr lang="en-US" b="0" dirty="0">
                <a:solidFill>
                  <a:srgbClr val="DCDCAA"/>
                </a:solidFill>
                <a:effectLst/>
                <a:latin typeface="Courier New" panose="02070309020205020404" pitchFamily="49" charset="0"/>
              </a:rPr>
              <a:t>__</a:t>
            </a:r>
            <a:r>
              <a:rPr lang="en-US" b="0" dirty="0">
                <a:solidFill>
                  <a:srgbClr val="D4D4D4"/>
                </a:solidFill>
                <a:effectLst/>
                <a:latin typeface="Courier New" panose="02070309020205020404" pitchFamily="49" charset="0"/>
              </a:rPr>
              <a:t>(</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 </a:t>
            </a:r>
            <a:r>
              <a:rPr lang="en-US" b="0" dirty="0" err="1">
                <a:solidFill>
                  <a:srgbClr val="9CDCFE"/>
                </a:solidFill>
                <a:effectLst/>
                <a:latin typeface="Courier New" panose="02070309020205020404" pitchFamily="49" charset="0"/>
              </a:rPr>
              <a:t>initial_state</a:t>
            </a:r>
            <a:r>
              <a:rPr lang="en-US" b="0" dirty="0">
                <a:solidFill>
                  <a:srgbClr val="D4D4D4"/>
                </a:solidFill>
                <a:effectLst/>
                <a:latin typeface="Courier New" panose="02070309020205020404" pitchFamily="49" charset="0"/>
              </a:rPr>
              <a:t>, </a:t>
            </a:r>
            <a:r>
              <a:rPr lang="en-US" b="0" dirty="0" err="1">
                <a:solidFill>
                  <a:srgbClr val="9CDCFE"/>
                </a:solidFill>
                <a:effectLst/>
                <a:latin typeface="Courier New" panose="02070309020205020404" pitchFamily="49" charset="0"/>
              </a:rPr>
              <a:t>initial_covariance</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xb</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np.array</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initial_state</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xh</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np.array</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initial_state</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err="1">
                <a:solidFill>
                  <a:srgbClr val="9CDCFE"/>
                </a:solidFill>
                <a:effectLst/>
                <a:latin typeface="Courier New" panose="02070309020205020404" pitchFamily="49" charset="0"/>
              </a:rPr>
              <a:t>self</a:t>
            </a:r>
            <a:r>
              <a:rPr lang="en-US" b="0" dirty="0" err="1">
                <a:solidFill>
                  <a:srgbClr val="D4D4D4"/>
                </a:solidFill>
                <a:effectLst/>
                <a:latin typeface="Courier New" panose="02070309020205020404" pitchFamily="49" charset="0"/>
              </a:rPr>
              <a:t>._Pb</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np.array</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initial_covariance</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err="1">
                <a:solidFill>
                  <a:srgbClr val="9CDCFE"/>
                </a:solidFill>
                <a:effectLst/>
                <a:latin typeface="Courier New" panose="02070309020205020404" pitchFamily="49" charset="0"/>
              </a:rPr>
              <a:t>self</a:t>
            </a:r>
            <a:r>
              <a:rPr lang="en-US" b="0" dirty="0" err="1">
                <a:solidFill>
                  <a:srgbClr val="D4D4D4"/>
                </a:solidFill>
                <a:effectLst/>
                <a:latin typeface="Courier New" panose="02070309020205020404" pitchFamily="49" charset="0"/>
              </a:rPr>
              <a:t>._Ph</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np.array</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initial_covariance</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br>
              <a:rPr lang="en-US" b="0" dirty="0">
                <a:solidFill>
                  <a:srgbClr val="D4D4D4"/>
                </a:solidFill>
                <a:effectLst/>
                <a:latin typeface="Courier New" panose="02070309020205020404" pitchFamily="49" charset="0"/>
              </a:rPr>
            </a:br>
            <a:r>
              <a:rPr lang="en-US" b="0" dirty="0">
                <a:solidFill>
                  <a:srgbClr val="D4D4D4"/>
                </a:solidFill>
                <a:effectLst/>
                <a:latin typeface="Courier New" panose="02070309020205020404" pitchFamily="49" charset="0"/>
              </a:rPr>
              <a:t>  </a:t>
            </a:r>
            <a:r>
              <a:rPr lang="en-US" b="0" dirty="0">
                <a:solidFill>
                  <a:srgbClr val="569CD6"/>
                </a:solidFill>
                <a:effectLst/>
                <a:latin typeface="Courier New" panose="02070309020205020404" pitchFamily="49" charset="0"/>
              </a:rPr>
              <a:t>def</a:t>
            </a:r>
            <a:r>
              <a:rPr lang="en-US" b="0" dirty="0">
                <a:solidFill>
                  <a:srgbClr val="D4D4D4"/>
                </a:solidFill>
                <a:effectLst/>
                <a:latin typeface="Courier New" panose="02070309020205020404" pitchFamily="49" charset="0"/>
              </a:rPr>
              <a:t> </a:t>
            </a:r>
            <a:r>
              <a:rPr lang="en-US" b="0" dirty="0" err="1">
                <a:solidFill>
                  <a:srgbClr val="DCDCAA"/>
                </a:solidFill>
                <a:effectLst/>
                <a:latin typeface="Courier New" panose="02070309020205020404" pitchFamily="49" charset="0"/>
              </a:rPr>
              <a:t>FMatrix</a:t>
            </a:r>
            <a:r>
              <a:rPr lang="en-US" b="0" dirty="0">
                <a:solidFill>
                  <a:srgbClr val="D4D4D4"/>
                </a:solidFill>
                <a:effectLst/>
                <a:latin typeface="Courier New" panose="02070309020205020404" pitchFamily="49" charset="0"/>
              </a:rPr>
              <a:t>(</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state</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p>
          <a:p>
            <a:r>
              <a:rPr lang="en-US" dirty="0">
                <a:solidFill>
                  <a:srgbClr val="DCDCDC"/>
                </a:solidFill>
                <a:latin typeface="Courier New" panose="02070309020205020404" pitchFamily="49" charset="0"/>
              </a:rPr>
              <a:t>    pass</a:t>
            </a:r>
            <a:endParaRPr lang="en-US" b="0" dirty="0">
              <a:solidFill>
                <a:srgbClr val="D4D4D4"/>
              </a:solidFill>
              <a:effectLst/>
              <a:latin typeface="Courier New" panose="02070309020205020404" pitchFamily="49" charset="0"/>
            </a:endParaRPr>
          </a:p>
          <a:p>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569CD6"/>
                </a:solidFill>
                <a:effectLst/>
                <a:latin typeface="Courier New" panose="02070309020205020404" pitchFamily="49" charset="0"/>
              </a:rPr>
              <a:t>def</a:t>
            </a:r>
            <a:r>
              <a:rPr lang="en-US" b="0" dirty="0">
                <a:solidFill>
                  <a:srgbClr val="D4D4D4"/>
                </a:solidFill>
                <a:effectLst/>
                <a:latin typeface="Courier New" panose="02070309020205020404" pitchFamily="49" charset="0"/>
              </a:rPr>
              <a:t> </a:t>
            </a:r>
            <a:r>
              <a:rPr lang="en-US" b="0" dirty="0">
                <a:solidFill>
                  <a:srgbClr val="DCDCAA"/>
                </a:solidFill>
                <a:effectLst/>
                <a:latin typeface="Courier New" panose="02070309020205020404" pitchFamily="49" charset="0"/>
              </a:rPr>
              <a:t>prediction</a:t>
            </a:r>
            <a:r>
              <a:rPr lang="en-US" b="0" dirty="0">
                <a:solidFill>
                  <a:srgbClr val="D4D4D4"/>
                </a:solidFill>
                <a:effectLst/>
                <a:latin typeface="Courier New" panose="02070309020205020404" pitchFamily="49" charset="0"/>
              </a:rPr>
              <a:t>(</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u</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pass</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569CD6"/>
                </a:solidFill>
                <a:effectLst/>
                <a:latin typeface="Courier New" panose="02070309020205020404" pitchFamily="49" charset="0"/>
              </a:rPr>
              <a:t>def</a:t>
            </a:r>
            <a:r>
              <a:rPr lang="en-US" b="0" dirty="0">
                <a:solidFill>
                  <a:srgbClr val="D4D4D4"/>
                </a:solidFill>
                <a:effectLst/>
                <a:latin typeface="Courier New" panose="02070309020205020404" pitchFamily="49" charset="0"/>
              </a:rPr>
              <a:t> </a:t>
            </a:r>
            <a:r>
              <a:rPr lang="en-US" b="0" dirty="0">
                <a:solidFill>
                  <a:srgbClr val="DCDCAA"/>
                </a:solidFill>
                <a:effectLst/>
                <a:latin typeface="Courier New" panose="02070309020205020404" pitchFamily="49" charset="0"/>
              </a:rPr>
              <a:t>correction</a:t>
            </a:r>
            <a:r>
              <a:rPr lang="en-US" b="0" dirty="0">
                <a:solidFill>
                  <a:srgbClr val="D4D4D4"/>
                </a:solidFill>
                <a:effectLst/>
                <a:latin typeface="Courier New" panose="02070309020205020404" pitchFamily="49" charset="0"/>
              </a:rPr>
              <a:t>(</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z</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pass</a:t>
            </a:r>
          </a:p>
          <a:p>
            <a:br>
              <a:rPr lang="en-US" b="0" dirty="0">
                <a:solidFill>
                  <a:srgbClr val="D4D4D4"/>
                </a:solidFill>
                <a:effectLst/>
                <a:latin typeface="Courier New" panose="02070309020205020404" pitchFamily="49" charset="0"/>
              </a:rPr>
            </a:br>
            <a:r>
              <a:rPr lang="en-US" b="0" dirty="0">
                <a:solidFill>
                  <a:srgbClr val="D4D4D4"/>
                </a:solidFill>
                <a:effectLst/>
                <a:latin typeface="Courier New" panose="02070309020205020404" pitchFamily="49" charset="0"/>
              </a:rPr>
              <a:t>  </a:t>
            </a:r>
            <a:r>
              <a:rPr lang="en-US" b="0" dirty="0">
                <a:solidFill>
                  <a:srgbClr val="569CD6"/>
                </a:solidFill>
                <a:effectLst/>
                <a:latin typeface="Courier New" panose="02070309020205020404" pitchFamily="49" charset="0"/>
              </a:rPr>
              <a:t>def</a:t>
            </a:r>
            <a:r>
              <a:rPr lang="en-US" b="0" dirty="0">
                <a:solidFill>
                  <a:srgbClr val="D4D4D4"/>
                </a:solidFill>
                <a:effectLst/>
                <a:latin typeface="Courier New" panose="02070309020205020404" pitchFamily="49" charset="0"/>
              </a:rPr>
              <a:t> </a:t>
            </a:r>
            <a:r>
              <a:rPr lang="en-US" b="0" dirty="0" err="1">
                <a:solidFill>
                  <a:srgbClr val="DCDCAA"/>
                </a:solidFill>
                <a:effectLst/>
                <a:latin typeface="Courier New" panose="02070309020205020404" pitchFamily="49" charset="0"/>
              </a:rPr>
              <a:t>predicted_corrected</a:t>
            </a:r>
            <a:r>
              <a:rPr lang="en-US" b="0" dirty="0">
                <a:solidFill>
                  <a:srgbClr val="D4D4D4"/>
                </a:solidFill>
                <a:effectLst/>
                <a:latin typeface="Courier New" panose="02070309020205020404" pitchFamily="49" charset="0"/>
              </a:rPr>
              <a:t>(</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C586C0"/>
                </a:solidFill>
                <a:effectLst/>
                <a:latin typeface="Courier New" panose="02070309020205020404" pitchFamily="49" charset="0"/>
              </a:rPr>
              <a:t>return</a:t>
            </a:r>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xh</a:t>
            </a:r>
            <a:endParaRPr lang="en-US" b="0" dirty="0">
              <a:solidFill>
                <a:srgbClr val="D4D4D4"/>
              </a:solidFill>
              <a:effectLst/>
              <a:latin typeface="Courier New" panose="02070309020205020404" pitchFamily="49" charset="0"/>
            </a:endParaRPr>
          </a:p>
        </p:txBody>
      </p:sp>
      <p:sp>
        <p:nvSpPr>
          <p:cNvPr id="6" name="Título 5">
            <a:extLst>
              <a:ext uri="{FF2B5EF4-FFF2-40B4-BE49-F238E27FC236}">
                <a16:creationId xmlns:a16="http://schemas.microsoft.com/office/drawing/2014/main" id="{94614D68-4215-6309-3BB1-F4D772392612}"/>
              </a:ext>
            </a:extLst>
          </p:cNvPr>
          <p:cNvSpPr>
            <a:spLocks noGrp="1"/>
          </p:cNvSpPr>
          <p:nvPr>
            <p:ph type="title"/>
          </p:nvPr>
        </p:nvSpPr>
        <p:spPr/>
        <p:txBody>
          <a:bodyPr/>
          <a:lstStyle/>
          <a:p>
            <a:r>
              <a:rPr lang="pt-BR" dirty="0" err="1"/>
              <a:t>Class</a:t>
            </a:r>
            <a:r>
              <a:rPr lang="pt-BR" dirty="0"/>
              <a:t> </a:t>
            </a:r>
            <a:r>
              <a:rPr lang="pt-BR" dirty="0" err="1"/>
              <a:t>Observer</a:t>
            </a:r>
            <a:endParaRPr lang="en-US" dirty="0"/>
          </a:p>
        </p:txBody>
      </p:sp>
      <p:grpSp>
        <p:nvGrpSpPr>
          <p:cNvPr id="7" name="Agrupar 6">
            <a:extLst>
              <a:ext uri="{FF2B5EF4-FFF2-40B4-BE49-F238E27FC236}">
                <a16:creationId xmlns:a16="http://schemas.microsoft.com/office/drawing/2014/main" id="{9230DE10-CEDF-4797-3983-99C03A5821FA}"/>
              </a:ext>
            </a:extLst>
          </p:cNvPr>
          <p:cNvGrpSpPr/>
          <p:nvPr/>
        </p:nvGrpSpPr>
        <p:grpSpPr>
          <a:xfrm>
            <a:off x="1070228" y="2390154"/>
            <a:ext cx="7744792" cy="1223272"/>
            <a:chOff x="9142" y="1841709"/>
            <a:chExt cx="9344985" cy="1223272"/>
          </a:xfrm>
        </p:grpSpPr>
        <p:sp>
          <p:nvSpPr>
            <p:cNvPr id="9" name="CaixaDeTexto 8">
              <a:extLst>
                <a:ext uri="{FF2B5EF4-FFF2-40B4-BE49-F238E27FC236}">
                  <a16:creationId xmlns:a16="http://schemas.microsoft.com/office/drawing/2014/main" id="{59CFF4E4-05A7-9D31-60DF-4235028A0DA4}"/>
                </a:ext>
              </a:extLst>
            </p:cNvPr>
            <p:cNvSpPr txBox="1"/>
            <p:nvPr/>
          </p:nvSpPr>
          <p:spPr>
            <a:xfrm>
              <a:off x="9142" y="1841709"/>
              <a:ext cx="9282125" cy="1223272"/>
            </a:xfrm>
            <a:custGeom>
              <a:avLst/>
              <a:gdLst>
                <a:gd name="connsiteX0" fmla="*/ 0 w 9282125"/>
                <a:gd name="connsiteY0" fmla="*/ 0 h 1223272"/>
                <a:gd name="connsiteX1" fmla="*/ 672954 w 9282125"/>
                <a:gd name="connsiteY1" fmla="*/ 0 h 1223272"/>
                <a:gd name="connsiteX2" fmla="*/ 974623 w 9282125"/>
                <a:gd name="connsiteY2" fmla="*/ 0 h 1223272"/>
                <a:gd name="connsiteX3" fmla="*/ 1461935 w 9282125"/>
                <a:gd name="connsiteY3" fmla="*/ 0 h 1223272"/>
                <a:gd name="connsiteX4" fmla="*/ 2042068 w 9282125"/>
                <a:gd name="connsiteY4" fmla="*/ 0 h 1223272"/>
                <a:gd name="connsiteX5" fmla="*/ 2436558 w 9282125"/>
                <a:gd name="connsiteY5" fmla="*/ 0 h 1223272"/>
                <a:gd name="connsiteX6" fmla="*/ 3016691 w 9282125"/>
                <a:gd name="connsiteY6" fmla="*/ 0 h 1223272"/>
                <a:gd name="connsiteX7" fmla="*/ 3596823 w 9282125"/>
                <a:gd name="connsiteY7" fmla="*/ 0 h 1223272"/>
                <a:gd name="connsiteX8" fmla="*/ 4084135 w 9282125"/>
                <a:gd name="connsiteY8" fmla="*/ 0 h 1223272"/>
                <a:gd name="connsiteX9" fmla="*/ 4664268 w 9282125"/>
                <a:gd name="connsiteY9" fmla="*/ 0 h 1223272"/>
                <a:gd name="connsiteX10" fmla="*/ 5058758 w 9282125"/>
                <a:gd name="connsiteY10" fmla="*/ 0 h 1223272"/>
                <a:gd name="connsiteX11" fmla="*/ 5731712 w 9282125"/>
                <a:gd name="connsiteY11" fmla="*/ 0 h 1223272"/>
                <a:gd name="connsiteX12" fmla="*/ 6033381 w 9282125"/>
                <a:gd name="connsiteY12" fmla="*/ 0 h 1223272"/>
                <a:gd name="connsiteX13" fmla="*/ 6706335 w 9282125"/>
                <a:gd name="connsiteY13" fmla="*/ 0 h 1223272"/>
                <a:gd name="connsiteX14" fmla="*/ 7379289 w 9282125"/>
                <a:gd name="connsiteY14" fmla="*/ 0 h 1223272"/>
                <a:gd name="connsiteX15" fmla="*/ 8145065 w 9282125"/>
                <a:gd name="connsiteY15" fmla="*/ 0 h 1223272"/>
                <a:gd name="connsiteX16" fmla="*/ 8632376 w 9282125"/>
                <a:gd name="connsiteY16" fmla="*/ 0 h 1223272"/>
                <a:gd name="connsiteX17" fmla="*/ 9282125 w 9282125"/>
                <a:gd name="connsiteY17" fmla="*/ 0 h 1223272"/>
                <a:gd name="connsiteX18" fmla="*/ 9282125 w 9282125"/>
                <a:gd name="connsiteY18" fmla="*/ 383292 h 1223272"/>
                <a:gd name="connsiteX19" fmla="*/ 9282125 w 9282125"/>
                <a:gd name="connsiteY19" fmla="*/ 754351 h 1223272"/>
                <a:gd name="connsiteX20" fmla="*/ 9282125 w 9282125"/>
                <a:gd name="connsiteY20" fmla="*/ 1223272 h 1223272"/>
                <a:gd name="connsiteX21" fmla="*/ 8609171 w 9282125"/>
                <a:gd name="connsiteY21" fmla="*/ 1223272 h 1223272"/>
                <a:gd name="connsiteX22" fmla="*/ 8307502 w 9282125"/>
                <a:gd name="connsiteY22" fmla="*/ 1223272 h 1223272"/>
                <a:gd name="connsiteX23" fmla="*/ 7541727 w 9282125"/>
                <a:gd name="connsiteY23" fmla="*/ 1223272 h 1223272"/>
                <a:gd name="connsiteX24" fmla="*/ 7240058 w 9282125"/>
                <a:gd name="connsiteY24" fmla="*/ 1223272 h 1223272"/>
                <a:gd name="connsiteX25" fmla="*/ 6474282 w 9282125"/>
                <a:gd name="connsiteY25" fmla="*/ 1223272 h 1223272"/>
                <a:gd name="connsiteX26" fmla="*/ 5986971 w 9282125"/>
                <a:gd name="connsiteY26" fmla="*/ 1223272 h 1223272"/>
                <a:gd name="connsiteX27" fmla="*/ 5685302 w 9282125"/>
                <a:gd name="connsiteY27" fmla="*/ 1223272 h 1223272"/>
                <a:gd name="connsiteX28" fmla="*/ 5012348 w 9282125"/>
                <a:gd name="connsiteY28" fmla="*/ 1223272 h 1223272"/>
                <a:gd name="connsiteX29" fmla="*/ 4525036 w 9282125"/>
                <a:gd name="connsiteY29" fmla="*/ 1223272 h 1223272"/>
                <a:gd name="connsiteX30" fmla="*/ 3944903 w 9282125"/>
                <a:gd name="connsiteY30" fmla="*/ 1223272 h 1223272"/>
                <a:gd name="connsiteX31" fmla="*/ 3364770 w 9282125"/>
                <a:gd name="connsiteY31" fmla="*/ 1223272 h 1223272"/>
                <a:gd name="connsiteX32" fmla="*/ 2784638 w 9282125"/>
                <a:gd name="connsiteY32" fmla="*/ 1223272 h 1223272"/>
                <a:gd name="connsiteX33" fmla="*/ 2297326 w 9282125"/>
                <a:gd name="connsiteY33" fmla="*/ 1223272 h 1223272"/>
                <a:gd name="connsiteX34" fmla="*/ 1902836 w 9282125"/>
                <a:gd name="connsiteY34" fmla="*/ 1223272 h 1223272"/>
                <a:gd name="connsiteX35" fmla="*/ 1229882 w 9282125"/>
                <a:gd name="connsiteY35" fmla="*/ 1223272 h 1223272"/>
                <a:gd name="connsiteX36" fmla="*/ 742570 w 9282125"/>
                <a:gd name="connsiteY36" fmla="*/ 1223272 h 1223272"/>
                <a:gd name="connsiteX37" fmla="*/ 0 w 9282125"/>
                <a:gd name="connsiteY37" fmla="*/ 1223272 h 1223272"/>
                <a:gd name="connsiteX38" fmla="*/ 0 w 9282125"/>
                <a:gd name="connsiteY38" fmla="*/ 803282 h 1223272"/>
                <a:gd name="connsiteX39" fmla="*/ 0 w 9282125"/>
                <a:gd name="connsiteY39" fmla="*/ 407757 h 1223272"/>
                <a:gd name="connsiteX40" fmla="*/ 0 w 9282125"/>
                <a:gd name="connsiteY40" fmla="*/ 0 h 122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82125" h="1223272"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09602" y="122365"/>
                    <a:pt x="9236628" y="291609"/>
                    <a:pt x="9282125" y="383292"/>
                  </a:cubicBezTo>
                  <a:cubicBezTo>
                    <a:pt x="9327622" y="474975"/>
                    <a:pt x="9277460" y="610897"/>
                    <a:pt x="9282125" y="754351"/>
                  </a:cubicBezTo>
                  <a:cubicBezTo>
                    <a:pt x="9286790" y="897805"/>
                    <a:pt x="9278852" y="1102408"/>
                    <a:pt x="9282125" y="1223272"/>
                  </a:cubicBezTo>
                  <a:cubicBezTo>
                    <a:pt x="9110254" y="1272299"/>
                    <a:pt x="8805060" y="1153400"/>
                    <a:pt x="8609171" y="1223272"/>
                  </a:cubicBezTo>
                  <a:cubicBezTo>
                    <a:pt x="8413282" y="1293144"/>
                    <a:pt x="8444079" y="1203221"/>
                    <a:pt x="8307502" y="1223272"/>
                  </a:cubicBezTo>
                  <a:cubicBezTo>
                    <a:pt x="8170925" y="1243323"/>
                    <a:pt x="7888389" y="1206137"/>
                    <a:pt x="7541727" y="1223272"/>
                  </a:cubicBezTo>
                  <a:cubicBezTo>
                    <a:pt x="7195065" y="1240407"/>
                    <a:pt x="7337338" y="1211950"/>
                    <a:pt x="7240058" y="1223272"/>
                  </a:cubicBezTo>
                  <a:cubicBezTo>
                    <a:pt x="7142778" y="1234594"/>
                    <a:pt x="6664695" y="1149341"/>
                    <a:pt x="6474282" y="1223272"/>
                  </a:cubicBezTo>
                  <a:cubicBezTo>
                    <a:pt x="6283869" y="1297203"/>
                    <a:pt x="6166663" y="1178717"/>
                    <a:pt x="5986971" y="1223272"/>
                  </a:cubicBezTo>
                  <a:cubicBezTo>
                    <a:pt x="5807279" y="1267827"/>
                    <a:pt x="5818542" y="1195978"/>
                    <a:pt x="5685302" y="1223272"/>
                  </a:cubicBezTo>
                  <a:cubicBezTo>
                    <a:pt x="5552062" y="1250566"/>
                    <a:pt x="5281460" y="1155946"/>
                    <a:pt x="5012348" y="1223272"/>
                  </a:cubicBezTo>
                  <a:cubicBezTo>
                    <a:pt x="4743236" y="1290598"/>
                    <a:pt x="4716338" y="1173174"/>
                    <a:pt x="4525036" y="1223272"/>
                  </a:cubicBezTo>
                  <a:cubicBezTo>
                    <a:pt x="4333734" y="1273370"/>
                    <a:pt x="4208187" y="1207193"/>
                    <a:pt x="3944903" y="1223272"/>
                  </a:cubicBezTo>
                  <a:cubicBezTo>
                    <a:pt x="3681619" y="1239351"/>
                    <a:pt x="3483675" y="1166821"/>
                    <a:pt x="3364770" y="1223272"/>
                  </a:cubicBezTo>
                  <a:cubicBezTo>
                    <a:pt x="3245865" y="1279723"/>
                    <a:pt x="2967263" y="1164611"/>
                    <a:pt x="2784638" y="1223272"/>
                  </a:cubicBezTo>
                  <a:cubicBezTo>
                    <a:pt x="2602013" y="1281933"/>
                    <a:pt x="2410167" y="1186431"/>
                    <a:pt x="2297326" y="1223272"/>
                  </a:cubicBezTo>
                  <a:cubicBezTo>
                    <a:pt x="2184485" y="1260113"/>
                    <a:pt x="2072760" y="1194781"/>
                    <a:pt x="1902836" y="1223272"/>
                  </a:cubicBezTo>
                  <a:cubicBezTo>
                    <a:pt x="1732912" y="1251763"/>
                    <a:pt x="1400925" y="1162483"/>
                    <a:pt x="1229882" y="1223272"/>
                  </a:cubicBezTo>
                  <a:cubicBezTo>
                    <a:pt x="1058839" y="1284061"/>
                    <a:pt x="920815" y="1185270"/>
                    <a:pt x="742570" y="1223272"/>
                  </a:cubicBezTo>
                  <a:cubicBezTo>
                    <a:pt x="564325" y="1261274"/>
                    <a:pt x="358537" y="1218524"/>
                    <a:pt x="0" y="1223272"/>
                  </a:cubicBezTo>
                  <a:cubicBezTo>
                    <a:pt x="-17218" y="1097536"/>
                    <a:pt x="39980" y="890630"/>
                    <a:pt x="0" y="803282"/>
                  </a:cubicBezTo>
                  <a:cubicBezTo>
                    <a:pt x="-39980" y="715934"/>
                    <a:pt x="2137" y="515215"/>
                    <a:pt x="0" y="407757"/>
                  </a:cubicBezTo>
                  <a:cubicBezTo>
                    <a:pt x="-2137" y="300299"/>
                    <a:pt x="35358" y="88236"/>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8" name="CaixaDeTexto 7">
              <a:extLst>
                <a:ext uri="{FF2B5EF4-FFF2-40B4-BE49-F238E27FC236}">
                  <a16:creationId xmlns:a16="http://schemas.microsoft.com/office/drawing/2014/main" id="{6189762D-FF7F-AE10-7D4A-FF62F94C2A7D}"/>
                </a:ext>
              </a:extLst>
            </p:cNvPr>
            <p:cNvSpPr txBox="1"/>
            <p:nvPr/>
          </p:nvSpPr>
          <p:spPr>
            <a:xfrm>
              <a:off x="6989061" y="1918513"/>
              <a:ext cx="2365066" cy="1146468"/>
            </a:xfrm>
            <a:prstGeom prst="rect">
              <a:avLst/>
            </a:prstGeom>
            <a:noFill/>
          </p:spPr>
          <p:txBody>
            <a:bodyPr wrap="square">
              <a:spAutoFit/>
            </a:bodyPr>
            <a:lstStyle/>
            <a:p>
              <a:pPr>
                <a:lnSpc>
                  <a:spcPts val="2000"/>
                </a:lnSpc>
              </a:pPr>
              <a:r>
                <a:rPr lang="en-US" sz="2400" dirty="0">
                  <a:solidFill>
                    <a:schemeClr val="accent3">
                      <a:lumMod val="60000"/>
                      <a:lumOff val="40000"/>
                    </a:schemeClr>
                  </a:solidFill>
                  <a:latin typeface="Cordia New" panose="020B0304020202020204" pitchFamily="34" charset="-34"/>
                  <a:cs typeface="Cordia New" panose="020B0304020202020204" pitchFamily="34" charset="-34"/>
                </a:rPr>
                <a:t>Check the preservation of the initial nomenclature </a:t>
              </a:r>
              <a:r>
                <a:rPr lang="pt-BR" dirty="0">
                  <a:solidFill>
                    <a:schemeClr val="accent3">
                      <a:lumMod val="60000"/>
                      <a:lumOff val="40000"/>
                    </a:schemeClr>
                  </a:solidFill>
                  <a:latin typeface="Abadi" panose="020B0604020104020204" pitchFamily="34" charset="0"/>
                  <a:cs typeface="Cordia New" panose="020B0304020202020204" pitchFamily="34" charset="-34"/>
                </a:rPr>
                <a:t>x bar, x </a:t>
              </a:r>
              <a:r>
                <a:rPr lang="pt-BR" dirty="0" err="1">
                  <a:solidFill>
                    <a:schemeClr val="accent3">
                      <a:lumMod val="60000"/>
                      <a:lumOff val="40000"/>
                    </a:schemeClr>
                  </a:solidFill>
                  <a:latin typeface="Abadi" panose="020B0604020104020204" pitchFamily="34" charset="0"/>
                  <a:cs typeface="Cordia New" panose="020B0304020202020204" pitchFamily="34" charset="-34"/>
                </a:rPr>
                <a:t>hat</a:t>
              </a:r>
              <a:r>
                <a:rPr lang="pt-BR" sz="2400" dirty="0">
                  <a:solidFill>
                    <a:schemeClr val="accent3">
                      <a:lumMod val="60000"/>
                      <a:lumOff val="40000"/>
                    </a:schemeClr>
                  </a:solidFill>
                  <a:latin typeface="Cordia New" panose="020B0304020202020204" pitchFamily="34" charset="-34"/>
                  <a:cs typeface="Cordia New" panose="020B0304020202020204" pitchFamily="34" charset="-34"/>
                </a:rPr>
                <a:t>.</a:t>
              </a:r>
            </a:p>
          </p:txBody>
        </p:sp>
      </p:grpSp>
      <p:grpSp>
        <p:nvGrpSpPr>
          <p:cNvPr id="10" name="Agrupar 9">
            <a:extLst>
              <a:ext uri="{FF2B5EF4-FFF2-40B4-BE49-F238E27FC236}">
                <a16:creationId xmlns:a16="http://schemas.microsoft.com/office/drawing/2014/main" id="{AE7801CA-F5CE-8FA2-CEF3-398D4D4B6CC4}"/>
              </a:ext>
            </a:extLst>
          </p:cNvPr>
          <p:cNvGrpSpPr/>
          <p:nvPr/>
        </p:nvGrpSpPr>
        <p:grpSpPr>
          <a:xfrm>
            <a:off x="1070229" y="3720878"/>
            <a:ext cx="7796888" cy="2212150"/>
            <a:chOff x="9142" y="1858657"/>
            <a:chExt cx="9282125" cy="1223272"/>
          </a:xfrm>
        </p:grpSpPr>
        <p:sp>
          <p:nvSpPr>
            <p:cNvPr id="12" name="CaixaDeTexto 11">
              <a:extLst>
                <a:ext uri="{FF2B5EF4-FFF2-40B4-BE49-F238E27FC236}">
                  <a16:creationId xmlns:a16="http://schemas.microsoft.com/office/drawing/2014/main" id="{3F29D1C5-4F8B-0C9B-90DB-6F33C62BBDDD}"/>
                </a:ext>
              </a:extLst>
            </p:cNvPr>
            <p:cNvSpPr txBox="1"/>
            <p:nvPr/>
          </p:nvSpPr>
          <p:spPr>
            <a:xfrm>
              <a:off x="9142" y="1858657"/>
              <a:ext cx="9282125" cy="1223272"/>
            </a:xfrm>
            <a:custGeom>
              <a:avLst/>
              <a:gdLst>
                <a:gd name="connsiteX0" fmla="*/ 0 w 9282125"/>
                <a:gd name="connsiteY0" fmla="*/ 0 h 1223272"/>
                <a:gd name="connsiteX1" fmla="*/ 672954 w 9282125"/>
                <a:gd name="connsiteY1" fmla="*/ 0 h 1223272"/>
                <a:gd name="connsiteX2" fmla="*/ 974623 w 9282125"/>
                <a:gd name="connsiteY2" fmla="*/ 0 h 1223272"/>
                <a:gd name="connsiteX3" fmla="*/ 1461935 w 9282125"/>
                <a:gd name="connsiteY3" fmla="*/ 0 h 1223272"/>
                <a:gd name="connsiteX4" fmla="*/ 2042068 w 9282125"/>
                <a:gd name="connsiteY4" fmla="*/ 0 h 1223272"/>
                <a:gd name="connsiteX5" fmla="*/ 2436558 w 9282125"/>
                <a:gd name="connsiteY5" fmla="*/ 0 h 1223272"/>
                <a:gd name="connsiteX6" fmla="*/ 3016691 w 9282125"/>
                <a:gd name="connsiteY6" fmla="*/ 0 h 1223272"/>
                <a:gd name="connsiteX7" fmla="*/ 3596823 w 9282125"/>
                <a:gd name="connsiteY7" fmla="*/ 0 h 1223272"/>
                <a:gd name="connsiteX8" fmla="*/ 4084135 w 9282125"/>
                <a:gd name="connsiteY8" fmla="*/ 0 h 1223272"/>
                <a:gd name="connsiteX9" fmla="*/ 4664268 w 9282125"/>
                <a:gd name="connsiteY9" fmla="*/ 0 h 1223272"/>
                <a:gd name="connsiteX10" fmla="*/ 5058758 w 9282125"/>
                <a:gd name="connsiteY10" fmla="*/ 0 h 1223272"/>
                <a:gd name="connsiteX11" fmla="*/ 5731712 w 9282125"/>
                <a:gd name="connsiteY11" fmla="*/ 0 h 1223272"/>
                <a:gd name="connsiteX12" fmla="*/ 6033381 w 9282125"/>
                <a:gd name="connsiteY12" fmla="*/ 0 h 1223272"/>
                <a:gd name="connsiteX13" fmla="*/ 6706335 w 9282125"/>
                <a:gd name="connsiteY13" fmla="*/ 0 h 1223272"/>
                <a:gd name="connsiteX14" fmla="*/ 7379289 w 9282125"/>
                <a:gd name="connsiteY14" fmla="*/ 0 h 1223272"/>
                <a:gd name="connsiteX15" fmla="*/ 8145065 w 9282125"/>
                <a:gd name="connsiteY15" fmla="*/ 0 h 1223272"/>
                <a:gd name="connsiteX16" fmla="*/ 8632376 w 9282125"/>
                <a:gd name="connsiteY16" fmla="*/ 0 h 1223272"/>
                <a:gd name="connsiteX17" fmla="*/ 9282125 w 9282125"/>
                <a:gd name="connsiteY17" fmla="*/ 0 h 1223272"/>
                <a:gd name="connsiteX18" fmla="*/ 9282125 w 9282125"/>
                <a:gd name="connsiteY18" fmla="*/ 383292 h 1223272"/>
                <a:gd name="connsiteX19" fmla="*/ 9282125 w 9282125"/>
                <a:gd name="connsiteY19" fmla="*/ 754351 h 1223272"/>
                <a:gd name="connsiteX20" fmla="*/ 9282125 w 9282125"/>
                <a:gd name="connsiteY20" fmla="*/ 1223272 h 1223272"/>
                <a:gd name="connsiteX21" fmla="*/ 8609171 w 9282125"/>
                <a:gd name="connsiteY21" fmla="*/ 1223272 h 1223272"/>
                <a:gd name="connsiteX22" fmla="*/ 8307502 w 9282125"/>
                <a:gd name="connsiteY22" fmla="*/ 1223272 h 1223272"/>
                <a:gd name="connsiteX23" fmla="*/ 7541727 w 9282125"/>
                <a:gd name="connsiteY23" fmla="*/ 1223272 h 1223272"/>
                <a:gd name="connsiteX24" fmla="*/ 7240058 w 9282125"/>
                <a:gd name="connsiteY24" fmla="*/ 1223272 h 1223272"/>
                <a:gd name="connsiteX25" fmla="*/ 6474282 w 9282125"/>
                <a:gd name="connsiteY25" fmla="*/ 1223272 h 1223272"/>
                <a:gd name="connsiteX26" fmla="*/ 5986971 w 9282125"/>
                <a:gd name="connsiteY26" fmla="*/ 1223272 h 1223272"/>
                <a:gd name="connsiteX27" fmla="*/ 5685302 w 9282125"/>
                <a:gd name="connsiteY27" fmla="*/ 1223272 h 1223272"/>
                <a:gd name="connsiteX28" fmla="*/ 5012348 w 9282125"/>
                <a:gd name="connsiteY28" fmla="*/ 1223272 h 1223272"/>
                <a:gd name="connsiteX29" fmla="*/ 4525036 w 9282125"/>
                <a:gd name="connsiteY29" fmla="*/ 1223272 h 1223272"/>
                <a:gd name="connsiteX30" fmla="*/ 3944903 w 9282125"/>
                <a:gd name="connsiteY30" fmla="*/ 1223272 h 1223272"/>
                <a:gd name="connsiteX31" fmla="*/ 3364770 w 9282125"/>
                <a:gd name="connsiteY31" fmla="*/ 1223272 h 1223272"/>
                <a:gd name="connsiteX32" fmla="*/ 2784638 w 9282125"/>
                <a:gd name="connsiteY32" fmla="*/ 1223272 h 1223272"/>
                <a:gd name="connsiteX33" fmla="*/ 2297326 w 9282125"/>
                <a:gd name="connsiteY33" fmla="*/ 1223272 h 1223272"/>
                <a:gd name="connsiteX34" fmla="*/ 1902836 w 9282125"/>
                <a:gd name="connsiteY34" fmla="*/ 1223272 h 1223272"/>
                <a:gd name="connsiteX35" fmla="*/ 1229882 w 9282125"/>
                <a:gd name="connsiteY35" fmla="*/ 1223272 h 1223272"/>
                <a:gd name="connsiteX36" fmla="*/ 742570 w 9282125"/>
                <a:gd name="connsiteY36" fmla="*/ 1223272 h 1223272"/>
                <a:gd name="connsiteX37" fmla="*/ 0 w 9282125"/>
                <a:gd name="connsiteY37" fmla="*/ 1223272 h 1223272"/>
                <a:gd name="connsiteX38" fmla="*/ 0 w 9282125"/>
                <a:gd name="connsiteY38" fmla="*/ 803282 h 1223272"/>
                <a:gd name="connsiteX39" fmla="*/ 0 w 9282125"/>
                <a:gd name="connsiteY39" fmla="*/ 407757 h 1223272"/>
                <a:gd name="connsiteX40" fmla="*/ 0 w 9282125"/>
                <a:gd name="connsiteY40" fmla="*/ 0 h 122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82125" h="1223272"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09602" y="122365"/>
                    <a:pt x="9236628" y="291609"/>
                    <a:pt x="9282125" y="383292"/>
                  </a:cubicBezTo>
                  <a:cubicBezTo>
                    <a:pt x="9327622" y="474975"/>
                    <a:pt x="9277460" y="610897"/>
                    <a:pt x="9282125" y="754351"/>
                  </a:cubicBezTo>
                  <a:cubicBezTo>
                    <a:pt x="9286790" y="897805"/>
                    <a:pt x="9278852" y="1102408"/>
                    <a:pt x="9282125" y="1223272"/>
                  </a:cubicBezTo>
                  <a:cubicBezTo>
                    <a:pt x="9110254" y="1272299"/>
                    <a:pt x="8805060" y="1153400"/>
                    <a:pt x="8609171" y="1223272"/>
                  </a:cubicBezTo>
                  <a:cubicBezTo>
                    <a:pt x="8413282" y="1293144"/>
                    <a:pt x="8444079" y="1203221"/>
                    <a:pt x="8307502" y="1223272"/>
                  </a:cubicBezTo>
                  <a:cubicBezTo>
                    <a:pt x="8170925" y="1243323"/>
                    <a:pt x="7888389" y="1206137"/>
                    <a:pt x="7541727" y="1223272"/>
                  </a:cubicBezTo>
                  <a:cubicBezTo>
                    <a:pt x="7195065" y="1240407"/>
                    <a:pt x="7337338" y="1211950"/>
                    <a:pt x="7240058" y="1223272"/>
                  </a:cubicBezTo>
                  <a:cubicBezTo>
                    <a:pt x="7142778" y="1234594"/>
                    <a:pt x="6664695" y="1149341"/>
                    <a:pt x="6474282" y="1223272"/>
                  </a:cubicBezTo>
                  <a:cubicBezTo>
                    <a:pt x="6283869" y="1297203"/>
                    <a:pt x="6166663" y="1178717"/>
                    <a:pt x="5986971" y="1223272"/>
                  </a:cubicBezTo>
                  <a:cubicBezTo>
                    <a:pt x="5807279" y="1267827"/>
                    <a:pt x="5818542" y="1195978"/>
                    <a:pt x="5685302" y="1223272"/>
                  </a:cubicBezTo>
                  <a:cubicBezTo>
                    <a:pt x="5552062" y="1250566"/>
                    <a:pt x="5281460" y="1155946"/>
                    <a:pt x="5012348" y="1223272"/>
                  </a:cubicBezTo>
                  <a:cubicBezTo>
                    <a:pt x="4743236" y="1290598"/>
                    <a:pt x="4716338" y="1173174"/>
                    <a:pt x="4525036" y="1223272"/>
                  </a:cubicBezTo>
                  <a:cubicBezTo>
                    <a:pt x="4333734" y="1273370"/>
                    <a:pt x="4208187" y="1207193"/>
                    <a:pt x="3944903" y="1223272"/>
                  </a:cubicBezTo>
                  <a:cubicBezTo>
                    <a:pt x="3681619" y="1239351"/>
                    <a:pt x="3483675" y="1166821"/>
                    <a:pt x="3364770" y="1223272"/>
                  </a:cubicBezTo>
                  <a:cubicBezTo>
                    <a:pt x="3245865" y="1279723"/>
                    <a:pt x="2967263" y="1164611"/>
                    <a:pt x="2784638" y="1223272"/>
                  </a:cubicBezTo>
                  <a:cubicBezTo>
                    <a:pt x="2602013" y="1281933"/>
                    <a:pt x="2410167" y="1186431"/>
                    <a:pt x="2297326" y="1223272"/>
                  </a:cubicBezTo>
                  <a:cubicBezTo>
                    <a:pt x="2184485" y="1260113"/>
                    <a:pt x="2072760" y="1194781"/>
                    <a:pt x="1902836" y="1223272"/>
                  </a:cubicBezTo>
                  <a:cubicBezTo>
                    <a:pt x="1732912" y="1251763"/>
                    <a:pt x="1400925" y="1162483"/>
                    <a:pt x="1229882" y="1223272"/>
                  </a:cubicBezTo>
                  <a:cubicBezTo>
                    <a:pt x="1058839" y="1284061"/>
                    <a:pt x="920815" y="1185270"/>
                    <a:pt x="742570" y="1223272"/>
                  </a:cubicBezTo>
                  <a:cubicBezTo>
                    <a:pt x="564325" y="1261274"/>
                    <a:pt x="358537" y="1218524"/>
                    <a:pt x="0" y="1223272"/>
                  </a:cubicBezTo>
                  <a:cubicBezTo>
                    <a:pt x="-17218" y="1097536"/>
                    <a:pt x="39980" y="890630"/>
                    <a:pt x="0" y="803282"/>
                  </a:cubicBezTo>
                  <a:cubicBezTo>
                    <a:pt x="-39980" y="715934"/>
                    <a:pt x="2137" y="515215"/>
                    <a:pt x="0" y="407757"/>
                  </a:cubicBezTo>
                  <a:cubicBezTo>
                    <a:pt x="-2137" y="300299"/>
                    <a:pt x="35358" y="88236"/>
                    <a:pt x="0" y="0"/>
                  </a:cubicBezTo>
                  <a:close/>
                </a:path>
              </a:pathLst>
            </a:custGeom>
            <a:noFill/>
            <a:ln w="28575">
              <a:solidFill>
                <a:schemeClr val="accent2">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1" name="CaixaDeTexto 10">
              <a:extLst>
                <a:ext uri="{FF2B5EF4-FFF2-40B4-BE49-F238E27FC236}">
                  <a16:creationId xmlns:a16="http://schemas.microsoft.com/office/drawing/2014/main" id="{14504986-C9A5-E1B0-B60D-DDA69528ED1F}"/>
                </a:ext>
              </a:extLst>
            </p:cNvPr>
            <p:cNvSpPr txBox="1"/>
            <p:nvPr/>
          </p:nvSpPr>
          <p:spPr>
            <a:xfrm>
              <a:off x="7072887" y="2317358"/>
              <a:ext cx="1770446" cy="350316"/>
            </a:xfrm>
            <a:prstGeom prst="rect">
              <a:avLst/>
            </a:prstGeom>
            <a:noFill/>
          </p:spPr>
          <p:txBody>
            <a:bodyPr wrap="square">
              <a:spAutoFit/>
            </a:bodyPr>
            <a:lstStyle/>
            <a:p>
              <a:pPr>
                <a:lnSpc>
                  <a:spcPts val="2000"/>
                </a:lnSpc>
              </a:pPr>
              <a:r>
                <a:rPr lang="pt-BR" sz="2400" dirty="0">
                  <a:solidFill>
                    <a:schemeClr val="accent2">
                      <a:lumMod val="60000"/>
                      <a:lumOff val="40000"/>
                    </a:schemeClr>
                  </a:solidFill>
                  <a:latin typeface="Cordia New" panose="020B0304020202020204" pitchFamily="34" charset="-34"/>
                  <a:cs typeface="Cordia New" panose="020B0304020202020204" pitchFamily="34" charset="-34"/>
                </a:rPr>
                <a:t>Your </a:t>
              </a:r>
              <a:r>
                <a:rPr lang="pt-BR" sz="2400" dirty="0" err="1">
                  <a:solidFill>
                    <a:schemeClr val="accent2">
                      <a:lumMod val="60000"/>
                      <a:lumOff val="40000"/>
                    </a:schemeClr>
                  </a:solidFill>
                  <a:latin typeface="Cordia New" panose="020B0304020202020204" pitchFamily="34" charset="-34"/>
                  <a:cs typeface="Cordia New" panose="020B0304020202020204" pitchFamily="34" charset="-34"/>
                </a:rPr>
                <a:t>homework</a:t>
              </a:r>
              <a:endParaRPr lang="pt-BR" sz="2400" dirty="0">
                <a:solidFill>
                  <a:schemeClr val="accent2">
                    <a:lumMod val="60000"/>
                    <a:lumOff val="40000"/>
                  </a:schemeClr>
                </a:solidFill>
                <a:latin typeface="Cordia New" panose="020B0304020202020204" pitchFamily="34" charset="-34"/>
                <a:cs typeface="Cordia New" panose="020B0304020202020204" pitchFamily="34" charset="-34"/>
              </a:endParaRPr>
            </a:p>
          </p:txBody>
        </p:sp>
      </p:grpSp>
      <p:cxnSp>
        <p:nvCxnSpPr>
          <p:cNvPr id="4" name="Conector reto 3">
            <a:extLst>
              <a:ext uri="{FF2B5EF4-FFF2-40B4-BE49-F238E27FC236}">
                <a16:creationId xmlns:a16="http://schemas.microsoft.com/office/drawing/2014/main" id="{47913BD7-D0C3-3C57-89CA-0DA914788919}"/>
              </a:ext>
            </a:extLst>
          </p:cNvPr>
          <p:cNvCxnSpPr>
            <a:cxnSpLocks/>
          </p:cNvCxnSpPr>
          <p:nvPr/>
        </p:nvCxnSpPr>
        <p:spPr>
          <a:xfrm>
            <a:off x="9132411" y="6077589"/>
            <a:ext cx="266400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Fluxograma: Atraso 12">
            <a:extLst>
              <a:ext uri="{FF2B5EF4-FFF2-40B4-BE49-F238E27FC236}">
                <a16:creationId xmlns:a16="http://schemas.microsoft.com/office/drawing/2014/main" id="{8A0BA4A5-19CC-82C6-15DE-A0A6524FCCF1}"/>
              </a:ext>
            </a:extLst>
          </p:cNvPr>
          <p:cNvSpPr/>
          <p:nvPr/>
        </p:nvSpPr>
        <p:spPr>
          <a:xfrm rot="16200000">
            <a:off x="10010838" y="5735316"/>
            <a:ext cx="633044" cy="518747"/>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cxnSp>
        <p:nvCxnSpPr>
          <p:cNvPr id="14" name="Conector reto 13">
            <a:extLst>
              <a:ext uri="{FF2B5EF4-FFF2-40B4-BE49-F238E27FC236}">
                <a16:creationId xmlns:a16="http://schemas.microsoft.com/office/drawing/2014/main" id="{DDD10C06-35BF-C830-E3E8-E7BF96D8213A}"/>
              </a:ext>
            </a:extLst>
          </p:cNvPr>
          <p:cNvCxnSpPr/>
          <p:nvPr/>
        </p:nvCxnSpPr>
        <p:spPr>
          <a:xfrm flipV="1">
            <a:off x="10327360" y="3304244"/>
            <a:ext cx="0" cy="2514600"/>
          </a:xfrm>
          <a:prstGeom prst="line">
            <a:avLst/>
          </a:prstGeom>
          <a:ln w="76200"/>
        </p:spPr>
        <p:style>
          <a:lnRef idx="3">
            <a:schemeClr val="dk1"/>
          </a:lnRef>
          <a:fillRef idx="0">
            <a:schemeClr val="dk1"/>
          </a:fillRef>
          <a:effectRef idx="2">
            <a:schemeClr val="dk1"/>
          </a:effectRef>
          <a:fontRef idx="minor">
            <a:schemeClr val="tx1"/>
          </a:fontRef>
        </p:style>
      </p:cxnSp>
      <p:sp>
        <p:nvSpPr>
          <p:cNvPr id="15" name="Elipse 14">
            <a:extLst>
              <a:ext uri="{FF2B5EF4-FFF2-40B4-BE49-F238E27FC236}">
                <a16:creationId xmlns:a16="http://schemas.microsoft.com/office/drawing/2014/main" id="{21284F88-3136-487B-1D81-4CFDEEC6355F}"/>
              </a:ext>
            </a:extLst>
          </p:cNvPr>
          <p:cNvSpPr/>
          <p:nvPr/>
        </p:nvSpPr>
        <p:spPr>
          <a:xfrm>
            <a:off x="9982593" y="28934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16" name="Arco 15">
            <a:extLst>
              <a:ext uri="{FF2B5EF4-FFF2-40B4-BE49-F238E27FC236}">
                <a16:creationId xmlns:a16="http://schemas.microsoft.com/office/drawing/2014/main" id="{D7EB49A6-9593-3AB2-4D17-4121FCBC06CB}"/>
              </a:ext>
            </a:extLst>
          </p:cNvPr>
          <p:cNvSpPr/>
          <p:nvPr/>
        </p:nvSpPr>
        <p:spPr>
          <a:xfrm rot="398616">
            <a:off x="9905064" y="5319120"/>
            <a:ext cx="1025280" cy="1155888"/>
          </a:xfrm>
          <a:prstGeom prst="arc">
            <a:avLst>
              <a:gd name="adj1" fmla="val 15672956"/>
              <a:gd name="adj2" fmla="val 105499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79628EBB-918A-4778-9147-A8CEA0A6D328}"/>
                  </a:ext>
                </a:extLst>
              </p:cNvPr>
              <p:cNvSpPr txBox="1"/>
              <p:nvPr/>
            </p:nvSpPr>
            <p:spPr>
              <a:xfrm>
                <a:off x="10592655" y="4818327"/>
                <a:ext cx="1328697" cy="8244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sz="2800" b="0" i="1" smtClean="0">
                              <a:latin typeface="Cambria Math" panose="02040503050406030204" pitchFamily="18" charset="0"/>
                              <a:ea typeface="Cambria Math" panose="02040503050406030204" pitchFamily="18" charset="0"/>
                            </a:rPr>
                          </m:ctrlPr>
                        </m:sSubPr>
                        <m:e>
                          <m:r>
                            <a:rPr lang="pt-BR" sz="2800" i="1">
                              <a:latin typeface="Cambria Math" panose="02040503050406030204" pitchFamily="18" charset="0"/>
                              <a:ea typeface="Cambria Math" panose="02040503050406030204" pitchFamily="18" charset="0"/>
                            </a:rPr>
                            <m:t>𝜃</m:t>
                          </m:r>
                        </m:e>
                        <m:sub>
                          <m:r>
                            <a:rPr lang="pt-BR" sz="2800" b="0" i="1" smtClean="0">
                              <a:latin typeface="Cambria Math" panose="02040503050406030204" pitchFamily="18" charset="0"/>
                              <a:ea typeface="Cambria Math" panose="02040503050406030204" pitchFamily="18" charset="0"/>
                            </a:rPr>
                            <m:t>0</m:t>
                          </m:r>
                        </m:sub>
                      </m:sSub>
                      <m:r>
                        <a:rPr lang="pt-BR" sz="2800" b="0" i="1" smtClean="0">
                          <a:latin typeface="Cambria Math" panose="02040503050406030204" pitchFamily="18" charset="0"/>
                          <a:ea typeface="Cambria Math" panose="02040503050406030204" pitchFamily="18" charset="0"/>
                        </a:rPr>
                        <m:t>≅</m:t>
                      </m:r>
                      <m:f>
                        <m:fPr>
                          <m:ctrlPr>
                            <a:rPr lang="el-GR" sz="2800" b="0" i="1" smtClean="0">
                              <a:latin typeface="Cambria Math" panose="02040503050406030204" pitchFamily="18" charset="0"/>
                              <a:ea typeface="Cambria Math" panose="02040503050406030204" pitchFamily="18" charset="0"/>
                            </a:rPr>
                          </m:ctrlPr>
                        </m:fPr>
                        <m:num>
                          <m:r>
                            <a:rPr lang="el-GR" sz="2800" b="0" i="1" smtClean="0">
                              <a:latin typeface="Cambria Math" panose="02040503050406030204" pitchFamily="18" charset="0"/>
                              <a:ea typeface="Cambria Math" panose="02040503050406030204" pitchFamily="18" charset="0"/>
                            </a:rPr>
                            <m:t>𝜋</m:t>
                          </m:r>
                        </m:num>
                        <m:den>
                          <m:r>
                            <a:rPr lang="el-GR" sz="2800" b="0" i="1" smtClean="0">
                              <a:latin typeface="Cambria Math" panose="02040503050406030204" pitchFamily="18" charset="0"/>
                              <a:ea typeface="Cambria Math" panose="02040503050406030204" pitchFamily="18" charset="0"/>
                            </a:rPr>
                            <m:t>2</m:t>
                          </m:r>
                        </m:den>
                      </m:f>
                    </m:oMath>
                  </m:oMathPara>
                </a14:m>
                <a:endParaRPr lang="pt-BR" sz="2800" dirty="0"/>
              </a:p>
            </p:txBody>
          </p:sp>
        </mc:Choice>
        <mc:Fallback xmlns="">
          <p:sp>
            <p:nvSpPr>
              <p:cNvPr id="17" name="CaixaDeTexto 16">
                <a:extLst>
                  <a:ext uri="{FF2B5EF4-FFF2-40B4-BE49-F238E27FC236}">
                    <a16:creationId xmlns:a16="http://schemas.microsoft.com/office/drawing/2014/main" id="{79628EBB-918A-4778-9147-A8CEA0A6D328}"/>
                  </a:ext>
                </a:extLst>
              </p:cNvPr>
              <p:cNvSpPr txBox="1">
                <a:spLocks noRot="1" noChangeAspect="1" noMove="1" noResize="1" noEditPoints="1" noAdjustHandles="1" noChangeArrowheads="1" noChangeShapeType="1" noTextEdit="1"/>
              </p:cNvSpPr>
              <p:nvPr/>
            </p:nvSpPr>
            <p:spPr>
              <a:xfrm>
                <a:off x="10592655" y="4818327"/>
                <a:ext cx="1328697" cy="824456"/>
              </a:xfrm>
              <a:prstGeom prst="rect">
                <a:avLst/>
              </a:prstGeom>
              <a:blipFill>
                <a:blip r:embed="rId2"/>
                <a:stretch>
                  <a:fillRect/>
                </a:stretch>
              </a:blipFill>
            </p:spPr>
            <p:txBody>
              <a:bodyPr/>
              <a:lstStyle/>
              <a:p>
                <a:r>
                  <a:rPr lang="en-US">
                    <a:noFill/>
                  </a:rPr>
                  <a:t> </a:t>
                </a:r>
              </a:p>
            </p:txBody>
          </p:sp>
        </mc:Fallback>
      </mc:AlternateContent>
      <p:sp>
        <p:nvSpPr>
          <p:cNvPr id="18" name="Elipse 17">
            <a:extLst>
              <a:ext uri="{FF2B5EF4-FFF2-40B4-BE49-F238E27FC236}">
                <a16:creationId xmlns:a16="http://schemas.microsoft.com/office/drawing/2014/main" id="{E203D72D-8372-4886-1CD5-294187795238}"/>
              </a:ext>
            </a:extLst>
          </p:cNvPr>
          <p:cNvSpPr/>
          <p:nvPr/>
        </p:nvSpPr>
        <p:spPr>
          <a:xfrm>
            <a:off x="10201360" y="5902014"/>
            <a:ext cx="252000" cy="25200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1630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892A0CA2-27A9-609A-869B-2302B697B38F}"/>
              </a:ext>
            </a:extLst>
          </p:cNvPr>
          <p:cNvGraphicFramePr/>
          <p:nvPr>
            <p:extLst>
              <p:ext uri="{D42A27DB-BD31-4B8C-83A1-F6EECF244321}">
                <p14:modId xmlns:p14="http://schemas.microsoft.com/office/powerpoint/2010/main" val="4005920373"/>
              </p:ext>
            </p:extLst>
          </p:nvPr>
        </p:nvGraphicFramePr>
        <p:xfrm>
          <a:off x="1367392" y="184355"/>
          <a:ext cx="5961626" cy="6123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m 2">
            <a:extLst>
              <a:ext uri="{FF2B5EF4-FFF2-40B4-BE49-F238E27FC236}">
                <a16:creationId xmlns:a16="http://schemas.microsoft.com/office/drawing/2014/main" id="{EC8F76B0-5EBC-3611-2A8D-CE7EF2E1B46E}"/>
              </a:ext>
            </a:extLst>
          </p:cNvPr>
          <p:cNvPicPr>
            <a:picLocks noChangeAspect="1"/>
          </p:cNvPicPr>
          <p:nvPr/>
        </p:nvPicPr>
        <p:blipFill rotWithShape="1">
          <a:blip r:embed="rId7"/>
          <a:srcRect l="13154"/>
          <a:stretch/>
        </p:blipFill>
        <p:spPr>
          <a:xfrm>
            <a:off x="0" y="5092666"/>
            <a:ext cx="1685172" cy="1580979"/>
          </a:xfrm>
          <a:prstGeom prst="rect">
            <a:avLst/>
          </a:prstGeom>
        </p:spPr>
      </p:pic>
      <p:pic>
        <p:nvPicPr>
          <p:cNvPr id="5" name="Picture 2">
            <a:extLst>
              <a:ext uri="{FF2B5EF4-FFF2-40B4-BE49-F238E27FC236}">
                <a16:creationId xmlns:a16="http://schemas.microsoft.com/office/drawing/2014/main" id="{4553C902-787A-F9EB-5CBC-766CE1FA27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29018" y="322864"/>
            <a:ext cx="2358618" cy="15130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A0F5542-B03F-8A01-C37E-6F94FBDCFC0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22028" y="1835874"/>
            <a:ext cx="2365608" cy="151301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273FED11-B01F-D27A-1F2E-06048ED74BAE}"/>
              </a:ext>
            </a:extLst>
          </p:cNvPr>
          <p:cNvPicPr>
            <a:picLocks noChangeAspect="1"/>
          </p:cNvPicPr>
          <p:nvPr/>
        </p:nvPicPr>
        <p:blipFill>
          <a:blip r:embed="rId10"/>
          <a:stretch>
            <a:fillRect/>
          </a:stretch>
        </p:blipFill>
        <p:spPr>
          <a:xfrm>
            <a:off x="7284239" y="3365242"/>
            <a:ext cx="2403397" cy="1541735"/>
          </a:xfrm>
          <a:prstGeom prst="rect">
            <a:avLst/>
          </a:prstGeom>
        </p:spPr>
      </p:pic>
      <p:pic>
        <p:nvPicPr>
          <p:cNvPr id="8" name="Imagem 7">
            <a:extLst>
              <a:ext uri="{FF2B5EF4-FFF2-40B4-BE49-F238E27FC236}">
                <a16:creationId xmlns:a16="http://schemas.microsoft.com/office/drawing/2014/main" id="{C73E100B-EBA4-C8AA-972D-20805003B4E4}"/>
              </a:ext>
            </a:extLst>
          </p:cNvPr>
          <p:cNvPicPr>
            <a:picLocks noChangeAspect="1"/>
          </p:cNvPicPr>
          <p:nvPr/>
        </p:nvPicPr>
        <p:blipFill>
          <a:blip r:embed="rId11"/>
          <a:stretch>
            <a:fillRect/>
          </a:stretch>
        </p:blipFill>
        <p:spPr>
          <a:xfrm>
            <a:off x="7284239" y="4923335"/>
            <a:ext cx="2403397" cy="1537180"/>
          </a:xfrm>
          <a:prstGeom prst="rect">
            <a:avLst/>
          </a:prstGeom>
        </p:spPr>
      </p:pic>
    </p:spTree>
    <p:extLst>
      <p:ext uri="{BB962C8B-B14F-4D97-AF65-F5344CB8AC3E}">
        <p14:creationId xmlns:p14="http://schemas.microsoft.com/office/powerpoint/2010/main" val="23559915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975E8E06-98C7-1B19-39F9-254C7B1D21CF}"/>
              </a:ext>
            </a:extLst>
          </p:cNvPr>
          <p:cNvGraphicFramePr/>
          <p:nvPr>
            <p:extLst>
              <p:ext uri="{D42A27DB-BD31-4B8C-83A1-F6EECF244321}">
                <p14:modId xmlns:p14="http://schemas.microsoft.com/office/powerpoint/2010/main" val="4223350505"/>
              </p:ext>
            </p:extLst>
          </p:nvPr>
        </p:nvGraphicFramePr>
        <p:xfrm>
          <a:off x="1367392" y="206417"/>
          <a:ext cx="5961626" cy="6123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tângulo 9">
            <a:extLst>
              <a:ext uri="{FF2B5EF4-FFF2-40B4-BE49-F238E27FC236}">
                <a16:creationId xmlns:a16="http://schemas.microsoft.com/office/drawing/2014/main" id="{C99889E1-40D3-2999-1DEB-79EE0086D70B}"/>
              </a:ext>
            </a:extLst>
          </p:cNvPr>
          <p:cNvSpPr/>
          <p:nvPr/>
        </p:nvSpPr>
        <p:spPr>
          <a:xfrm>
            <a:off x="3045476" y="1856038"/>
            <a:ext cx="4803410" cy="43556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0315A31C-9BCF-C4D9-4585-64453546BC46}"/>
              </a:ext>
            </a:extLst>
          </p:cNvPr>
          <p:cNvSpPr/>
          <p:nvPr/>
        </p:nvSpPr>
        <p:spPr>
          <a:xfrm>
            <a:off x="2995497" y="3280336"/>
            <a:ext cx="1352708" cy="24642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a:extLst>
              <a:ext uri="{FF2B5EF4-FFF2-40B4-BE49-F238E27FC236}">
                <a16:creationId xmlns:a16="http://schemas.microsoft.com/office/drawing/2014/main" id="{EC8F76B0-5EBC-3611-2A8D-CE7EF2E1B46E}"/>
              </a:ext>
            </a:extLst>
          </p:cNvPr>
          <p:cNvPicPr>
            <a:picLocks noChangeAspect="1"/>
          </p:cNvPicPr>
          <p:nvPr/>
        </p:nvPicPr>
        <p:blipFill rotWithShape="1">
          <a:blip r:embed="rId7"/>
          <a:srcRect l="13154"/>
          <a:stretch/>
        </p:blipFill>
        <p:spPr>
          <a:xfrm>
            <a:off x="51627" y="5092666"/>
            <a:ext cx="1685172" cy="1580979"/>
          </a:xfrm>
          <a:prstGeom prst="rect">
            <a:avLst/>
          </a:prstGeom>
        </p:spPr>
      </p:pic>
    </p:spTree>
    <p:extLst>
      <p:ext uri="{BB962C8B-B14F-4D97-AF65-F5344CB8AC3E}">
        <p14:creationId xmlns:p14="http://schemas.microsoft.com/office/powerpoint/2010/main" val="4281402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3B71C-94ED-9F3F-0185-1B801BCB03B0}"/>
              </a:ext>
            </a:extLst>
          </p:cNvPr>
          <p:cNvSpPr>
            <a:spLocks noGrp="1"/>
          </p:cNvSpPr>
          <p:nvPr>
            <p:ph type="title"/>
          </p:nvPr>
        </p:nvSpPr>
        <p:spPr/>
        <p:txBody>
          <a:bodyPr/>
          <a:lstStyle/>
          <a:p>
            <a:r>
              <a:rPr lang="pt-BR" dirty="0"/>
              <a:t>CONTROL </a:t>
            </a:r>
            <a:r>
              <a:rPr lang="pt-BR" dirty="0" err="1"/>
              <a:t>Class</a:t>
            </a:r>
            <a:br>
              <a:rPr lang="pt-BR" dirty="0"/>
            </a:br>
            <a:r>
              <a:rPr lang="en-US" sz="2800" b="0" dirty="0" err="1">
                <a:solidFill>
                  <a:srgbClr val="4EC9B0"/>
                </a:solidFill>
                <a:effectLst/>
                <a:latin typeface="Courier New" panose="02070309020205020404" pitchFamily="49" charset="0"/>
              </a:rPr>
              <a:t>Control_Empty</a:t>
            </a:r>
            <a:r>
              <a:rPr lang="en-US" sz="2800" b="0" dirty="0">
                <a:solidFill>
                  <a:srgbClr val="D4D4D4"/>
                </a:solidFill>
                <a:effectLst/>
                <a:latin typeface="Courier New" panose="02070309020205020404" pitchFamily="49" charset="0"/>
              </a:rPr>
              <a:t>()</a:t>
            </a:r>
            <a:endParaRPr lang="en-US" dirty="0"/>
          </a:p>
        </p:txBody>
      </p:sp>
      <p:sp>
        <p:nvSpPr>
          <p:cNvPr id="4" name="CaixaDeTexto 3">
            <a:extLst>
              <a:ext uri="{FF2B5EF4-FFF2-40B4-BE49-F238E27FC236}">
                <a16:creationId xmlns:a16="http://schemas.microsoft.com/office/drawing/2014/main" id="{3A29E36B-E4F8-6474-EDFB-A7D5F7785F64}"/>
              </a:ext>
            </a:extLst>
          </p:cNvPr>
          <p:cNvSpPr txBox="1"/>
          <p:nvPr/>
        </p:nvSpPr>
        <p:spPr>
          <a:xfrm>
            <a:off x="1024127" y="2084832"/>
            <a:ext cx="9111490" cy="3416320"/>
          </a:xfrm>
          <a:prstGeom prst="rect">
            <a:avLst/>
          </a:prstGeom>
          <a:solidFill>
            <a:schemeClr val="tx1"/>
          </a:solidFill>
        </p:spPr>
        <p:txBody>
          <a:bodyPr wrap="square">
            <a:spAutoFit/>
          </a:bodyPr>
          <a:lstStyle/>
          <a:p>
            <a:r>
              <a:rPr lang="en-US" sz="2400" b="0" dirty="0">
                <a:solidFill>
                  <a:srgbClr val="569CD6"/>
                </a:solidFill>
                <a:effectLst/>
                <a:latin typeface="Courier New" panose="02070309020205020404" pitchFamily="49" charset="0"/>
              </a:rPr>
              <a:t>class</a:t>
            </a:r>
            <a:r>
              <a:rPr lang="en-US" sz="2400" b="0" dirty="0">
                <a:solidFill>
                  <a:srgbClr val="D4D4D4"/>
                </a:solidFill>
                <a:effectLst/>
                <a:latin typeface="Courier New" panose="02070309020205020404" pitchFamily="49" charset="0"/>
              </a:rPr>
              <a:t> </a:t>
            </a:r>
            <a:r>
              <a:rPr lang="en-US" sz="2400" b="0" dirty="0" err="1">
                <a:solidFill>
                  <a:srgbClr val="4EC9B0"/>
                </a:solidFill>
                <a:effectLst/>
                <a:latin typeface="Courier New" panose="02070309020205020404" pitchFamily="49" charset="0"/>
              </a:rPr>
              <a:t>Control_Empty</a:t>
            </a:r>
            <a:r>
              <a:rPr lang="en-US" sz="2400" b="0" dirty="0">
                <a:solidFill>
                  <a:srgbClr val="D4D4D4"/>
                </a:solidFill>
                <a:effectLst/>
                <a:latin typeface="Courier New" panose="02070309020205020404" pitchFamily="49" charset="0"/>
              </a:rPr>
              <a:t>()</a:t>
            </a:r>
            <a:r>
              <a:rPr lang="en-US" sz="2400" b="0" dirty="0">
                <a:solidFill>
                  <a:srgbClr val="DCDCDC"/>
                </a:solidFill>
                <a:effectLst/>
                <a:latin typeface="Courier New" panose="02070309020205020404" pitchFamily="49" charset="0"/>
              </a:rPr>
              <a:t>:</a:t>
            </a:r>
            <a:endParaRPr lang="en-US" sz="2400" b="0" dirty="0">
              <a:solidFill>
                <a:srgbClr val="D4D4D4"/>
              </a:solidFill>
              <a:effectLst/>
              <a:latin typeface="Courier New" panose="02070309020205020404" pitchFamily="49" charset="0"/>
            </a:endParaRPr>
          </a:p>
          <a:p>
            <a:r>
              <a:rPr lang="en-US" sz="2400" b="0" dirty="0">
                <a:solidFill>
                  <a:srgbClr val="D4D4D4"/>
                </a:solidFill>
                <a:effectLst/>
                <a:latin typeface="Courier New" panose="02070309020205020404" pitchFamily="49" charset="0"/>
              </a:rPr>
              <a:t>  </a:t>
            </a:r>
            <a:r>
              <a:rPr lang="en-US" sz="2400" b="0" dirty="0">
                <a:solidFill>
                  <a:srgbClr val="569CD6"/>
                </a:solidFill>
                <a:effectLst/>
                <a:latin typeface="Courier New" panose="02070309020205020404" pitchFamily="49" charset="0"/>
              </a:rPr>
              <a:t>def</a:t>
            </a:r>
            <a:r>
              <a:rPr lang="en-US" sz="2400" b="0" dirty="0">
                <a:solidFill>
                  <a:srgbClr val="D4D4D4"/>
                </a:solidFill>
                <a:effectLst/>
                <a:latin typeface="Courier New" panose="02070309020205020404" pitchFamily="49" charset="0"/>
              </a:rPr>
              <a:t> </a:t>
            </a:r>
            <a:r>
              <a:rPr lang="en-US" sz="2400" b="0" dirty="0">
                <a:solidFill>
                  <a:srgbClr val="DCDCAA"/>
                </a:solidFill>
                <a:effectLst/>
                <a:latin typeface="Courier New" panose="02070309020205020404" pitchFamily="49" charset="0"/>
              </a:rPr>
              <a:t>__</a:t>
            </a:r>
            <a:r>
              <a:rPr lang="en-US" sz="2400" b="0" dirty="0" err="1">
                <a:solidFill>
                  <a:srgbClr val="DCDCAA"/>
                </a:solidFill>
                <a:effectLst/>
                <a:latin typeface="Courier New" panose="02070309020205020404" pitchFamily="49" charset="0"/>
              </a:rPr>
              <a:t>init</a:t>
            </a:r>
            <a:r>
              <a:rPr lang="en-US" sz="2400" b="0" dirty="0">
                <a:solidFill>
                  <a:srgbClr val="DCDCAA"/>
                </a:solidFill>
                <a:effectLst/>
                <a:latin typeface="Courier New" panose="02070309020205020404" pitchFamily="49" charset="0"/>
              </a:rPr>
              <a:t>__</a:t>
            </a:r>
            <a:r>
              <a:rPr lang="en-US" sz="2400" b="0" dirty="0">
                <a:solidFill>
                  <a:srgbClr val="D4D4D4"/>
                </a:solidFill>
                <a:effectLst/>
                <a:latin typeface="Courier New" panose="02070309020205020404" pitchFamily="49" charset="0"/>
              </a:rPr>
              <a:t>(</a:t>
            </a:r>
            <a:r>
              <a:rPr lang="en-US" sz="2400" b="0" dirty="0">
                <a:solidFill>
                  <a:srgbClr val="9CDCFE"/>
                </a:solidFill>
                <a:effectLst/>
                <a:latin typeface="Courier New" panose="02070309020205020404" pitchFamily="49" charset="0"/>
              </a:rPr>
              <a:t>self</a:t>
            </a:r>
            <a:r>
              <a:rPr lang="en-US" sz="2400" b="0" dirty="0">
                <a:solidFill>
                  <a:srgbClr val="D4D4D4"/>
                </a:solidFill>
                <a:effectLst/>
                <a:latin typeface="Courier New" panose="02070309020205020404" pitchFamily="49" charset="0"/>
              </a:rPr>
              <a:t>)</a:t>
            </a:r>
            <a:r>
              <a:rPr lang="en-US" sz="2400" b="0" dirty="0">
                <a:solidFill>
                  <a:srgbClr val="DCDCDC"/>
                </a:solidFill>
                <a:effectLst/>
                <a:latin typeface="Courier New" panose="02070309020205020404" pitchFamily="49" charset="0"/>
              </a:rPr>
              <a:t>:</a:t>
            </a:r>
            <a:endParaRPr lang="en-US" sz="2400" b="0" dirty="0">
              <a:solidFill>
                <a:srgbClr val="D4D4D4"/>
              </a:solidFill>
              <a:effectLst/>
              <a:latin typeface="Courier New" panose="02070309020205020404" pitchFamily="49" charset="0"/>
            </a:endParaRPr>
          </a:p>
          <a:p>
            <a:r>
              <a:rPr lang="en-US" sz="2400" b="0" dirty="0">
                <a:solidFill>
                  <a:srgbClr val="D4D4D4"/>
                </a:solidFill>
                <a:effectLst/>
                <a:latin typeface="Courier New" panose="02070309020205020404" pitchFamily="49" charset="0"/>
              </a:rPr>
              <a:t>    </a:t>
            </a:r>
            <a:r>
              <a:rPr lang="en-US" sz="2400" b="0" dirty="0">
                <a:solidFill>
                  <a:srgbClr val="C586C0"/>
                </a:solidFill>
                <a:effectLst/>
                <a:latin typeface="Courier New" panose="02070309020205020404" pitchFamily="49" charset="0"/>
              </a:rPr>
              <a:t>pass</a:t>
            </a:r>
            <a:endParaRPr lang="en-US" sz="2400" b="0" dirty="0">
              <a:solidFill>
                <a:srgbClr val="D4D4D4"/>
              </a:solidFill>
              <a:effectLst/>
              <a:latin typeface="Courier New" panose="02070309020205020404" pitchFamily="49" charset="0"/>
            </a:endParaRPr>
          </a:p>
          <a:p>
            <a:br>
              <a:rPr lang="en-US" sz="2400" b="0" dirty="0">
                <a:solidFill>
                  <a:srgbClr val="D4D4D4"/>
                </a:solidFill>
                <a:effectLst/>
                <a:latin typeface="Courier New" panose="02070309020205020404" pitchFamily="49" charset="0"/>
              </a:rPr>
            </a:br>
            <a:r>
              <a:rPr lang="en-US" sz="2400" b="0" dirty="0">
                <a:solidFill>
                  <a:srgbClr val="D4D4D4"/>
                </a:solidFill>
                <a:effectLst/>
                <a:latin typeface="Courier New" panose="02070309020205020404" pitchFamily="49" charset="0"/>
              </a:rPr>
              <a:t>  </a:t>
            </a:r>
            <a:r>
              <a:rPr lang="en-US" sz="2400" b="0" dirty="0">
                <a:solidFill>
                  <a:srgbClr val="569CD6"/>
                </a:solidFill>
                <a:effectLst/>
                <a:latin typeface="Courier New" panose="02070309020205020404" pitchFamily="49" charset="0"/>
              </a:rPr>
              <a:t>def</a:t>
            </a:r>
            <a:r>
              <a:rPr lang="en-US" sz="2400" b="0" dirty="0">
                <a:solidFill>
                  <a:srgbClr val="D4D4D4"/>
                </a:solidFill>
                <a:effectLst/>
                <a:latin typeface="Courier New" panose="02070309020205020404" pitchFamily="49" charset="0"/>
              </a:rPr>
              <a:t> </a:t>
            </a:r>
            <a:r>
              <a:rPr lang="en-US" sz="2400" b="0" dirty="0">
                <a:solidFill>
                  <a:srgbClr val="DCDCAA"/>
                </a:solidFill>
                <a:effectLst/>
                <a:latin typeface="Courier New" panose="02070309020205020404" pitchFamily="49" charset="0"/>
              </a:rPr>
              <a:t>observe</a:t>
            </a:r>
            <a:r>
              <a:rPr lang="en-US" sz="2400" b="0" dirty="0">
                <a:solidFill>
                  <a:srgbClr val="D4D4D4"/>
                </a:solidFill>
                <a:effectLst/>
                <a:latin typeface="Courier New" panose="02070309020205020404" pitchFamily="49" charset="0"/>
              </a:rPr>
              <a:t>(</a:t>
            </a:r>
            <a:r>
              <a:rPr lang="en-US" sz="2400" b="0" dirty="0">
                <a:solidFill>
                  <a:srgbClr val="9CDCFE"/>
                </a:solidFill>
                <a:effectLst/>
                <a:latin typeface="Courier New" panose="02070309020205020404" pitchFamily="49" charset="0"/>
              </a:rPr>
              <a:t>self</a:t>
            </a:r>
            <a:r>
              <a:rPr lang="en-US" sz="2400" b="0" dirty="0">
                <a:solidFill>
                  <a:srgbClr val="D4D4D4"/>
                </a:solidFill>
                <a:effectLst/>
                <a:latin typeface="Courier New" panose="02070309020205020404" pitchFamily="49" charset="0"/>
              </a:rPr>
              <a:t>, </a:t>
            </a:r>
            <a:r>
              <a:rPr lang="en-US" sz="2400" b="0" dirty="0">
                <a:solidFill>
                  <a:srgbClr val="9CDCFE"/>
                </a:solidFill>
                <a:effectLst/>
                <a:latin typeface="Courier New" panose="02070309020205020404" pitchFamily="49" charset="0"/>
              </a:rPr>
              <a:t>x</a:t>
            </a:r>
            <a:r>
              <a:rPr lang="en-US" sz="2400" b="0" dirty="0">
                <a:solidFill>
                  <a:srgbClr val="D4D4D4"/>
                </a:solidFill>
                <a:effectLst/>
                <a:latin typeface="Courier New" panose="02070309020205020404" pitchFamily="49" charset="0"/>
              </a:rPr>
              <a:t>, </a:t>
            </a:r>
            <a:r>
              <a:rPr lang="en-US" sz="2400" b="0" dirty="0">
                <a:solidFill>
                  <a:srgbClr val="9CDCFE"/>
                </a:solidFill>
                <a:effectLst/>
                <a:latin typeface="Courier New" panose="02070309020205020404" pitchFamily="49" charset="0"/>
              </a:rPr>
              <a:t>z</a:t>
            </a:r>
            <a:r>
              <a:rPr lang="en-US" sz="2400" b="0" dirty="0">
                <a:solidFill>
                  <a:srgbClr val="D4D4D4"/>
                </a:solidFill>
                <a:effectLst/>
                <a:latin typeface="Courier New" panose="02070309020205020404" pitchFamily="49" charset="0"/>
              </a:rPr>
              <a:t>)</a:t>
            </a:r>
            <a:r>
              <a:rPr lang="en-US" sz="2400" b="0" dirty="0">
                <a:solidFill>
                  <a:srgbClr val="DCDCDC"/>
                </a:solidFill>
                <a:effectLst/>
                <a:latin typeface="Courier New" panose="02070309020205020404" pitchFamily="49" charset="0"/>
              </a:rPr>
              <a:t>:</a:t>
            </a:r>
            <a:endParaRPr lang="en-US" sz="2400" b="0" dirty="0">
              <a:solidFill>
                <a:srgbClr val="D4D4D4"/>
              </a:solidFill>
              <a:effectLst/>
              <a:latin typeface="Courier New" panose="02070309020205020404" pitchFamily="49" charset="0"/>
            </a:endParaRPr>
          </a:p>
          <a:p>
            <a:r>
              <a:rPr lang="en-US" sz="2400" b="0" dirty="0">
                <a:solidFill>
                  <a:srgbClr val="D4D4D4"/>
                </a:solidFill>
                <a:effectLst/>
                <a:latin typeface="Courier New" panose="02070309020205020404" pitchFamily="49" charset="0"/>
              </a:rPr>
              <a:t>    </a:t>
            </a:r>
            <a:r>
              <a:rPr lang="en-US" sz="2400" b="0" dirty="0">
                <a:solidFill>
                  <a:srgbClr val="C586C0"/>
                </a:solidFill>
                <a:effectLst/>
                <a:latin typeface="Courier New" panose="02070309020205020404" pitchFamily="49" charset="0"/>
              </a:rPr>
              <a:t>return</a:t>
            </a:r>
            <a:r>
              <a:rPr lang="en-US" sz="2400" b="0" dirty="0">
                <a:solidFill>
                  <a:srgbClr val="D4D4D4"/>
                </a:solidFill>
                <a:effectLst/>
                <a:latin typeface="Courier New" panose="02070309020205020404" pitchFamily="49" charset="0"/>
              </a:rPr>
              <a:t> </a:t>
            </a:r>
            <a:r>
              <a:rPr lang="en-US" sz="2400" b="0" dirty="0" err="1">
                <a:solidFill>
                  <a:srgbClr val="D4D4D4"/>
                </a:solidFill>
                <a:effectLst/>
                <a:latin typeface="Courier New" panose="02070309020205020404" pitchFamily="49" charset="0"/>
              </a:rPr>
              <a:t>np.zeros</a:t>
            </a:r>
            <a:r>
              <a:rPr lang="en-US" sz="2400" b="0" dirty="0">
                <a:solidFill>
                  <a:srgbClr val="DCDCDC"/>
                </a:solidFill>
                <a:effectLst/>
                <a:latin typeface="Courier New" panose="02070309020205020404" pitchFamily="49" charset="0"/>
              </a:rPr>
              <a:t>(</a:t>
            </a:r>
            <a:r>
              <a:rPr lang="en-US" sz="2400" b="0" dirty="0">
                <a:solidFill>
                  <a:srgbClr val="B5CEA8"/>
                </a:solidFill>
                <a:effectLst/>
                <a:latin typeface="Courier New" panose="02070309020205020404" pitchFamily="49" charset="0"/>
              </a:rPr>
              <a:t>2</a:t>
            </a:r>
            <a:r>
              <a:rPr lang="en-US" sz="2400" b="0" dirty="0">
                <a:solidFill>
                  <a:srgbClr val="DCDCDC"/>
                </a:solidFill>
                <a:effectLst/>
                <a:latin typeface="Courier New" panose="02070309020205020404" pitchFamily="49" charset="0"/>
              </a:rPr>
              <a:t>)</a:t>
            </a:r>
            <a:endParaRPr lang="en-US" sz="2400" b="0" dirty="0">
              <a:solidFill>
                <a:srgbClr val="D4D4D4"/>
              </a:solidFill>
              <a:effectLst/>
              <a:latin typeface="Courier New" panose="02070309020205020404" pitchFamily="49" charset="0"/>
            </a:endParaRPr>
          </a:p>
          <a:p>
            <a:br>
              <a:rPr lang="en-US" sz="2400" b="0" dirty="0">
                <a:solidFill>
                  <a:srgbClr val="D4D4D4"/>
                </a:solidFill>
                <a:effectLst/>
                <a:latin typeface="Courier New" panose="02070309020205020404" pitchFamily="49" charset="0"/>
              </a:rPr>
            </a:br>
            <a:r>
              <a:rPr lang="en-US" sz="2400" b="0" dirty="0">
                <a:solidFill>
                  <a:srgbClr val="D4D4D4"/>
                </a:solidFill>
                <a:effectLst/>
                <a:latin typeface="Courier New" panose="02070309020205020404" pitchFamily="49" charset="0"/>
              </a:rPr>
              <a:t>  </a:t>
            </a:r>
            <a:r>
              <a:rPr lang="en-US" sz="2400" b="0" dirty="0">
                <a:solidFill>
                  <a:srgbClr val="569CD6"/>
                </a:solidFill>
                <a:effectLst/>
                <a:latin typeface="Courier New" panose="02070309020205020404" pitchFamily="49" charset="0"/>
              </a:rPr>
              <a:t>def</a:t>
            </a:r>
            <a:r>
              <a:rPr lang="en-US" sz="2400" b="0" dirty="0">
                <a:solidFill>
                  <a:srgbClr val="D4D4D4"/>
                </a:solidFill>
                <a:effectLst/>
                <a:latin typeface="Courier New" panose="02070309020205020404" pitchFamily="49" charset="0"/>
              </a:rPr>
              <a:t> </a:t>
            </a:r>
            <a:r>
              <a:rPr lang="en-US" sz="2400" b="0" dirty="0">
                <a:solidFill>
                  <a:srgbClr val="DCDCAA"/>
                </a:solidFill>
                <a:effectLst/>
                <a:latin typeface="Courier New" panose="02070309020205020404" pitchFamily="49" charset="0"/>
              </a:rPr>
              <a:t>action</a:t>
            </a:r>
            <a:r>
              <a:rPr lang="en-US" sz="2400" b="0" dirty="0">
                <a:solidFill>
                  <a:srgbClr val="D4D4D4"/>
                </a:solidFill>
                <a:effectLst/>
                <a:latin typeface="Courier New" panose="02070309020205020404" pitchFamily="49" charset="0"/>
              </a:rPr>
              <a:t>(</a:t>
            </a:r>
            <a:r>
              <a:rPr lang="en-US" sz="2400" b="0" dirty="0">
                <a:solidFill>
                  <a:srgbClr val="9CDCFE"/>
                </a:solidFill>
                <a:effectLst/>
                <a:latin typeface="Courier New" panose="02070309020205020404" pitchFamily="49" charset="0"/>
              </a:rPr>
              <a:t>self</a:t>
            </a:r>
            <a:r>
              <a:rPr lang="en-US" sz="2400" b="0" dirty="0">
                <a:solidFill>
                  <a:srgbClr val="D4D4D4"/>
                </a:solidFill>
                <a:effectLst/>
                <a:latin typeface="Courier New" panose="02070309020205020404" pitchFamily="49" charset="0"/>
              </a:rPr>
              <a:t>)</a:t>
            </a:r>
            <a:r>
              <a:rPr lang="en-US" sz="2400" b="0" dirty="0">
                <a:solidFill>
                  <a:srgbClr val="DCDCDC"/>
                </a:solidFill>
                <a:effectLst/>
                <a:latin typeface="Courier New" panose="02070309020205020404" pitchFamily="49" charset="0"/>
              </a:rPr>
              <a:t>:</a:t>
            </a:r>
            <a:endParaRPr lang="en-US" sz="2400" b="0" dirty="0">
              <a:solidFill>
                <a:srgbClr val="D4D4D4"/>
              </a:solidFill>
              <a:effectLst/>
              <a:latin typeface="Courier New" panose="02070309020205020404" pitchFamily="49" charset="0"/>
            </a:endParaRPr>
          </a:p>
          <a:p>
            <a:r>
              <a:rPr lang="en-US" sz="2400" b="0" dirty="0">
                <a:solidFill>
                  <a:srgbClr val="D4D4D4"/>
                </a:solidFill>
                <a:effectLst/>
                <a:latin typeface="Courier New" panose="02070309020205020404" pitchFamily="49" charset="0"/>
              </a:rPr>
              <a:t>    </a:t>
            </a:r>
            <a:r>
              <a:rPr lang="en-US" sz="2400" b="0" dirty="0">
                <a:solidFill>
                  <a:srgbClr val="C586C0"/>
                </a:solidFill>
                <a:effectLst/>
                <a:latin typeface="Courier New" panose="02070309020205020404" pitchFamily="49" charset="0"/>
              </a:rPr>
              <a:t>return</a:t>
            </a:r>
            <a:r>
              <a:rPr lang="en-US" sz="2400" b="0" dirty="0">
                <a:solidFill>
                  <a:srgbClr val="D4D4D4"/>
                </a:solidFill>
                <a:effectLst/>
                <a:latin typeface="Courier New" panose="02070309020205020404" pitchFamily="49" charset="0"/>
              </a:rPr>
              <a:t> </a:t>
            </a:r>
            <a:r>
              <a:rPr lang="en-US" sz="2400" b="0" dirty="0">
                <a:solidFill>
                  <a:srgbClr val="B5CEA8"/>
                </a:solidFill>
                <a:effectLst/>
                <a:latin typeface="Courier New" panose="02070309020205020404" pitchFamily="49" charset="0"/>
              </a:rPr>
              <a:t>0</a:t>
            </a:r>
            <a:endParaRPr lang="en-US" sz="2400" b="0" dirty="0">
              <a:solidFill>
                <a:srgbClr val="D4D4D4"/>
              </a:solidFill>
              <a:effectLst/>
              <a:latin typeface="Courier New" panose="02070309020205020404" pitchFamily="49" charset="0"/>
            </a:endParaRPr>
          </a:p>
        </p:txBody>
      </p:sp>
      <p:sp>
        <p:nvSpPr>
          <p:cNvPr id="11" name="CaixaDeTexto 10">
            <a:extLst>
              <a:ext uri="{FF2B5EF4-FFF2-40B4-BE49-F238E27FC236}">
                <a16:creationId xmlns:a16="http://schemas.microsoft.com/office/drawing/2014/main" id="{7979C2C0-7C55-536D-80D8-08C83BAB161A}"/>
              </a:ext>
            </a:extLst>
          </p:cNvPr>
          <p:cNvSpPr txBox="1"/>
          <p:nvPr/>
        </p:nvSpPr>
        <p:spPr>
          <a:xfrm>
            <a:off x="6752493" y="2357886"/>
            <a:ext cx="2781027" cy="3046988"/>
          </a:xfrm>
          <a:prstGeom prst="rect">
            <a:avLst/>
          </a:prstGeom>
          <a:noFill/>
        </p:spPr>
        <p:txBody>
          <a:bodyPr wrap="square" rtlCol="0">
            <a:spAutoFit/>
          </a:bodyPr>
          <a:lstStyle/>
          <a:p>
            <a:r>
              <a:rPr lang="en-US" sz="2400" dirty="0">
                <a:solidFill>
                  <a:schemeClr val="accent1"/>
                </a:solidFill>
              </a:rPr>
              <a:t>Uncontrolled system (like our robot).</a:t>
            </a:r>
          </a:p>
          <a:p>
            <a:endParaRPr lang="en-US" sz="2400" dirty="0">
              <a:solidFill>
                <a:schemeClr val="accent1"/>
              </a:solidFill>
            </a:endParaRPr>
          </a:p>
          <a:p>
            <a:endParaRPr lang="pt-BR" sz="2400" dirty="0">
              <a:solidFill>
                <a:schemeClr val="accent1"/>
              </a:solidFill>
            </a:endParaRPr>
          </a:p>
          <a:p>
            <a:r>
              <a:rPr lang="en-US" sz="2400" dirty="0">
                <a:solidFill>
                  <a:schemeClr val="accent1"/>
                </a:solidFill>
              </a:rPr>
              <a:t>The pendulum is free, starting from the position π/2 and then descending.</a:t>
            </a:r>
          </a:p>
        </p:txBody>
      </p:sp>
    </p:spTree>
    <p:extLst>
      <p:ext uri="{BB962C8B-B14F-4D97-AF65-F5344CB8AC3E}">
        <p14:creationId xmlns:p14="http://schemas.microsoft.com/office/powerpoint/2010/main" val="36708152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161F0CF-0666-A844-9843-CB5434585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36" y="1629697"/>
            <a:ext cx="6732569" cy="4318819"/>
          </a:xfrm>
          <a:prstGeom prst="rect">
            <a:avLst/>
          </a:prstGeom>
          <a:noFill/>
          <a:extLst>
            <a:ext uri="{909E8E84-426E-40DD-AFC4-6F175D3DCCD1}">
              <a14:hiddenFill xmlns:a14="http://schemas.microsoft.com/office/drawing/2010/main">
                <a:solidFill>
                  <a:srgbClr val="FFFFFF"/>
                </a:solidFill>
              </a14:hiddenFill>
            </a:ext>
          </a:extLst>
        </p:spPr>
      </p:pic>
      <p:pic>
        <p:nvPicPr>
          <p:cNvPr id="3" name="example">
            <a:hlinkClick r:id="" action="ppaction://media"/>
            <a:extLst>
              <a:ext uri="{FF2B5EF4-FFF2-40B4-BE49-F238E27FC236}">
                <a16:creationId xmlns:a16="http://schemas.microsoft.com/office/drawing/2014/main" id="{A10CABE6-FD05-8C00-7BE1-E8FE06C1348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44766" y="2322963"/>
            <a:ext cx="4433618" cy="3546895"/>
          </a:xfrm>
          <a:prstGeom prst="rect">
            <a:avLst/>
          </a:prstGeom>
        </p:spPr>
      </p:pic>
    </p:spTree>
    <p:extLst>
      <p:ext uri="{BB962C8B-B14F-4D97-AF65-F5344CB8AC3E}">
        <p14:creationId xmlns:p14="http://schemas.microsoft.com/office/powerpoint/2010/main" val="131748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3"/>
                </p:tgtEl>
              </p:cMediaNode>
            </p:vide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BADB3B8F-3498-9692-2F4E-DC47DFE47279}"/>
              </a:ext>
            </a:extLst>
          </p:cNvPr>
          <p:cNvGraphicFramePr/>
          <p:nvPr>
            <p:extLst>
              <p:ext uri="{D42A27DB-BD31-4B8C-83A1-F6EECF244321}">
                <p14:modId xmlns:p14="http://schemas.microsoft.com/office/powerpoint/2010/main" val="2260570877"/>
              </p:ext>
            </p:extLst>
          </p:nvPr>
        </p:nvGraphicFramePr>
        <p:xfrm>
          <a:off x="1367392" y="206417"/>
          <a:ext cx="5961626" cy="6123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tângulo 9">
            <a:extLst>
              <a:ext uri="{FF2B5EF4-FFF2-40B4-BE49-F238E27FC236}">
                <a16:creationId xmlns:a16="http://schemas.microsoft.com/office/drawing/2014/main" id="{C99889E1-40D3-2999-1DEB-79EE0086D70B}"/>
              </a:ext>
            </a:extLst>
          </p:cNvPr>
          <p:cNvSpPr/>
          <p:nvPr/>
        </p:nvSpPr>
        <p:spPr>
          <a:xfrm>
            <a:off x="3327914" y="3259767"/>
            <a:ext cx="4803410" cy="31069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0315A31C-9BCF-C4D9-4585-64453546BC46}"/>
              </a:ext>
            </a:extLst>
          </p:cNvPr>
          <p:cNvSpPr/>
          <p:nvPr/>
        </p:nvSpPr>
        <p:spPr>
          <a:xfrm>
            <a:off x="2777512" y="3296838"/>
            <a:ext cx="1352708" cy="24642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m 16">
            <a:extLst>
              <a:ext uri="{FF2B5EF4-FFF2-40B4-BE49-F238E27FC236}">
                <a16:creationId xmlns:a16="http://schemas.microsoft.com/office/drawing/2014/main" id="{9031C3C2-02A9-F029-772D-7AE8E0E12912}"/>
              </a:ext>
            </a:extLst>
          </p:cNvPr>
          <p:cNvPicPr>
            <a:picLocks noChangeAspect="1"/>
          </p:cNvPicPr>
          <p:nvPr/>
        </p:nvPicPr>
        <p:blipFill rotWithShape="1">
          <a:blip r:embed="rId7"/>
          <a:srcRect l="13154"/>
          <a:stretch/>
        </p:blipFill>
        <p:spPr>
          <a:xfrm>
            <a:off x="51627" y="5092666"/>
            <a:ext cx="1685172" cy="1580979"/>
          </a:xfrm>
          <a:prstGeom prst="rect">
            <a:avLst/>
          </a:prstGeom>
        </p:spPr>
      </p:pic>
    </p:spTree>
    <p:extLst>
      <p:ext uri="{BB962C8B-B14F-4D97-AF65-F5344CB8AC3E}">
        <p14:creationId xmlns:p14="http://schemas.microsoft.com/office/powerpoint/2010/main" val="34518811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A29E36B-E4F8-6474-EDFB-A7D5F7785F64}"/>
              </a:ext>
            </a:extLst>
          </p:cNvPr>
          <p:cNvSpPr txBox="1"/>
          <p:nvPr/>
        </p:nvSpPr>
        <p:spPr>
          <a:xfrm>
            <a:off x="621323" y="2084832"/>
            <a:ext cx="11254154" cy="3477875"/>
          </a:xfrm>
          <a:prstGeom prst="rect">
            <a:avLst/>
          </a:prstGeom>
          <a:solidFill>
            <a:schemeClr val="tx1"/>
          </a:solidFill>
        </p:spPr>
        <p:txBody>
          <a:bodyPr wrap="square">
            <a:spAutoFit/>
          </a:bodyPr>
          <a:lstStyle/>
          <a:p>
            <a:r>
              <a:rPr lang="en-US" sz="2000" b="0" dirty="0">
                <a:solidFill>
                  <a:srgbClr val="569CD6"/>
                </a:solidFill>
                <a:effectLst/>
                <a:latin typeface="Courier New" panose="02070309020205020404" pitchFamily="49" charset="0"/>
              </a:rPr>
              <a:t>class</a:t>
            </a:r>
            <a:r>
              <a:rPr lang="en-US" sz="2000" b="0" dirty="0">
                <a:solidFill>
                  <a:srgbClr val="D4D4D4"/>
                </a:solidFill>
                <a:effectLst/>
                <a:latin typeface="Courier New" panose="02070309020205020404" pitchFamily="49" charset="0"/>
              </a:rPr>
              <a:t> </a:t>
            </a:r>
            <a:r>
              <a:rPr lang="en-US" sz="2000" b="0" dirty="0" err="1">
                <a:solidFill>
                  <a:srgbClr val="4EC9B0"/>
                </a:solidFill>
                <a:effectLst/>
                <a:latin typeface="Courier New" panose="02070309020205020404" pitchFamily="49" charset="0"/>
              </a:rPr>
              <a:t>Control_PIDwithState</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569CD6"/>
                </a:solidFill>
                <a:effectLst/>
                <a:latin typeface="Courier New" panose="02070309020205020404" pitchFamily="49" charset="0"/>
              </a:rPr>
              <a:t>def</a:t>
            </a:r>
            <a:r>
              <a:rPr lang="en-US" sz="2000" b="0" dirty="0">
                <a:solidFill>
                  <a:srgbClr val="D4D4D4"/>
                </a:solidFill>
                <a:effectLst/>
                <a:latin typeface="Courier New" panose="02070309020205020404" pitchFamily="49" charset="0"/>
              </a:rPr>
              <a:t> </a:t>
            </a:r>
            <a:r>
              <a:rPr lang="en-US" sz="2000" b="0" dirty="0">
                <a:solidFill>
                  <a:srgbClr val="DCDCAA"/>
                </a:solidFill>
                <a:effectLst/>
                <a:latin typeface="Courier New" panose="02070309020205020404" pitchFamily="49" charset="0"/>
              </a:rPr>
              <a:t>__</a:t>
            </a:r>
            <a:r>
              <a:rPr lang="en-US" sz="2000" b="0" dirty="0" err="1">
                <a:solidFill>
                  <a:srgbClr val="DCDCAA"/>
                </a:solidFill>
                <a:effectLst/>
                <a:latin typeface="Courier New" panose="02070309020205020404" pitchFamily="49" charset="0"/>
              </a:rPr>
              <a:t>init</a:t>
            </a:r>
            <a:r>
              <a:rPr lang="en-US" sz="2000" b="0" dirty="0">
                <a:solidFill>
                  <a:srgbClr val="DCDCAA"/>
                </a:solidFill>
                <a:effectLst/>
                <a:latin typeface="Courier New" panose="02070309020205020404" pitchFamily="49" charset="0"/>
              </a:rPr>
              <a:t>__</a:t>
            </a:r>
            <a:r>
              <a:rPr lang="en-US" sz="2000" b="0" dirty="0">
                <a:solidFill>
                  <a:srgbClr val="D4D4D4"/>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 </a:t>
            </a:r>
            <a:r>
              <a:rPr lang="en-US" sz="2000" b="0" dirty="0" err="1">
                <a:solidFill>
                  <a:srgbClr val="9CDCFE"/>
                </a:solidFill>
                <a:effectLst/>
                <a:latin typeface="Courier New" panose="02070309020205020404" pitchFamily="49" charset="0"/>
              </a:rPr>
              <a:t>kp</a:t>
            </a:r>
            <a:r>
              <a:rPr lang="en-US" sz="2000" b="0" dirty="0">
                <a:solidFill>
                  <a:srgbClr val="D4D4D4"/>
                </a:solidFill>
                <a:effectLst/>
                <a:latin typeface="Courier New" panose="02070309020205020404" pitchFamily="49" charset="0"/>
              </a:rPr>
              <a:t>, </a:t>
            </a:r>
            <a:r>
              <a:rPr lang="en-US" sz="2000" b="0" dirty="0" err="1">
                <a:solidFill>
                  <a:srgbClr val="D4D4D4"/>
                </a:solidFill>
                <a:effectLst/>
                <a:latin typeface="Courier New" panose="02070309020205020404" pitchFamily="49" charset="0"/>
              </a:rPr>
              <a:t>k</a:t>
            </a:r>
            <a:r>
              <a:rPr lang="en-US" sz="2000" b="0" dirty="0" err="1">
                <a:solidFill>
                  <a:srgbClr val="9CDCFE"/>
                </a:solidFill>
                <a:effectLst/>
                <a:latin typeface="Courier New" panose="02070309020205020404" pitchFamily="49" charset="0"/>
              </a:rPr>
              <a:t>d</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a:t>
            </a:r>
            <a:r>
              <a:rPr lang="en-US" sz="2000" b="0" dirty="0" err="1">
                <a:solidFill>
                  <a:srgbClr val="D4D4D4"/>
                </a:solidFill>
                <a:effectLst/>
                <a:latin typeface="Courier New" panose="02070309020205020404" pitchFamily="49" charset="0"/>
              </a:rPr>
              <a:t>kp</a:t>
            </a:r>
            <a:r>
              <a:rPr lang="en-US" sz="2000" b="0" dirty="0">
                <a:solidFill>
                  <a:srgbClr val="D4D4D4"/>
                </a:solidFill>
                <a:effectLst/>
                <a:latin typeface="Courier New" panose="02070309020205020404" pitchFamily="49" charset="0"/>
              </a:rPr>
              <a:t> = </a:t>
            </a:r>
            <a:r>
              <a:rPr lang="en-US" sz="2000" b="0" dirty="0" err="1">
                <a:solidFill>
                  <a:srgbClr val="D4D4D4"/>
                </a:solidFill>
                <a:effectLst/>
                <a:latin typeface="Courier New" panose="02070309020205020404" pitchFamily="49" charset="0"/>
              </a:rPr>
              <a:t>kp</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a:t>
            </a:r>
            <a:r>
              <a:rPr lang="en-US" sz="2000" b="0" dirty="0" err="1">
                <a:solidFill>
                  <a:srgbClr val="D4D4D4"/>
                </a:solidFill>
                <a:effectLst/>
                <a:latin typeface="Courier New" panose="02070309020205020404" pitchFamily="49" charset="0"/>
              </a:rPr>
              <a:t>kd</a:t>
            </a:r>
            <a:r>
              <a:rPr lang="en-US" sz="2000" b="0" dirty="0">
                <a:solidFill>
                  <a:srgbClr val="D4D4D4"/>
                </a:solidFill>
                <a:effectLst/>
                <a:latin typeface="Courier New" panose="02070309020205020404" pitchFamily="49" charset="0"/>
              </a:rPr>
              <a:t> = </a:t>
            </a:r>
            <a:r>
              <a:rPr lang="en-US" sz="2000" b="0" dirty="0" err="1">
                <a:solidFill>
                  <a:srgbClr val="D4D4D4"/>
                </a:solidFill>
                <a:effectLst/>
                <a:latin typeface="Courier New" panose="02070309020205020404" pitchFamily="49" charset="0"/>
              </a:rPr>
              <a:t>kd</a:t>
            </a:r>
            <a:endParaRPr lang="en-US" sz="2000" b="0" dirty="0">
              <a:solidFill>
                <a:srgbClr val="D4D4D4"/>
              </a:solidFill>
              <a:effectLst/>
              <a:latin typeface="Courier New" panose="02070309020205020404" pitchFamily="49" charset="0"/>
            </a:endParaRPr>
          </a:p>
          <a:p>
            <a:br>
              <a:rPr lang="en-US" sz="2000" b="0" dirty="0">
                <a:solidFill>
                  <a:srgbClr val="D4D4D4"/>
                </a:solidFill>
                <a:effectLst/>
                <a:latin typeface="Courier New" panose="02070309020205020404" pitchFamily="49" charset="0"/>
              </a:rPr>
            </a:br>
            <a:r>
              <a:rPr lang="en-US" sz="2000" b="0" dirty="0">
                <a:solidFill>
                  <a:srgbClr val="D4D4D4"/>
                </a:solidFill>
                <a:effectLst/>
                <a:latin typeface="Courier New" panose="02070309020205020404" pitchFamily="49" charset="0"/>
              </a:rPr>
              <a:t>  </a:t>
            </a:r>
            <a:r>
              <a:rPr lang="en-US" sz="2000" b="0" dirty="0">
                <a:solidFill>
                  <a:srgbClr val="569CD6"/>
                </a:solidFill>
                <a:effectLst/>
                <a:latin typeface="Courier New" panose="02070309020205020404" pitchFamily="49" charset="0"/>
              </a:rPr>
              <a:t>def</a:t>
            </a:r>
            <a:r>
              <a:rPr lang="en-US" sz="2000" b="0" dirty="0">
                <a:solidFill>
                  <a:srgbClr val="D4D4D4"/>
                </a:solidFill>
                <a:effectLst/>
                <a:latin typeface="Courier New" panose="02070309020205020404" pitchFamily="49" charset="0"/>
              </a:rPr>
              <a:t> </a:t>
            </a:r>
            <a:r>
              <a:rPr lang="en-US" sz="2000" b="0" dirty="0">
                <a:solidFill>
                  <a:srgbClr val="DCDCAA"/>
                </a:solidFill>
                <a:effectLst/>
                <a:latin typeface="Courier New" panose="02070309020205020404" pitchFamily="49" charset="0"/>
              </a:rPr>
              <a:t>observe</a:t>
            </a:r>
            <a:r>
              <a:rPr lang="en-US" sz="2000" b="0" dirty="0">
                <a:solidFill>
                  <a:srgbClr val="D4D4D4"/>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x</a:t>
            </a:r>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z</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err="1">
                <a:solidFill>
                  <a:srgbClr val="9CDCFE"/>
                </a:solidFill>
                <a:effectLst/>
                <a:latin typeface="Courier New" panose="02070309020205020404" pitchFamily="49" charset="0"/>
              </a:rPr>
              <a:t>self</a:t>
            </a:r>
            <a:r>
              <a:rPr lang="en-US" sz="2000" b="0" dirty="0" err="1">
                <a:solidFill>
                  <a:srgbClr val="D4D4D4"/>
                </a:solidFill>
                <a:effectLst/>
                <a:latin typeface="Courier New" panose="02070309020205020404" pitchFamily="49" charset="0"/>
              </a:rPr>
              <a:t>._state</a:t>
            </a:r>
            <a:r>
              <a:rPr lang="en-US" sz="2000" b="0" dirty="0">
                <a:solidFill>
                  <a:srgbClr val="D4D4D4"/>
                </a:solidFill>
                <a:effectLst/>
                <a:latin typeface="Courier New" panose="02070309020205020404" pitchFamily="49" charset="0"/>
              </a:rPr>
              <a:t> = x</a:t>
            </a:r>
          </a:p>
          <a:p>
            <a:r>
              <a:rPr lang="en-US" sz="2000" b="0" dirty="0">
                <a:solidFill>
                  <a:srgbClr val="D4D4D4"/>
                </a:solidFill>
                <a:effectLst/>
                <a:latin typeface="Courier New" panose="02070309020205020404" pitchFamily="49" charset="0"/>
              </a:rPr>
              <a:t>    </a:t>
            </a:r>
            <a:r>
              <a:rPr lang="en-US" sz="2000" b="0" dirty="0">
                <a:solidFill>
                  <a:srgbClr val="C586C0"/>
                </a:solidFill>
                <a:effectLst/>
                <a:latin typeface="Courier New" panose="02070309020205020404" pitchFamily="49" charset="0"/>
              </a:rPr>
              <a:t>return</a:t>
            </a:r>
            <a:r>
              <a:rPr lang="en-US" sz="2000" b="0" dirty="0">
                <a:solidFill>
                  <a:srgbClr val="D4D4D4"/>
                </a:solidFill>
                <a:effectLst/>
                <a:latin typeface="Courier New" panose="02070309020205020404" pitchFamily="49" charset="0"/>
              </a:rPr>
              <a:t> x</a:t>
            </a:r>
          </a:p>
          <a:p>
            <a:br>
              <a:rPr lang="en-US" sz="2000" b="0" dirty="0">
                <a:solidFill>
                  <a:srgbClr val="D4D4D4"/>
                </a:solidFill>
                <a:effectLst/>
                <a:latin typeface="Courier New" panose="02070309020205020404" pitchFamily="49" charset="0"/>
              </a:rPr>
            </a:br>
            <a:r>
              <a:rPr lang="en-US" sz="2000" b="0" dirty="0">
                <a:solidFill>
                  <a:srgbClr val="D4D4D4"/>
                </a:solidFill>
                <a:effectLst/>
                <a:latin typeface="Courier New" panose="02070309020205020404" pitchFamily="49" charset="0"/>
              </a:rPr>
              <a:t>  </a:t>
            </a:r>
            <a:r>
              <a:rPr lang="en-US" sz="2000" b="0" dirty="0">
                <a:solidFill>
                  <a:srgbClr val="569CD6"/>
                </a:solidFill>
                <a:effectLst/>
                <a:latin typeface="Courier New" panose="02070309020205020404" pitchFamily="49" charset="0"/>
              </a:rPr>
              <a:t>def</a:t>
            </a:r>
            <a:r>
              <a:rPr lang="en-US" sz="2000" b="0" dirty="0">
                <a:solidFill>
                  <a:srgbClr val="D4D4D4"/>
                </a:solidFill>
                <a:effectLst/>
                <a:latin typeface="Courier New" panose="02070309020205020404" pitchFamily="49" charset="0"/>
              </a:rPr>
              <a:t> </a:t>
            </a:r>
            <a:r>
              <a:rPr lang="en-US" sz="2000" b="0" dirty="0">
                <a:solidFill>
                  <a:srgbClr val="DCDCAA"/>
                </a:solidFill>
                <a:effectLst/>
                <a:latin typeface="Courier New" panose="02070309020205020404" pitchFamily="49" charset="0"/>
              </a:rPr>
              <a:t>action</a:t>
            </a:r>
            <a:r>
              <a:rPr lang="en-US" sz="2000" b="0" dirty="0">
                <a:solidFill>
                  <a:srgbClr val="D4D4D4"/>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C586C0"/>
                </a:solidFill>
                <a:effectLst/>
                <a:latin typeface="Courier New" panose="02070309020205020404" pitchFamily="49" charset="0"/>
              </a:rPr>
              <a:t>return</a:t>
            </a:r>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a:t>
            </a:r>
            <a:r>
              <a:rPr lang="en-US" sz="2000" b="0" dirty="0" err="1">
                <a:solidFill>
                  <a:srgbClr val="D4D4D4"/>
                </a:solidFill>
                <a:effectLst/>
                <a:latin typeface="Courier New" panose="02070309020205020404" pitchFamily="49" charset="0"/>
              </a:rPr>
              <a:t>kp</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r>
              <a:rPr lang="en-US" sz="2000" b="0" dirty="0" err="1">
                <a:solidFill>
                  <a:srgbClr val="D4D4D4"/>
                </a:solidFill>
                <a:effectLst/>
                <a:latin typeface="Courier New" panose="02070309020205020404" pitchFamily="49" charset="0"/>
              </a:rPr>
              <a:t>np.pi</a:t>
            </a:r>
            <a:r>
              <a:rPr lang="en-US" sz="2000" b="0" dirty="0">
                <a:solidFill>
                  <a:srgbClr val="D4D4D4"/>
                </a:solidFill>
                <a:effectLst/>
                <a:latin typeface="Courier New" panose="02070309020205020404" pitchFamily="49" charset="0"/>
              </a:rPr>
              <a:t>/</a:t>
            </a:r>
            <a:r>
              <a:rPr lang="en-US" sz="2000" b="0" dirty="0">
                <a:solidFill>
                  <a:srgbClr val="B5CEA8"/>
                </a:solidFill>
                <a:effectLst/>
                <a:latin typeface="Courier New" panose="02070309020205020404" pitchFamily="49" charset="0"/>
              </a:rPr>
              <a:t>2</a:t>
            </a:r>
            <a:r>
              <a:rPr lang="en-US" sz="2000" b="0" dirty="0">
                <a:solidFill>
                  <a:srgbClr val="D4D4D4"/>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._state</a:t>
            </a:r>
            <a:r>
              <a:rPr lang="en-US" sz="2000" b="0" dirty="0">
                <a:solidFill>
                  <a:srgbClr val="DCDCDC"/>
                </a:solidFill>
                <a:effectLst/>
                <a:latin typeface="Courier New" panose="02070309020205020404" pitchFamily="49" charset="0"/>
              </a:rPr>
              <a:t>[</a:t>
            </a:r>
            <a:r>
              <a:rPr lang="en-US" sz="2000" b="0" dirty="0">
                <a:solidFill>
                  <a:srgbClr val="B5CEA8"/>
                </a:solidFill>
                <a:effectLst/>
                <a:latin typeface="Courier New" panose="02070309020205020404" pitchFamily="49" charset="0"/>
              </a:rPr>
              <a:t>0</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a:t>
            </a:r>
            <a:r>
              <a:rPr lang="en-US" sz="2000" b="0" dirty="0" err="1">
                <a:solidFill>
                  <a:srgbClr val="D4D4D4"/>
                </a:solidFill>
                <a:effectLst/>
                <a:latin typeface="Courier New" panose="02070309020205020404" pitchFamily="49" charset="0"/>
              </a:rPr>
              <a:t>kd</a:t>
            </a:r>
            <a:r>
              <a:rPr lang="en-US" sz="2000" b="0" dirty="0">
                <a:solidFill>
                  <a:srgbClr val="D4D4D4"/>
                </a:solidFill>
                <a:effectLst/>
                <a:latin typeface="Courier New" panose="02070309020205020404" pitchFamily="49" charset="0"/>
              </a:rPr>
              <a:t>*</a:t>
            </a:r>
            <a:r>
              <a:rPr lang="en-US" sz="2000" b="0" dirty="0" err="1">
                <a:solidFill>
                  <a:srgbClr val="9CDCFE"/>
                </a:solidFill>
                <a:effectLst/>
                <a:latin typeface="Courier New" panose="02070309020205020404" pitchFamily="49" charset="0"/>
              </a:rPr>
              <a:t>self</a:t>
            </a:r>
            <a:r>
              <a:rPr lang="en-US" sz="2000" b="0" dirty="0" err="1">
                <a:solidFill>
                  <a:srgbClr val="D4D4D4"/>
                </a:solidFill>
                <a:effectLst/>
                <a:latin typeface="Courier New" panose="02070309020205020404" pitchFamily="49" charset="0"/>
              </a:rPr>
              <a:t>._state</a:t>
            </a:r>
            <a:r>
              <a:rPr lang="en-US" sz="2000" b="0" dirty="0">
                <a:solidFill>
                  <a:srgbClr val="DCDCDC"/>
                </a:solidFill>
                <a:effectLst/>
                <a:latin typeface="Courier New" panose="02070309020205020404" pitchFamily="49" charset="0"/>
              </a:rPr>
              <a:t>[</a:t>
            </a:r>
            <a:r>
              <a:rPr lang="en-US" sz="2000" b="0" dirty="0">
                <a:solidFill>
                  <a:srgbClr val="B5CEA8"/>
                </a:solidFill>
                <a:effectLst/>
                <a:latin typeface="Courier New" panose="02070309020205020404" pitchFamily="49" charset="0"/>
              </a:rPr>
              <a:t>1</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p:txBody>
      </p:sp>
      <p:sp>
        <p:nvSpPr>
          <p:cNvPr id="2" name="Título 1">
            <a:extLst>
              <a:ext uri="{FF2B5EF4-FFF2-40B4-BE49-F238E27FC236}">
                <a16:creationId xmlns:a16="http://schemas.microsoft.com/office/drawing/2014/main" id="{CA83B71C-94ED-9F3F-0185-1B801BCB03B0}"/>
              </a:ext>
            </a:extLst>
          </p:cNvPr>
          <p:cNvSpPr>
            <a:spLocks noGrp="1"/>
          </p:cNvSpPr>
          <p:nvPr>
            <p:ph type="title"/>
          </p:nvPr>
        </p:nvSpPr>
        <p:spPr/>
        <p:txBody>
          <a:bodyPr/>
          <a:lstStyle/>
          <a:p>
            <a:r>
              <a:rPr lang="pt-BR" dirty="0"/>
              <a:t>CONTROL CLASS:     </a:t>
            </a:r>
            <a:r>
              <a:rPr lang="en-US" sz="2800" b="0" dirty="0" err="1">
                <a:solidFill>
                  <a:srgbClr val="4EC9B0"/>
                </a:solidFill>
                <a:effectLst/>
                <a:latin typeface="Courier New" panose="02070309020205020404" pitchFamily="49" charset="0"/>
              </a:rPr>
              <a:t>Control_PIDwithState</a:t>
            </a:r>
            <a:r>
              <a:rPr lang="en-US" sz="2800" b="0" dirty="0">
                <a:solidFill>
                  <a:srgbClr val="D4D4D4"/>
                </a:solidFill>
                <a:effectLst/>
                <a:latin typeface="Courier New" panose="02070309020205020404" pitchFamily="49" charset="0"/>
              </a:rPr>
              <a:t>()</a:t>
            </a:r>
            <a:endParaRPr lang="en-US" dirty="0"/>
          </a:p>
        </p:txBody>
      </p:sp>
      <p:grpSp>
        <p:nvGrpSpPr>
          <p:cNvPr id="6" name="Agrupar 5">
            <a:extLst>
              <a:ext uri="{FF2B5EF4-FFF2-40B4-BE49-F238E27FC236}">
                <a16:creationId xmlns:a16="http://schemas.microsoft.com/office/drawing/2014/main" id="{492A7315-CC52-8999-4A24-58C748D8B1C2}"/>
              </a:ext>
            </a:extLst>
          </p:cNvPr>
          <p:cNvGrpSpPr/>
          <p:nvPr/>
        </p:nvGrpSpPr>
        <p:grpSpPr>
          <a:xfrm>
            <a:off x="1024125" y="3563815"/>
            <a:ext cx="8966593" cy="1026898"/>
            <a:chOff x="114478" y="1723433"/>
            <a:chExt cx="9282125" cy="1249889"/>
          </a:xfrm>
        </p:grpSpPr>
        <p:sp>
          <p:nvSpPr>
            <p:cNvPr id="7" name="CaixaDeTexto 6">
              <a:extLst>
                <a:ext uri="{FF2B5EF4-FFF2-40B4-BE49-F238E27FC236}">
                  <a16:creationId xmlns:a16="http://schemas.microsoft.com/office/drawing/2014/main" id="{7DDF4293-5489-0111-F6BD-C4B3E5E9BF8C}"/>
                </a:ext>
              </a:extLst>
            </p:cNvPr>
            <p:cNvSpPr txBox="1"/>
            <p:nvPr/>
          </p:nvSpPr>
          <p:spPr>
            <a:xfrm>
              <a:off x="114478" y="1723433"/>
              <a:ext cx="9282125" cy="1223272"/>
            </a:xfrm>
            <a:custGeom>
              <a:avLst/>
              <a:gdLst>
                <a:gd name="connsiteX0" fmla="*/ 0 w 9282125"/>
                <a:gd name="connsiteY0" fmla="*/ 0 h 1223272"/>
                <a:gd name="connsiteX1" fmla="*/ 672954 w 9282125"/>
                <a:gd name="connsiteY1" fmla="*/ 0 h 1223272"/>
                <a:gd name="connsiteX2" fmla="*/ 974623 w 9282125"/>
                <a:gd name="connsiteY2" fmla="*/ 0 h 1223272"/>
                <a:gd name="connsiteX3" fmla="*/ 1461935 w 9282125"/>
                <a:gd name="connsiteY3" fmla="*/ 0 h 1223272"/>
                <a:gd name="connsiteX4" fmla="*/ 2042068 w 9282125"/>
                <a:gd name="connsiteY4" fmla="*/ 0 h 1223272"/>
                <a:gd name="connsiteX5" fmla="*/ 2436558 w 9282125"/>
                <a:gd name="connsiteY5" fmla="*/ 0 h 1223272"/>
                <a:gd name="connsiteX6" fmla="*/ 3016691 w 9282125"/>
                <a:gd name="connsiteY6" fmla="*/ 0 h 1223272"/>
                <a:gd name="connsiteX7" fmla="*/ 3596823 w 9282125"/>
                <a:gd name="connsiteY7" fmla="*/ 0 h 1223272"/>
                <a:gd name="connsiteX8" fmla="*/ 4084135 w 9282125"/>
                <a:gd name="connsiteY8" fmla="*/ 0 h 1223272"/>
                <a:gd name="connsiteX9" fmla="*/ 4664268 w 9282125"/>
                <a:gd name="connsiteY9" fmla="*/ 0 h 1223272"/>
                <a:gd name="connsiteX10" fmla="*/ 5058758 w 9282125"/>
                <a:gd name="connsiteY10" fmla="*/ 0 h 1223272"/>
                <a:gd name="connsiteX11" fmla="*/ 5731712 w 9282125"/>
                <a:gd name="connsiteY11" fmla="*/ 0 h 1223272"/>
                <a:gd name="connsiteX12" fmla="*/ 6033381 w 9282125"/>
                <a:gd name="connsiteY12" fmla="*/ 0 h 1223272"/>
                <a:gd name="connsiteX13" fmla="*/ 6706335 w 9282125"/>
                <a:gd name="connsiteY13" fmla="*/ 0 h 1223272"/>
                <a:gd name="connsiteX14" fmla="*/ 7379289 w 9282125"/>
                <a:gd name="connsiteY14" fmla="*/ 0 h 1223272"/>
                <a:gd name="connsiteX15" fmla="*/ 8145065 w 9282125"/>
                <a:gd name="connsiteY15" fmla="*/ 0 h 1223272"/>
                <a:gd name="connsiteX16" fmla="*/ 8632376 w 9282125"/>
                <a:gd name="connsiteY16" fmla="*/ 0 h 1223272"/>
                <a:gd name="connsiteX17" fmla="*/ 9282125 w 9282125"/>
                <a:gd name="connsiteY17" fmla="*/ 0 h 1223272"/>
                <a:gd name="connsiteX18" fmla="*/ 9282125 w 9282125"/>
                <a:gd name="connsiteY18" fmla="*/ 383292 h 1223272"/>
                <a:gd name="connsiteX19" fmla="*/ 9282125 w 9282125"/>
                <a:gd name="connsiteY19" fmla="*/ 754351 h 1223272"/>
                <a:gd name="connsiteX20" fmla="*/ 9282125 w 9282125"/>
                <a:gd name="connsiteY20" fmla="*/ 1223272 h 1223272"/>
                <a:gd name="connsiteX21" fmla="*/ 8609171 w 9282125"/>
                <a:gd name="connsiteY21" fmla="*/ 1223272 h 1223272"/>
                <a:gd name="connsiteX22" fmla="*/ 8307502 w 9282125"/>
                <a:gd name="connsiteY22" fmla="*/ 1223272 h 1223272"/>
                <a:gd name="connsiteX23" fmla="*/ 7541727 w 9282125"/>
                <a:gd name="connsiteY23" fmla="*/ 1223272 h 1223272"/>
                <a:gd name="connsiteX24" fmla="*/ 7240058 w 9282125"/>
                <a:gd name="connsiteY24" fmla="*/ 1223272 h 1223272"/>
                <a:gd name="connsiteX25" fmla="*/ 6474282 w 9282125"/>
                <a:gd name="connsiteY25" fmla="*/ 1223272 h 1223272"/>
                <a:gd name="connsiteX26" fmla="*/ 5986971 w 9282125"/>
                <a:gd name="connsiteY26" fmla="*/ 1223272 h 1223272"/>
                <a:gd name="connsiteX27" fmla="*/ 5685302 w 9282125"/>
                <a:gd name="connsiteY27" fmla="*/ 1223272 h 1223272"/>
                <a:gd name="connsiteX28" fmla="*/ 5012348 w 9282125"/>
                <a:gd name="connsiteY28" fmla="*/ 1223272 h 1223272"/>
                <a:gd name="connsiteX29" fmla="*/ 4525036 w 9282125"/>
                <a:gd name="connsiteY29" fmla="*/ 1223272 h 1223272"/>
                <a:gd name="connsiteX30" fmla="*/ 3944903 w 9282125"/>
                <a:gd name="connsiteY30" fmla="*/ 1223272 h 1223272"/>
                <a:gd name="connsiteX31" fmla="*/ 3364770 w 9282125"/>
                <a:gd name="connsiteY31" fmla="*/ 1223272 h 1223272"/>
                <a:gd name="connsiteX32" fmla="*/ 2784638 w 9282125"/>
                <a:gd name="connsiteY32" fmla="*/ 1223272 h 1223272"/>
                <a:gd name="connsiteX33" fmla="*/ 2297326 w 9282125"/>
                <a:gd name="connsiteY33" fmla="*/ 1223272 h 1223272"/>
                <a:gd name="connsiteX34" fmla="*/ 1902836 w 9282125"/>
                <a:gd name="connsiteY34" fmla="*/ 1223272 h 1223272"/>
                <a:gd name="connsiteX35" fmla="*/ 1229882 w 9282125"/>
                <a:gd name="connsiteY35" fmla="*/ 1223272 h 1223272"/>
                <a:gd name="connsiteX36" fmla="*/ 742570 w 9282125"/>
                <a:gd name="connsiteY36" fmla="*/ 1223272 h 1223272"/>
                <a:gd name="connsiteX37" fmla="*/ 0 w 9282125"/>
                <a:gd name="connsiteY37" fmla="*/ 1223272 h 1223272"/>
                <a:gd name="connsiteX38" fmla="*/ 0 w 9282125"/>
                <a:gd name="connsiteY38" fmla="*/ 803282 h 1223272"/>
                <a:gd name="connsiteX39" fmla="*/ 0 w 9282125"/>
                <a:gd name="connsiteY39" fmla="*/ 407757 h 1223272"/>
                <a:gd name="connsiteX40" fmla="*/ 0 w 9282125"/>
                <a:gd name="connsiteY40" fmla="*/ 0 h 122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82125" h="1223272"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09602" y="122365"/>
                    <a:pt x="9236628" y="291609"/>
                    <a:pt x="9282125" y="383292"/>
                  </a:cubicBezTo>
                  <a:cubicBezTo>
                    <a:pt x="9327622" y="474975"/>
                    <a:pt x="9277460" y="610897"/>
                    <a:pt x="9282125" y="754351"/>
                  </a:cubicBezTo>
                  <a:cubicBezTo>
                    <a:pt x="9286790" y="897805"/>
                    <a:pt x="9278852" y="1102408"/>
                    <a:pt x="9282125" y="1223272"/>
                  </a:cubicBezTo>
                  <a:cubicBezTo>
                    <a:pt x="9110254" y="1272299"/>
                    <a:pt x="8805060" y="1153400"/>
                    <a:pt x="8609171" y="1223272"/>
                  </a:cubicBezTo>
                  <a:cubicBezTo>
                    <a:pt x="8413282" y="1293144"/>
                    <a:pt x="8444079" y="1203221"/>
                    <a:pt x="8307502" y="1223272"/>
                  </a:cubicBezTo>
                  <a:cubicBezTo>
                    <a:pt x="8170925" y="1243323"/>
                    <a:pt x="7888389" y="1206137"/>
                    <a:pt x="7541727" y="1223272"/>
                  </a:cubicBezTo>
                  <a:cubicBezTo>
                    <a:pt x="7195065" y="1240407"/>
                    <a:pt x="7337338" y="1211950"/>
                    <a:pt x="7240058" y="1223272"/>
                  </a:cubicBezTo>
                  <a:cubicBezTo>
                    <a:pt x="7142778" y="1234594"/>
                    <a:pt x="6664695" y="1149341"/>
                    <a:pt x="6474282" y="1223272"/>
                  </a:cubicBezTo>
                  <a:cubicBezTo>
                    <a:pt x="6283869" y="1297203"/>
                    <a:pt x="6166663" y="1178717"/>
                    <a:pt x="5986971" y="1223272"/>
                  </a:cubicBezTo>
                  <a:cubicBezTo>
                    <a:pt x="5807279" y="1267827"/>
                    <a:pt x="5818542" y="1195978"/>
                    <a:pt x="5685302" y="1223272"/>
                  </a:cubicBezTo>
                  <a:cubicBezTo>
                    <a:pt x="5552062" y="1250566"/>
                    <a:pt x="5281460" y="1155946"/>
                    <a:pt x="5012348" y="1223272"/>
                  </a:cubicBezTo>
                  <a:cubicBezTo>
                    <a:pt x="4743236" y="1290598"/>
                    <a:pt x="4716338" y="1173174"/>
                    <a:pt x="4525036" y="1223272"/>
                  </a:cubicBezTo>
                  <a:cubicBezTo>
                    <a:pt x="4333734" y="1273370"/>
                    <a:pt x="4208187" y="1207193"/>
                    <a:pt x="3944903" y="1223272"/>
                  </a:cubicBezTo>
                  <a:cubicBezTo>
                    <a:pt x="3681619" y="1239351"/>
                    <a:pt x="3483675" y="1166821"/>
                    <a:pt x="3364770" y="1223272"/>
                  </a:cubicBezTo>
                  <a:cubicBezTo>
                    <a:pt x="3245865" y="1279723"/>
                    <a:pt x="2967263" y="1164611"/>
                    <a:pt x="2784638" y="1223272"/>
                  </a:cubicBezTo>
                  <a:cubicBezTo>
                    <a:pt x="2602013" y="1281933"/>
                    <a:pt x="2410167" y="1186431"/>
                    <a:pt x="2297326" y="1223272"/>
                  </a:cubicBezTo>
                  <a:cubicBezTo>
                    <a:pt x="2184485" y="1260113"/>
                    <a:pt x="2072760" y="1194781"/>
                    <a:pt x="1902836" y="1223272"/>
                  </a:cubicBezTo>
                  <a:cubicBezTo>
                    <a:pt x="1732912" y="1251763"/>
                    <a:pt x="1400925" y="1162483"/>
                    <a:pt x="1229882" y="1223272"/>
                  </a:cubicBezTo>
                  <a:cubicBezTo>
                    <a:pt x="1058839" y="1284061"/>
                    <a:pt x="920815" y="1185270"/>
                    <a:pt x="742570" y="1223272"/>
                  </a:cubicBezTo>
                  <a:cubicBezTo>
                    <a:pt x="564325" y="1261274"/>
                    <a:pt x="358537" y="1218524"/>
                    <a:pt x="0" y="1223272"/>
                  </a:cubicBezTo>
                  <a:cubicBezTo>
                    <a:pt x="-17218" y="1097536"/>
                    <a:pt x="39980" y="890630"/>
                    <a:pt x="0" y="803282"/>
                  </a:cubicBezTo>
                  <a:cubicBezTo>
                    <a:pt x="-39980" y="715934"/>
                    <a:pt x="2137" y="515215"/>
                    <a:pt x="0" y="407757"/>
                  </a:cubicBezTo>
                  <a:cubicBezTo>
                    <a:pt x="-2137" y="300299"/>
                    <a:pt x="35358" y="88236"/>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8" name="CaixaDeTexto 7">
              <a:extLst>
                <a:ext uri="{FF2B5EF4-FFF2-40B4-BE49-F238E27FC236}">
                  <a16:creationId xmlns:a16="http://schemas.microsoft.com/office/drawing/2014/main" id="{9B2FFDAD-02F5-848F-0158-471C2768C7B5}"/>
                </a:ext>
              </a:extLst>
            </p:cNvPr>
            <p:cNvSpPr txBox="1"/>
            <p:nvPr/>
          </p:nvSpPr>
          <p:spPr>
            <a:xfrm>
              <a:off x="6728149" y="1890075"/>
              <a:ext cx="2365066" cy="1083247"/>
            </a:xfrm>
            <a:prstGeom prst="rect">
              <a:avLst/>
            </a:prstGeom>
            <a:noFill/>
          </p:spPr>
          <p:txBody>
            <a:bodyPr wrap="square">
              <a:spAutoFit/>
            </a:bodyPr>
            <a:lstStyle/>
            <a:p>
              <a:pPr>
                <a:lnSpc>
                  <a:spcPts val="2000"/>
                </a:lnSpc>
              </a:pPr>
              <a:r>
                <a:rPr lang="en-US" sz="2400" dirty="0">
                  <a:solidFill>
                    <a:schemeClr val="accent3">
                      <a:lumMod val="60000"/>
                      <a:lumOff val="40000"/>
                    </a:schemeClr>
                  </a:solidFill>
                  <a:latin typeface="Cordia New" panose="020B0304020202020204" pitchFamily="34" charset="-34"/>
                  <a:cs typeface="Cordia New" panose="020B0304020202020204" pitchFamily="34" charset="-34"/>
                </a:rPr>
                <a:t>Observed state is exactly the real state of the system.</a:t>
              </a:r>
              <a:endParaRPr lang="pt-BR" sz="2400" dirty="0">
                <a:solidFill>
                  <a:schemeClr val="accent3">
                    <a:lumMod val="60000"/>
                    <a:lumOff val="40000"/>
                  </a:schemeClr>
                </a:solidFill>
                <a:latin typeface="Cordia New" panose="020B0304020202020204" pitchFamily="34" charset="-34"/>
                <a:cs typeface="Cordia New" panose="020B0304020202020204" pitchFamily="34" charset="-34"/>
              </a:endParaRPr>
            </a:p>
          </p:txBody>
        </p:sp>
      </p:grpSp>
      <p:grpSp>
        <p:nvGrpSpPr>
          <p:cNvPr id="9" name="Agrupar 8">
            <a:extLst>
              <a:ext uri="{FF2B5EF4-FFF2-40B4-BE49-F238E27FC236}">
                <a16:creationId xmlns:a16="http://schemas.microsoft.com/office/drawing/2014/main" id="{60073B0B-7BE3-E98A-3DB2-A779BD9C0280}"/>
              </a:ext>
            </a:extLst>
          </p:cNvPr>
          <p:cNvGrpSpPr/>
          <p:nvPr/>
        </p:nvGrpSpPr>
        <p:grpSpPr>
          <a:xfrm>
            <a:off x="930342" y="4670255"/>
            <a:ext cx="10288643" cy="887618"/>
            <a:chOff x="114478" y="1723433"/>
            <a:chExt cx="9282125" cy="887618"/>
          </a:xfrm>
        </p:grpSpPr>
        <p:sp>
          <p:nvSpPr>
            <p:cNvPr id="10" name="CaixaDeTexto 9">
              <a:extLst>
                <a:ext uri="{FF2B5EF4-FFF2-40B4-BE49-F238E27FC236}">
                  <a16:creationId xmlns:a16="http://schemas.microsoft.com/office/drawing/2014/main" id="{E7279C62-680B-9D0C-B7FD-F789AD5818A6}"/>
                </a:ext>
              </a:extLst>
            </p:cNvPr>
            <p:cNvSpPr txBox="1"/>
            <p:nvPr/>
          </p:nvSpPr>
          <p:spPr>
            <a:xfrm>
              <a:off x="114478" y="1723433"/>
              <a:ext cx="9282125" cy="887618"/>
            </a:xfrm>
            <a:custGeom>
              <a:avLst/>
              <a:gdLst>
                <a:gd name="connsiteX0" fmla="*/ 0 w 9282125"/>
                <a:gd name="connsiteY0" fmla="*/ 0 h 887618"/>
                <a:gd name="connsiteX1" fmla="*/ 672954 w 9282125"/>
                <a:gd name="connsiteY1" fmla="*/ 0 h 887618"/>
                <a:gd name="connsiteX2" fmla="*/ 974623 w 9282125"/>
                <a:gd name="connsiteY2" fmla="*/ 0 h 887618"/>
                <a:gd name="connsiteX3" fmla="*/ 1461935 w 9282125"/>
                <a:gd name="connsiteY3" fmla="*/ 0 h 887618"/>
                <a:gd name="connsiteX4" fmla="*/ 2042068 w 9282125"/>
                <a:gd name="connsiteY4" fmla="*/ 0 h 887618"/>
                <a:gd name="connsiteX5" fmla="*/ 2436558 w 9282125"/>
                <a:gd name="connsiteY5" fmla="*/ 0 h 887618"/>
                <a:gd name="connsiteX6" fmla="*/ 3016691 w 9282125"/>
                <a:gd name="connsiteY6" fmla="*/ 0 h 887618"/>
                <a:gd name="connsiteX7" fmla="*/ 3596823 w 9282125"/>
                <a:gd name="connsiteY7" fmla="*/ 0 h 887618"/>
                <a:gd name="connsiteX8" fmla="*/ 4084135 w 9282125"/>
                <a:gd name="connsiteY8" fmla="*/ 0 h 887618"/>
                <a:gd name="connsiteX9" fmla="*/ 4664268 w 9282125"/>
                <a:gd name="connsiteY9" fmla="*/ 0 h 887618"/>
                <a:gd name="connsiteX10" fmla="*/ 5058758 w 9282125"/>
                <a:gd name="connsiteY10" fmla="*/ 0 h 887618"/>
                <a:gd name="connsiteX11" fmla="*/ 5731712 w 9282125"/>
                <a:gd name="connsiteY11" fmla="*/ 0 h 887618"/>
                <a:gd name="connsiteX12" fmla="*/ 6033381 w 9282125"/>
                <a:gd name="connsiteY12" fmla="*/ 0 h 887618"/>
                <a:gd name="connsiteX13" fmla="*/ 6706335 w 9282125"/>
                <a:gd name="connsiteY13" fmla="*/ 0 h 887618"/>
                <a:gd name="connsiteX14" fmla="*/ 7379289 w 9282125"/>
                <a:gd name="connsiteY14" fmla="*/ 0 h 887618"/>
                <a:gd name="connsiteX15" fmla="*/ 8145065 w 9282125"/>
                <a:gd name="connsiteY15" fmla="*/ 0 h 887618"/>
                <a:gd name="connsiteX16" fmla="*/ 8632376 w 9282125"/>
                <a:gd name="connsiteY16" fmla="*/ 0 h 887618"/>
                <a:gd name="connsiteX17" fmla="*/ 9282125 w 9282125"/>
                <a:gd name="connsiteY17" fmla="*/ 0 h 887618"/>
                <a:gd name="connsiteX18" fmla="*/ 9282125 w 9282125"/>
                <a:gd name="connsiteY18" fmla="*/ 426057 h 887618"/>
                <a:gd name="connsiteX19" fmla="*/ 9282125 w 9282125"/>
                <a:gd name="connsiteY19" fmla="*/ 887618 h 887618"/>
                <a:gd name="connsiteX20" fmla="*/ 8980456 w 9282125"/>
                <a:gd name="connsiteY20" fmla="*/ 887618 h 887618"/>
                <a:gd name="connsiteX21" fmla="*/ 8214681 w 9282125"/>
                <a:gd name="connsiteY21" fmla="*/ 887618 h 887618"/>
                <a:gd name="connsiteX22" fmla="*/ 7913012 w 9282125"/>
                <a:gd name="connsiteY22" fmla="*/ 887618 h 887618"/>
                <a:gd name="connsiteX23" fmla="*/ 7147236 w 9282125"/>
                <a:gd name="connsiteY23" fmla="*/ 887618 h 887618"/>
                <a:gd name="connsiteX24" fmla="*/ 6845567 w 9282125"/>
                <a:gd name="connsiteY24" fmla="*/ 887618 h 887618"/>
                <a:gd name="connsiteX25" fmla="*/ 6079792 w 9282125"/>
                <a:gd name="connsiteY25" fmla="*/ 887618 h 887618"/>
                <a:gd name="connsiteX26" fmla="*/ 5592480 w 9282125"/>
                <a:gd name="connsiteY26" fmla="*/ 887618 h 887618"/>
                <a:gd name="connsiteX27" fmla="*/ 5290811 w 9282125"/>
                <a:gd name="connsiteY27" fmla="*/ 887618 h 887618"/>
                <a:gd name="connsiteX28" fmla="*/ 4617857 w 9282125"/>
                <a:gd name="connsiteY28" fmla="*/ 887618 h 887618"/>
                <a:gd name="connsiteX29" fmla="*/ 4130546 w 9282125"/>
                <a:gd name="connsiteY29" fmla="*/ 887618 h 887618"/>
                <a:gd name="connsiteX30" fmla="*/ 3550413 w 9282125"/>
                <a:gd name="connsiteY30" fmla="*/ 887618 h 887618"/>
                <a:gd name="connsiteX31" fmla="*/ 2970280 w 9282125"/>
                <a:gd name="connsiteY31" fmla="*/ 887618 h 887618"/>
                <a:gd name="connsiteX32" fmla="*/ 2390147 w 9282125"/>
                <a:gd name="connsiteY32" fmla="*/ 887618 h 887618"/>
                <a:gd name="connsiteX33" fmla="*/ 1902836 w 9282125"/>
                <a:gd name="connsiteY33" fmla="*/ 887618 h 887618"/>
                <a:gd name="connsiteX34" fmla="*/ 1508345 w 9282125"/>
                <a:gd name="connsiteY34" fmla="*/ 887618 h 887618"/>
                <a:gd name="connsiteX35" fmla="*/ 835391 w 9282125"/>
                <a:gd name="connsiteY35" fmla="*/ 887618 h 887618"/>
                <a:gd name="connsiteX36" fmla="*/ 0 w 9282125"/>
                <a:gd name="connsiteY36" fmla="*/ 887618 h 887618"/>
                <a:gd name="connsiteX37" fmla="*/ 0 w 9282125"/>
                <a:gd name="connsiteY37" fmla="*/ 452685 h 887618"/>
                <a:gd name="connsiteX38" fmla="*/ 0 w 9282125"/>
                <a:gd name="connsiteY38" fmla="*/ 0 h 88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282125" h="887618"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21945" y="123025"/>
                    <a:pt x="9276519" y="302047"/>
                    <a:pt x="9282125" y="426057"/>
                  </a:cubicBezTo>
                  <a:cubicBezTo>
                    <a:pt x="9287731" y="550067"/>
                    <a:pt x="9252323" y="664566"/>
                    <a:pt x="9282125" y="887618"/>
                  </a:cubicBezTo>
                  <a:cubicBezTo>
                    <a:pt x="9189485" y="900496"/>
                    <a:pt x="9046308" y="872642"/>
                    <a:pt x="8980456" y="887618"/>
                  </a:cubicBezTo>
                  <a:cubicBezTo>
                    <a:pt x="8914604" y="902594"/>
                    <a:pt x="8593552" y="828648"/>
                    <a:pt x="8214681" y="887618"/>
                  </a:cubicBezTo>
                  <a:cubicBezTo>
                    <a:pt x="7835810" y="946588"/>
                    <a:pt x="8049589" y="867567"/>
                    <a:pt x="7913012" y="887618"/>
                  </a:cubicBezTo>
                  <a:cubicBezTo>
                    <a:pt x="7776435" y="907669"/>
                    <a:pt x="7498623" y="874520"/>
                    <a:pt x="7147236" y="887618"/>
                  </a:cubicBezTo>
                  <a:cubicBezTo>
                    <a:pt x="6795849" y="900716"/>
                    <a:pt x="6942847" y="876296"/>
                    <a:pt x="6845567" y="887618"/>
                  </a:cubicBezTo>
                  <a:cubicBezTo>
                    <a:pt x="6748287" y="898940"/>
                    <a:pt x="6266387" y="808399"/>
                    <a:pt x="6079792" y="887618"/>
                  </a:cubicBezTo>
                  <a:cubicBezTo>
                    <a:pt x="5893198" y="966837"/>
                    <a:pt x="5775538" y="849183"/>
                    <a:pt x="5592480" y="887618"/>
                  </a:cubicBezTo>
                  <a:cubicBezTo>
                    <a:pt x="5409422" y="926053"/>
                    <a:pt x="5424051" y="860324"/>
                    <a:pt x="5290811" y="887618"/>
                  </a:cubicBezTo>
                  <a:cubicBezTo>
                    <a:pt x="5157571" y="914912"/>
                    <a:pt x="4886969" y="820292"/>
                    <a:pt x="4617857" y="887618"/>
                  </a:cubicBezTo>
                  <a:cubicBezTo>
                    <a:pt x="4348745" y="954944"/>
                    <a:pt x="4316012" y="833786"/>
                    <a:pt x="4130546" y="887618"/>
                  </a:cubicBezTo>
                  <a:cubicBezTo>
                    <a:pt x="3945080" y="941450"/>
                    <a:pt x="3813697" y="871539"/>
                    <a:pt x="3550413" y="887618"/>
                  </a:cubicBezTo>
                  <a:cubicBezTo>
                    <a:pt x="3287129" y="903697"/>
                    <a:pt x="3089185" y="831167"/>
                    <a:pt x="2970280" y="887618"/>
                  </a:cubicBezTo>
                  <a:cubicBezTo>
                    <a:pt x="2851375" y="944069"/>
                    <a:pt x="2574278" y="831106"/>
                    <a:pt x="2390147" y="887618"/>
                  </a:cubicBezTo>
                  <a:cubicBezTo>
                    <a:pt x="2206016" y="944130"/>
                    <a:pt x="2008381" y="844090"/>
                    <a:pt x="1902836" y="887618"/>
                  </a:cubicBezTo>
                  <a:cubicBezTo>
                    <a:pt x="1797291" y="931146"/>
                    <a:pt x="1684889" y="861552"/>
                    <a:pt x="1508345" y="887618"/>
                  </a:cubicBezTo>
                  <a:cubicBezTo>
                    <a:pt x="1331801" y="913684"/>
                    <a:pt x="1006434" y="826829"/>
                    <a:pt x="835391" y="887618"/>
                  </a:cubicBezTo>
                  <a:cubicBezTo>
                    <a:pt x="664348" y="948407"/>
                    <a:pt x="279954" y="788401"/>
                    <a:pt x="0" y="887618"/>
                  </a:cubicBezTo>
                  <a:cubicBezTo>
                    <a:pt x="-38377" y="773502"/>
                    <a:pt x="36015" y="589331"/>
                    <a:pt x="0" y="452685"/>
                  </a:cubicBezTo>
                  <a:cubicBezTo>
                    <a:pt x="-36015" y="316039"/>
                    <a:pt x="45986" y="148264"/>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1" name="CaixaDeTexto 10">
              <a:extLst>
                <a:ext uri="{FF2B5EF4-FFF2-40B4-BE49-F238E27FC236}">
                  <a16:creationId xmlns:a16="http://schemas.microsoft.com/office/drawing/2014/main" id="{ED1A004A-58A6-BF70-9367-6702A4631EF8}"/>
                </a:ext>
              </a:extLst>
            </p:cNvPr>
            <p:cNvSpPr txBox="1"/>
            <p:nvPr/>
          </p:nvSpPr>
          <p:spPr>
            <a:xfrm>
              <a:off x="7031537" y="1926823"/>
              <a:ext cx="2365066" cy="377026"/>
            </a:xfrm>
            <a:prstGeom prst="rect">
              <a:avLst/>
            </a:prstGeom>
            <a:noFill/>
          </p:spPr>
          <p:txBody>
            <a:bodyPr wrap="square">
              <a:spAutoFit/>
            </a:bodyPr>
            <a:lstStyle/>
            <a:p>
              <a:pPr>
                <a:lnSpc>
                  <a:spcPts val="2000"/>
                </a:lnSpc>
              </a:pPr>
              <a:r>
                <a:rPr lang="pt-BR" sz="2400" dirty="0">
                  <a:solidFill>
                    <a:schemeClr val="accent3">
                      <a:lumMod val="60000"/>
                      <a:lumOff val="40000"/>
                    </a:schemeClr>
                  </a:solidFill>
                  <a:latin typeface="Cordia New" panose="020B0304020202020204" pitchFamily="34" charset="-34"/>
                  <a:cs typeface="Cordia New" panose="020B0304020202020204" pitchFamily="34" charset="-34"/>
                </a:rPr>
                <a:t> PID control</a:t>
              </a:r>
            </a:p>
          </p:txBody>
        </p:sp>
      </p:grpSp>
    </p:spTree>
    <p:extLst>
      <p:ext uri="{BB962C8B-B14F-4D97-AF65-F5344CB8AC3E}">
        <p14:creationId xmlns:p14="http://schemas.microsoft.com/office/powerpoint/2010/main" val="4390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F6F6758-4452-64C4-7FA6-1D6C2F25F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024" y="1609169"/>
            <a:ext cx="6368451" cy="4073174"/>
          </a:xfrm>
          <a:prstGeom prst="rect">
            <a:avLst/>
          </a:prstGeom>
          <a:noFill/>
          <a:extLst>
            <a:ext uri="{909E8E84-426E-40DD-AFC4-6F175D3DCCD1}">
              <a14:hiddenFill xmlns:a14="http://schemas.microsoft.com/office/drawing/2010/main">
                <a:solidFill>
                  <a:srgbClr val="FFFFFF"/>
                </a:solidFill>
              </a14:hiddenFill>
            </a:ext>
          </a:extLst>
        </p:spPr>
      </p:pic>
      <p:pic>
        <p:nvPicPr>
          <p:cNvPr id="3" name="example3">
            <a:hlinkClick r:id="" action="ppaction://media"/>
            <a:extLst>
              <a:ext uri="{FF2B5EF4-FFF2-40B4-BE49-F238E27FC236}">
                <a16:creationId xmlns:a16="http://schemas.microsoft.com/office/drawing/2014/main" id="{C858F448-2DED-EB51-5EA0-03EC0B7339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5686" y="2209800"/>
            <a:ext cx="3810000" cy="3048000"/>
          </a:xfrm>
          <a:prstGeom prst="rect">
            <a:avLst/>
          </a:prstGeom>
        </p:spPr>
      </p:pic>
    </p:spTree>
    <p:extLst>
      <p:ext uri="{BB962C8B-B14F-4D97-AF65-F5344CB8AC3E}">
        <p14:creationId xmlns:p14="http://schemas.microsoft.com/office/powerpoint/2010/main" val="138607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id="{2BFEB1E3-687A-C1DC-2D89-C2ED4DA815A3}"/>
              </a:ext>
            </a:extLst>
          </p:cNvPr>
          <p:cNvGraphicFramePr/>
          <p:nvPr>
            <p:extLst>
              <p:ext uri="{D42A27DB-BD31-4B8C-83A1-F6EECF244321}">
                <p14:modId xmlns:p14="http://schemas.microsoft.com/office/powerpoint/2010/main" val="2626931"/>
              </p:ext>
            </p:extLst>
          </p:nvPr>
        </p:nvGraphicFramePr>
        <p:xfrm>
          <a:off x="1367392" y="206417"/>
          <a:ext cx="5961626" cy="6123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tângulo 9">
            <a:extLst>
              <a:ext uri="{FF2B5EF4-FFF2-40B4-BE49-F238E27FC236}">
                <a16:creationId xmlns:a16="http://schemas.microsoft.com/office/drawing/2014/main" id="{C99889E1-40D3-2999-1DEB-79EE0086D70B}"/>
              </a:ext>
            </a:extLst>
          </p:cNvPr>
          <p:cNvSpPr/>
          <p:nvPr/>
        </p:nvSpPr>
        <p:spPr>
          <a:xfrm>
            <a:off x="3174424" y="4726501"/>
            <a:ext cx="4803410" cy="15809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0315A31C-9BCF-C4D9-4585-64453546BC46}"/>
              </a:ext>
            </a:extLst>
          </p:cNvPr>
          <p:cNvSpPr/>
          <p:nvPr/>
        </p:nvSpPr>
        <p:spPr>
          <a:xfrm>
            <a:off x="2866002" y="4011723"/>
            <a:ext cx="408140" cy="20401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DCF46171-D0C8-CE69-5340-A220709E1619}"/>
              </a:ext>
            </a:extLst>
          </p:cNvPr>
          <p:cNvPicPr>
            <a:picLocks noChangeAspect="1"/>
          </p:cNvPicPr>
          <p:nvPr/>
        </p:nvPicPr>
        <p:blipFill rotWithShape="1">
          <a:blip r:embed="rId7"/>
          <a:srcRect l="13154"/>
          <a:stretch/>
        </p:blipFill>
        <p:spPr>
          <a:xfrm>
            <a:off x="51627" y="5092666"/>
            <a:ext cx="1685172" cy="1580979"/>
          </a:xfrm>
          <a:prstGeom prst="rect">
            <a:avLst/>
          </a:prstGeom>
        </p:spPr>
      </p:pic>
    </p:spTree>
    <p:extLst>
      <p:ext uri="{BB962C8B-B14F-4D97-AF65-F5344CB8AC3E}">
        <p14:creationId xmlns:p14="http://schemas.microsoft.com/office/powerpoint/2010/main" val="387478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6365EBE-9FCA-6E5D-D2CC-42EB3B5D6071}"/>
              </a:ext>
            </a:extLst>
          </p:cNvPr>
          <p:cNvPicPr>
            <a:picLocks noChangeAspect="1"/>
          </p:cNvPicPr>
          <p:nvPr/>
        </p:nvPicPr>
        <p:blipFill>
          <a:blip r:embed="rId2"/>
          <a:stretch>
            <a:fillRect/>
          </a:stretch>
        </p:blipFill>
        <p:spPr>
          <a:xfrm>
            <a:off x="613576" y="634700"/>
            <a:ext cx="9444494" cy="5316535"/>
          </a:xfrm>
          <a:prstGeom prst="rect">
            <a:avLst/>
          </a:prstGeom>
        </p:spPr>
      </p:pic>
    </p:spTree>
    <p:extLst>
      <p:ext uri="{BB962C8B-B14F-4D97-AF65-F5344CB8AC3E}">
        <p14:creationId xmlns:p14="http://schemas.microsoft.com/office/powerpoint/2010/main" val="21029259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A29E36B-E4F8-6474-EDFB-A7D5F7785F64}"/>
              </a:ext>
            </a:extLst>
          </p:cNvPr>
          <p:cNvSpPr txBox="1"/>
          <p:nvPr/>
        </p:nvSpPr>
        <p:spPr>
          <a:xfrm>
            <a:off x="621323" y="2096557"/>
            <a:ext cx="11254154" cy="3785652"/>
          </a:xfrm>
          <a:prstGeom prst="rect">
            <a:avLst/>
          </a:prstGeom>
          <a:solidFill>
            <a:schemeClr val="tx1"/>
          </a:solidFill>
        </p:spPr>
        <p:txBody>
          <a:bodyPr wrap="square">
            <a:spAutoFit/>
          </a:bodyPr>
          <a:lstStyle/>
          <a:p>
            <a:r>
              <a:rPr lang="en-US" sz="2000" b="0" dirty="0">
                <a:solidFill>
                  <a:srgbClr val="569CD6"/>
                </a:solidFill>
                <a:effectLst/>
                <a:latin typeface="Courier New" panose="02070309020205020404" pitchFamily="49" charset="0"/>
              </a:rPr>
              <a:t>class</a:t>
            </a:r>
            <a:r>
              <a:rPr lang="en-US" sz="2000" b="0" dirty="0">
                <a:solidFill>
                  <a:srgbClr val="D4D4D4"/>
                </a:solidFill>
                <a:effectLst/>
                <a:latin typeface="Courier New" panose="02070309020205020404" pitchFamily="49" charset="0"/>
              </a:rPr>
              <a:t> </a:t>
            </a:r>
            <a:r>
              <a:rPr lang="en-US" sz="2000" b="0" dirty="0" err="1">
                <a:solidFill>
                  <a:srgbClr val="4EC9B0"/>
                </a:solidFill>
                <a:effectLst/>
                <a:latin typeface="Courier New" panose="02070309020205020404" pitchFamily="49" charset="0"/>
              </a:rPr>
              <a:t>Control_EmptyWithObserver</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569CD6"/>
                </a:solidFill>
                <a:effectLst/>
                <a:latin typeface="Courier New" panose="02070309020205020404" pitchFamily="49" charset="0"/>
              </a:rPr>
              <a:t>def</a:t>
            </a:r>
            <a:r>
              <a:rPr lang="en-US" sz="2000" b="0" dirty="0">
                <a:solidFill>
                  <a:srgbClr val="D4D4D4"/>
                </a:solidFill>
                <a:effectLst/>
                <a:latin typeface="Courier New" panose="02070309020205020404" pitchFamily="49" charset="0"/>
              </a:rPr>
              <a:t> </a:t>
            </a:r>
            <a:r>
              <a:rPr lang="en-US" sz="2000" b="0" dirty="0">
                <a:solidFill>
                  <a:srgbClr val="DCDCAA"/>
                </a:solidFill>
                <a:effectLst/>
                <a:latin typeface="Courier New" panose="02070309020205020404" pitchFamily="49" charset="0"/>
              </a:rPr>
              <a:t>__</a:t>
            </a:r>
            <a:r>
              <a:rPr lang="en-US" sz="2000" b="0" dirty="0" err="1">
                <a:solidFill>
                  <a:srgbClr val="DCDCAA"/>
                </a:solidFill>
                <a:effectLst/>
                <a:latin typeface="Courier New" panose="02070309020205020404" pitchFamily="49" charset="0"/>
              </a:rPr>
              <a:t>init</a:t>
            </a:r>
            <a:r>
              <a:rPr lang="en-US" sz="2000" b="0" dirty="0">
                <a:solidFill>
                  <a:srgbClr val="DCDCAA"/>
                </a:solidFill>
                <a:effectLst/>
                <a:latin typeface="Courier New" panose="02070309020205020404" pitchFamily="49" charset="0"/>
              </a:rPr>
              <a:t>__</a:t>
            </a:r>
            <a:r>
              <a:rPr lang="en-US" sz="2000" b="0" dirty="0">
                <a:solidFill>
                  <a:srgbClr val="D4D4D4"/>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 </a:t>
            </a:r>
            <a:r>
              <a:rPr lang="en-US" sz="2000" b="0" dirty="0" err="1">
                <a:solidFill>
                  <a:srgbClr val="9CDCFE"/>
                </a:solidFill>
                <a:effectLst/>
                <a:latin typeface="Courier New" panose="02070309020205020404" pitchFamily="49" charset="0"/>
              </a:rPr>
              <a:t>initial_state</a:t>
            </a:r>
            <a:r>
              <a:rPr lang="en-US" sz="2000" b="0" dirty="0">
                <a:solidFill>
                  <a:srgbClr val="D4D4D4"/>
                </a:solidFill>
                <a:effectLst/>
                <a:latin typeface="Courier New" panose="02070309020205020404" pitchFamily="49" charset="0"/>
              </a:rPr>
              <a:t>, </a:t>
            </a:r>
            <a:r>
              <a:rPr lang="en-US" sz="2000" b="0" dirty="0" err="1">
                <a:solidFill>
                  <a:srgbClr val="9CDCFE"/>
                </a:solidFill>
                <a:effectLst/>
                <a:latin typeface="Courier New" panose="02070309020205020404" pitchFamily="49" charset="0"/>
              </a:rPr>
              <a:t>initial_covariance</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err="1">
                <a:solidFill>
                  <a:srgbClr val="9CDCFE"/>
                </a:solidFill>
                <a:effectLst/>
                <a:latin typeface="Courier New" panose="02070309020205020404" pitchFamily="49" charset="0"/>
              </a:rPr>
              <a:t>self</a:t>
            </a:r>
            <a:r>
              <a:rPr lang="en-US" sz="2000" b="0" dirty="0" err="1">
                <a:solidFill>
                  <a:srgbClr val="D4D4D4"/>
                </a:solidFill>
                <a:effectLst/>
                <a:latin typeface="Courier New" panose="02070309020205020404" pitchFamily="49" charset="0"/>
              </a:rPr>
              <a:t>._observer</a:t>
            </a:r>
            <a:r>
              <a:rPr lang="en-US" sz="2000" b="0" dirty="0">
                <a:solidFill>
                  <a:srgbClr val="D4D4D4"/>
                </a:solidFill>
                <a:effectLst/>
                <a:latin typeface="Courier New" panose="02070309020205020404" pitchFamily="49" charset="0"/>
              </a:rPr>
              <a:t> = Observer</a:t>
            </a:r>
            <a:r>
              <a:rPr lang="en-US" sz="2000" b="0" dirty="0">
                <a:solidFill>
                  <a:srgbClr val="DCDCDC"/>
                </a:solidFill>
                <a:effectLst/>
                <a:latin typeface="Courier New" panose="02070309020205020404" pitchFamily="49" charset="0"/>
              </a:rPr>
              <a:t>(</a:t>
            </a:r>
            <a:r>
              <a:rPr lang="en-US" sz="2000" b="0" dirty="0" err="1">
                <a:solidFill>
                  <a:srgbClr val="D4D4D4"/>
                </a:solidFill>
                <a:effectLst/>
                <a:latin typeface="Courier New" panose="02070309020205020404" pitchFamily="49" charset="0"/>
              </a:rPr>
              <a:t>initial_state</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a:t>
            </a:r>
            <a:r>
              <a:rPr lang="en-US" sz="2000" b="0" dirty="0" err="1">
                <a:solidFill>
                  <a:srgbClr val="D4D4D4"/>
                </a:solidFill>
                <a:effectLst/>
                <a:latin typeface="Courier New" panose="02070309020205020404" pitchFamily="49" charset="0"/>
              </a:rPr>
              <a:t>initial_covariance</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a:t>
            </a:r>
            <a:r>
              <a:rPr lang="en-US" sz="2000" b="0" dirty="0" err="1">
                <a:solidFill>
                  <a:srgbClr val="D4D4D4"/>
                </a:solidFill>
                <a:effectLst/>
                <a:latin typeface="Courier New" panose="02070309020205020404" pitchFamily="49" charset="0"/>
              </a:rPr>
              <a:t>last_action</a:t>
            </a:r>
            <a:r>
              <a:rPr lang="en-US" sz="2000" b="0" dirty="0">
                <a:solidFill>
                  <a:srgbClr val="D4D4D4"/>
                </a:solidFill>
                <a:effectLst/>
                <a:latin typeface="Courier New" panose="02070309020205020404" pitchFamily="49" charset="0"/>
              </a:rPr>
              <a:t> = </a:t>
            </a:r>
            <a:r>
              <a:rPr lang="en-US" sz="2000" b="0" dirty="0">
                <a:solidFill>
                  <a:srgbClr val="B5CEA8"/>
                </a:solidFill>
                <a:effectLst/>
                <a:latin typeface="Courier New" panose="02070309020205020404" pitchFamily="49" charset="0"/>
              </a:rPr>
              <a:t>0</a:t>
            </a:r>
            <a:endParaRPr lang="en-US" sz="2000" b="0" dirty="0">
              <a:solidFill>
                <a:srgbClr val="D4D4D4"/>
              </a:solidFill>
              <a:effectLst/>
              <a:latin typeface="Courier New" panose="02070309020205020404" pitchFamily="49" charset="0"/>
            </a:endParaRPr>
          </a:p>
          <a:p>
            <a:br>
              <a:rPr lang="en-US" sz="2000" b="0" dirty="0">
                <a:solidFill>
                  <a:srgbClr val="D4D4D4"/>
                </a:solidFill>
                <a:effectLst/>
                <a:latin typeface="Courier New" panose="02070309020205020404" pitchFamily="49" charset="0"/>
              </a:rPr>
            </a:br>
            <a:r>
              <a:rPr lang="en-US" sz="2000" b="0" dirty="0">
                <a:solidFill>
                  <a:srgbClr val="D4D4D4"/>
                </a:solidFill>
                <a:effectLst/>
                <a:latin typeface="Courier New" panose="02070309020205020404" pitchFamily="49" charset="0"/>
              </a:rPr>
              <a:t>  </a:t>
            </a:r>
            <a:r>
              <a:rPr lang="en-US" sz="2000" b="0" dirty="0">
                <a:solidFill>
                  <a:srgbClr val="569CD6"/>
                </a:solidFill>
                <a:effectLst/>
                <a:latin typeface="Courier New" panose="02070309020205020404" pitchFamily="49" charset="0"/>
              </a:rPr>
              <a:t>def</a:t>
            </a:r>
            <a:r>
              <a:rPr lang="en-US" sz="2000" b="0" dirty="0">
                <a:solidFill>
                  <a:srgbClr val="D4D4D4"/>
                </a:solidFill>
                <a:effectLst/>
                <a:latin typeface="Courier New" panose="02070309020205020404" pitchFamily="49" charset="0"/>
              </a:rPr>
              <a:t> </a:t>
            </a:r>
            <a:r>
              <a:rPr lang="en-US" sz="2000" b="0" dirty="0">
                <a:solidFill>
                  <a:srgbClr val="DCDCAA"/>
                </a:solidFill>
                <a:effectLst/>
                <a:latin typeface="Courier New" panose="02070309020205020404" pitchFamily="49" charset="0"/>
              </a:rPr>
              <a:t>observe</a:t>
            </a:r>
            <a:r>
              <a:rPr lang="en-US" sz="2000" b="0" dirty="0">
                <a:solidFill>
                  <a:srgbClr val="D4D4D4"/>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x</a:t>
            </a:r>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z</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a:t>
            </a:r>
            <a:r>
              <a:rPr lang="en-US" sz="2000" b="0" dirty="0" err="1">
                <a:solidFill>
                  <a:srgbClr val="D4D4D4"/>
                </a:solidFill>
                <a:effectLst/>
                <a:latin typeface="Courier New" panose="02070309020205020404" pitchFamily="49" charset="0"/>
              </a:rPr>
              <a:t>observer.prediction</a:t>
            </a:r>
            <a:r>
              <a:rPr lang="en-US" sz="2000" b="0" dirty="0">
                <a:solidFill>
                  <a:srgbClr val="DCDCDC"/>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a:t>
            </a:r>
            <a:r>
              <a:rPr lang="en-US" sz="2000" b="0" dirty="0" err="1">
                <a:solidFill>
                  <a:srgbClr val="D4D4D4"/>
                </a:solidFill>
                <a:effectLst/>
                <a:latin typeface="Courier New" panose="02070309020205020404" pitchFamily="49" charset="0"/>
              </a:rPr>
              <a:t>last_action</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a:t>
            </a:r>
            <a:r>
              <a:rPr lang="en-US" sz="2000" b="0" dirty="0" err="1">
                <a:solidFill>
                  <a:srgbClr val="D4D4D4"/>
                </a:solidFill>
                <a:effectLst/>
                <a:latin typeface="Courier New" panose="02070309020205020404" pitchFamily="49" charset="0"/>
              </a:rPr>
              <a:t>observer.correction</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z</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C586C0"/>
                </a:solidFill>
                <a:effectLst/>
                <a:latin typeface="Courier New" panose="02070309020205020404" pitchFamily="49" charset="0"/>
              </a:rPr>
              <a:t>return</a:t>
            </a:r>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._</a:t>
            </a:r>
            <a:r>
              <a:rPr lang="en-US" sz="2000" b="0" dirty="0" err="1">
                <a:solidFill>
                  <a:srgbClr val="D4D4D4"/>
                </a:solidFill>
                <a:effectLst/>
                <a:latin typeface="Courier New" panose="02070309020205020404" pitchFamily="49" charset="0"/>
              </a:rPr>
              <a:t>observer.predicted_corrected</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br>
              <a:rPr lang="en-US" sz="2000" b="0" dirty="0">
                <a:solidFill>
                  <a:srgbClr val="D4D4D4"/>
                </a:solidFill>
                <a:effectLst/>
                <a:latin typeface="Courier New" panose="02070309020205020404" pitchFamily="49" charset="0"/>
              </a:rPr>
            </a:br>
            <a:r>
              <a:rPr lang="en-US" sz="2000" b="0" dirty="0">
                <a:solidFill>
                  <a:srgbClr val="D4D4D4"/>
                </a:solidFill>
                <a:effectLst/>
                <a:latin typeface="Courier New" panose="02070309020205020404" pitchFamily="49" charset="0"/>
              </a:rPr>
              <a:t>  </a:t>
            </a:r>
            <a:r>
              <a:rPr lang="en-US" sz="2000" b="0" dirty="0">
                <a:solidFill>
                  <a:srgbClr val="569CD6"/>
                </a:solidFill>
                <a:effectLst/>
                <a:latin typeface="Courier New" panose="02070309020205020404" pitchFamily="49" charset="0"/>
              </a:rPr>
              <a:t>def</a:t>
            </a:r>
            <a:r>
              <a:rPr lang="en-US" sz="2000" b="0" dirty="0">
                <a:solidFill>
                  <a:srgbClr val="D4D4D4"/>
                </a:solidFill>
                <a:effectLst/>
                <a:latin typeface="Courier New" panose="02070309020205020404" pitchFamily="49" charset="0"/>
              </a:rPr>
              <a:t> </a:t>
            </a:r>
            <a:r>
              <a:rPr lang="en-US" sz="2000" b="0" dirty="0">
                <a:solidFill>
                  <a:srgbClr val="DCDCAA"/>
                </a:solidFill>
                <a:effectLst/>
                <a:latin typeface="Courier New" panose="02070309020205020404" pitchFamily="49" charset="0"/>
              </a:rPr>
              <a:t>action</a:t>
            </a:r>
            <a:r>
              <a:rPr lang="en-US" sz="2000" b="0" dirty="0">
                <a:solidFill>
                  <a:srgbClr val="D4D4D4"/>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self</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C586C0"/>
                </a:solidFill>
                <a:effectLst/>
                <a:latin typeface="Courier New" panose="02070309020205020404" pitchFamily="49" charset="0"/>
              </a:rPr>
              <a:t>return</a:t>
            </a:r>
            <a:r>
              <a:rPr lang="en-US" sz="2000" b="0" dirty="0">
                <a:solidFill>
                  <a:srgbClr val="D4D4D4"/>
                </a:solidFill>
                <a:effectLst/>
                <a:latin typeface="Courier New" panose="02070309020205020404" pitchFamily="49" charset="0"/>
              </a:rPr>
              <a:t> </a:t>
            </a:r>
            <a:r>
              <a:rPr lang="en-US" sz="2000" b="0" dirty="0">
                <a:solidFill>
                  <a:srgbClr val="B5CEA8"/>
                </a:solidFill>
                <a:effectLst/>
                <a:latin typeface="Courier New" panose="02070309020205020404" pitchFamily="49" charset="0"/>
              </a:rPr>
              <a:t>0</a:t>
            </a:r>
            <a:endParaRPr lang="en-US" sz="2000" b="0" dirty="0">
              <a:solidFill>
                <a:srgbClr val="D4D4D4"/>
              </a:solidFill>
              <a:effectLst/>
              <a:latin typeface="Courier New" panose="02070309020205020404" pitchFamily="49" charset="0"/>
            </a:endParaRPr>
          </a:p>
        </p:txBody>
      </p:sp>
      <p:sp>
        <p:nvSpPr>
          <p:cNvPr id="2" name="Título 1">
            <a:extLst>
              <a:ext uri="{FF2B5EF4-FFF2-40B4-BE49-F238E27FC236}">
                <a16:creationId xmlns:a16="http://schemas.microsoft.com/office/drawing/2014/main" id="{CA83B71C-94ED-9F3F-0185-1B801BCB03B0}"/>
              </a:ext>
            </a:extLst>
          </p:cNvPr>
          <p:cNvSpPr>
            <a:spLocks noGrp="1"/>
          </p:cNvSpPr>
          <p:nvPr>
            <p:ph type="title"/>
          </p:nvPr>
        </p:nvSpPr>
        <p:spPr/>
        <p:txBody>
          <a:bodyPr/>
          <a:lstStyle/>
          <a:p>
            <a:r>
              <a:rPr lang="pt-BR" dirty="0"/>
              <a:t>Control </a:t>
            </a:r>
            <a:r>
              <a:rPr lang="pt-BR" dirty="0" err="1"/>
              <a:t>class</a:t>
            </a:r>
            <a:r>
              <a:rPr lang="pt-BR" dirty="0"/>
              <a:t>: </a:t>
            </a:r>
            <a:r>
              <a:rPr lang="en-US" sz="2800" b="0" dirty="0" err="1">
                <a:solidFill>
                  <a:srgbClr val="4EC9B0"/>
                </a:solidFill>
                <a:effectLst/>
                <a:latin typeface="Courier New" panose="02070309020205020404" pitchFamily="49" charset="0"/>
              </a:rPr>
              <a:t>Control_EmptyWithObserver</a:t>
            </a:r>
            <a:r>
              <a:rPr lang="en-US" sz="2800" b="0" dirty="0">
                <a:solidFill>
                  <a:srgbClr val="D4D4D4"/>
                </a:solidFill>
                <a:effectLst/>
                <a:latin typeface="Courier New" panose="02070309020205020404" pitchFamily="49" charset="0"/>
              </a:rPr>
              <a:t>()</a:t>
            </a:r>
            <a:endParaRPr lang="en-US" dirty="0"/>
          </a:p>
        </p:txBody>
      </p:sp>
      <p:grpSp>
        <p:nvGrpSpPr>
          <p:cNvPr id="6" name="Agrupar 5">
            <a:extLst>
              <a:ext uri="{FF2B5EF4-FFF2-40B4-BE49-F238E27FC236}">
                <a16:creationId xmlns:a16="http://schemas.microsoft.com/office/drawing/2014/main" id="{492A7315-CC52-8999-4A24-58C748D8B1C2}"/>
              </a:ext>
            </a:extLst>
          </p:cNvPr>
          <p:cNvGrpSpPr/>
          <p:nvPr/>
        </p:nvGrpSpPr>
        <p:grpSpPr>
          <a:xfrm>
            <a:off x="930342" y="3575255"/>
            <a:ext cx="10945134" cy="1419336"/>
            <a:chOff x="114478" y="1723433"/>
            <a:chExt cx="9548017" cy="1223272"/>
          </a:xfrm>
        </p:grpSpPr>
        <p:sp>
          <p:nvSpPr>
            <p:cNvPr id="7" name="CaixaDeTexto 6">
              <a:extLst>
                <a:ext uri="{FF2B5EF4-FFF2-40B4-BE49-F238E27FC236}">
                  <a16:creationId xmlns:a16="http://schemas.microsoft.com/office/drawing/2014/main" id="{7DDF4293-5489-0111-F6BD-C4B3E5E9BF8C}"/>
                </a:ext>
              </a:extLst>
            </p:cNvPr>
            <p:cNvSpPr txBox="1"/>
            <p:nvPr/>
          </p:nvSpPr>
          <p:spPr>
            <a:xfrm>
              <a:off x="114478" y="1723433"/>
              <a:ext cx="9282125" cy="1223272"/>
            </a:xfrm>
            <a:custGeom>
              <a:avLst/>
              <a:gdLst>
                <a:gd name="connsiteX0" fmla="*/ 0 w 9282125"/>
                <a:gd name="connsiteY0" fmla="*/ 0 h 1223272"/>
                <a:gd name="connsiteX1" fmla="*/ 672954 w 9282125"/>
                <a:gd name="connsiteY1" fmla="*/ 0 h 1223272"/>
                <a:gd name="connsiteX2" fmla="*/ 974623 w 9282125"/>
                <a:gd name="connsiteY2" fmla="*/ 0 h 1223272"/>
                <a:gd name="connsiteX3" fmla="*/ 1461935 w 9282125"/>
                <a:gd name="connsiteY3" fmla="*/ 0 h 1223272"/>
                <a:gd name="connsiteX4" fmla="*/ 2042068 w 9282125"/>
                <a:gd name="connsiteY4" fmla="*/ 0 h 1223272"/>
                <a:gd name="connsiteX5" fmla="*/ 2436558 w 9282125"/>
                <a:gd name="connsiteY5" fmla="*/ 0 h 1223272"/>
                <a:gd name="connsiteX6" fmla="*/ 3016691 w 9282125"/>
                <a:gd name="connsiteY6" fmla="*/ 0 h 1223272"/>
                <a:gd name="connsiteX7" fmla="*/ 3596823 w 9282125"/>
                <a:gd name="connsiteY7" fmla="*/ 0 h 1223272"/>
                <a:gd name="connsiteX8" fmla="*/ 4084135 w 9282125"/>
                <a:gd name="connsiteY8" fmla="*/ 0 h 1223272"/>
                <a:gd name="connsiteX9" fmla="*/ 4664268 w 9282125"/>
                <a:gd name="connsiteY9" fmla="*/ 0 h 1223272"/>
                <a:gd name="connsiteX10" fmla="*/ 5058758 w 9282125"/>
                <a:gd name="connsiteY10" fmla="*/ 0 h 1223272"/>
                <a:gd name="connsiteX11" fmla="*/ 5731712 w 9282125"/>
                <a:gd name="connsiteY11" fmla="*/ 0 h 1223272"/>
                <a:gd name="connsiteX12" fmla="*/ 6033381 w 9282125"/>
                <a:gd name="connsiteY12" fmla="*/ 0 h 1223272"/>
                <a:gd name="connsiteX13" fmla="*/ 6706335 w 9282125"/>
                <a:gd name="connsiteY13" fmla="*/ 0 h 1223272"/>
                <a:gd name="connsiteX14" fmla="*/ 7379289 w 9282125"/>
                <a:gd name="connsiteY14" fmla="*/ 0 h 1223272"/>
                <a:gd name="connsiteX15" fmla="*/ 8145065 w 9282125"/>
                <a:gd name="connsiteY15" fmla="*/ 0 h 1223272"/>
                <a:gd name="connsiteX16" fmla="*/ 8632376 w 9282125"/>
                <a:gd name="connsiteY16" fmla="*/ 0 h 1223272"/>
                <a:gd name="connsiteX17" fmla="*/ 9282125 w 9282125"/>
                <a:gd name="connsiteY17" fmla="*/ 0 h 1223272"/>
                <a:gd name="connsiteX18" fmla="*/ 9282125 w 9282125"/>
                <a:gd name="connsiteY18" fmla="*/ 383292 h 1223272"/>
                <a:gd name="connsiteX19" fmla="*/ 9282125 w 9282125"/>
                <a:gd name="connsiteY19" fmla="*/ 754351 h 1223272"/>
                <a:gd name="connsiteX20" fmla="*/ 9282125 w 9282125"/>
                <a:gd name="connsiteY20" fmla="*/ 1223272 h 1223272"/>
                <a:gd name="connsiteX21" fmla="*/ 8609171 w 9282125"/>
                <a:gd name="connsiteY21" fmla="*/ 1223272 h 1223272"/>
                <a:gd name="connsiteX22" fmla="*/ 8307502 w 9282125"/>
                <a:gd name="connsiteY22" fmla="*/ 1223272 h 1223272"/>
                <a:gd name="connsiteX23" fmla="*/ 7541727 w 9282125"/>
                <a:gd name="connsiteY23" fmla="*/ 1223272 h 1223272"/>
                <a:gd name="connsiteX24" fmla="*/ 7240058 w 9282125"/>
                <a:gd name="connsiteY24" fmla="*/ 1223272 h 1223272"/>
                <a:gd name="connsiteX25" fmla="*/ 6474282 w 9282125"/>
                <a:gd name="connsiteY25" fmla="*/ 1223272 h 1223272"/>
                <a:gd name="connsiteX26" fmla="*/ 5986971 w 9282125"/>
                <a:gd name="connsiteY26" fmla="*/ 1223272 h 1223272"/>
                <a:gd name="connsiteX27" fmla="*/ 5685302 w 9282125"/>
                <a:gd name="connsiteY27" fmla="*/ 1223272 h 1223272"/>
                <a:gd name="connsiteX28" fmla="*/ 5012348 w 9282125"/>
                <a:gd name="connsiteY28" fmla="*/ 1223272 h 1223272"/>
                <a:gd name="connsiteX29" fmla="*/ 4525036 w 9282125"/>
                <a:gd name="connsiteY29" fmla="*/ 1223272 h 1223272"/>
                <a:gd name="connsiteX30" fmla="*/ 3944903 w 9282125"/>
                <a:gd name="connsiteY30" fmla="*/ 1223272 h 1223272"/>
                <a:gd name="connsiteX31" fmla="*/ 3364770 w 9282125"/>
                <a:gd name="connsiteY31" fmla="*/ 1223272 h 1223272"/>
                <a:gd name="connsiteX32" fmla="*/ 2784638 w 9282125"/>
                <a:gd name="connsiteY32" fmla="*/ 1223272 h 1223272"/>
                <a:gd name="connsiteX33" fmla="*/ 2297326 w 9282125"/>
                <a:gd name="connsiteY33" fmla="*/ 1223272 h 1223272"/>
                <a:gd name="connsiteX34" fmla="*/ 1902836 w 9282125"/>
                <a:gd name="connsiteY34" fmla="*/ 1223272 h 1223272"/>
                <a:gd name="connsiteX35" fmla="*/ 1229882 w 9282125"/>
                <a:gd name="connsiteY35" fmla="*/ 1223272 h 1223272"/>
                <a:gd name="connsiteX36" fmla="*/ 742570 w 9282125"/>
                <a:gd name="connsiteY36" fmla="*/ 1223272 h 1223272"/>
                <a:gd name="connsiteX37" fmla="*/ 0 w 9282125"/>
                <a:gd name="connsiteY37" fmla="*/ 1223272 h 1223272"/>
                <a:gd name="connsiteX38" fmla="*/ 0 w 9282125"/>
                <a:gd name="connsiteY38" fmla="*/ 803282 h 1223272"/>
                <a:gd name="connsiteX39" fmla="*/ 0 w 9282125"/>
                <a:gd name="connsiteY39" fmla="*/ 407757 h 1223272"/>
                <a:gd name="connsiteX40" fmla="*/ 0 w 9282125"/>
                <a:gd name="connsiteY40" fmla="*/ 0 h 122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82125" h="1223272"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09602" y="122365"/>
                    <a:pt x="9236628" y="291609"/>
                    <a:pt x="9282125" y="383292"/>
                  </a:cubicBezTo>
                  <a:cubicBezTo>
                    <a:pt x="9327622" y="474975"/>
                    <a:pt x="9277460" y="610897"/>
                    <a:pt x="9282125" y="754351"/>
                  </a:cubicBezTo>
                  <a:cubicBezTo>
                    <a:pt x="9286790" y="897805"/>
                    <a:pt x="9278852" y="1102408"/>
                    <a:pt x="9282125" y="1223272"/>
                  </a:cubicBezTo>
                  <a:cubicBezTo>
                    <a:pt x="9110254" y="1272299"/>
                    <a:pt x="8805060" y="1153400"/>
                    <a:pt x="8609171" y="1223272"/>
                  </a:cubicBezTo>
                  <a:cubicBezTo>
                    <a:pt x="8413282" y="1293144"/>
                    <a:pt x="8444079" y="1203221"/>
                    <a:pt x="8307502" y="1223272"/>
                  </a:cubicBezTo>
                  <a:cubicBezTo>
                    <a:pt x="8170925" y="1243323"/>
                    <a:pt x="7888389" y="1206137"/>
                    <a:pt x="7541727" y="1223272"/>
                  </a:cubicBezTo>
                  <a:cubicBezTo>
                    <a:pt x="7195065" y="1240407"/>
                    <a:pt x="7337338" y="1211950"/>
                    <a:pt x="7240058" y="1223272"/>
                  </a:cubicBezTo>
                  <a:cubicBezTo>
                    <a:pt x="7142778" y="1234594"/>
                    <a:pt x="6664695" y="1149341"/>
                    <a:pt x="6474282" y="1223272"/>
                  </a:cubicBezTo>
                  <a:cubicBezTo>
                    <a:pt x="6283869" y="1297203"/>
                    <a:pt x="6166663" y="1178717"/>
                    <a:pt x="5986971" y="1223272"/>
                  </a:cubicBezTo>
                  <a:cubicBezTo>
                    <a:pt x="5807279" y="1267827"/>
                    <a:pt x="5818542" y="1195978"/>
                    <a:pt x="5685302" y="1223272"/>
                  </a:cubicBezTo>
                  <a:cubicBezTo>
                    <a:pt x="5552062" y="1250566"/>
                    <a:pt x="5281460" y="1155946"/>
                    <a:pt x="5012348" y="1223272"/>
                  </a:cubicBezTo>
                  <a:cubicBezTo>
                    <a:pt x="4743236" y="1290598"/>
                    <a:pt x="4716338" y="1173174"/>
                    <a:pt x="4525036" y="1223272"/>
                  </a:cubicBezTo>
                  <a:cubicBezTo>
                    <a:pt x="4333734" y="1273370"/>
                    <a:pt x="4208187" y="1207193"/>
                    <a:pt x="3944903" y="1223272"/>
                  </a:cubicBezTo>
                  <a:cubicBezTo>
                    <a:pt x="3681619" y="1239351"/>
                    <a:pt x="3483675" y="1166821"/>
                    <a:pt x="3364770" y="1223272"/>
                  </a:cubicBezTo>
                  <a:cubicBezTo>
                    <a:pt x="3245865" y="1279723"/>
                    <a:pt x="2967263" y="1164611"/>
                    <a:pt x="2784638" y="1223272"/>
                  </a:cubicBezTo>
                  <a:cubicBezTo>
                    <a:pt x="2602013" y="1281933"/>
                    <a:pt x="2410167" y="1186431"/>
                    <a:pt x="2297326" y="1223272"/>
                  </a:cubicBezTo>
                  <a:cubicBezTo>
                    <a:pt x="2184485" y="1260113"/>
                    <a:pt x="2072760" y="1194781"/>
                    <a:pt x="1902836" y="1223272"/>
                  </a:cubicBezTo>
                  <a:cubicBezTo>
                    <a:pt x="1732912" y="1251763"/>
                    <a:pt x="1400925" y="1162483"/>
                    <a:pt x="1229882" y="1223272"/>
                  </a:cubicBezTo>
                  <a:cubicBezTo>
                    <a:pt x="1058839" y="1284061"/>
                    <a:pt x="920815" y="1185270"/>
                    <a:pt x="742570" y="1223272"/>
                  </a:cubicBezTo>
                  <a:cubicBezTo>
                    <a:pt x="564325" y="1261274"/>
                    <a:pt x="358537" y="1218524"/>
                    <a:pt x="0" y="1223272"/>
                  </a:cubicBezTo>
                  <a:cubicBezTo>
                    <a:pt x="-17218" y="1097536"/>
                    <a:pt x="39980" y="890630"/>
                    <a:pt x="0" y="803282"/>
                  </a:cubicBezTo>
                  <a:cubicBezTo>
                    <a:pt x="-39980" y="715934"/>
                    <a:pt x="2137" y="515215"/>
                    <a:pt x="0" y="407757"/>
                  </a:cubicBezTo>
                  <a:cubicBezTo>
                    <a:pt x="-2137" y="300299"/>
                    <a:pt x="35358" y="88236"/>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8" name="CaixaDeTexto 7">
              <a:extLst>
                <a:ext uri="{FF2B5EF4-FFF2-40B4-BE49-F238E27FC236}">
                  <a16:creationId xmlns:a16="http://schemas.microsoft.com/office/drawing/2014/main" id="{9B2FFDAD-02F5-848F-0158-471C2768C7B5}"/>
                </a:ext>
              </a:extLst>
            </p:cNvPr>
            <p:cNvSpPr txBox="1"/>
            <p:nvPr/>
          </p:nvSpPr>
          <p:spPr>
            <a:xfrm>
              <a:off x="7297429" y="2080354"/>
              <a:ext cx="2365066" cy="545996"/>
            </a:xfrm>
            <a:prstGeom prst="rect">
              <a:avLst/>
            </a:prstGeom>
            <a:noFill/>
          </p:spPr>
          <p:txBody>
            <a:bodyPr wrap="square">
              <a:spAutoFit/>
            </a:bodyPr>
            <a:lstStyle/>
            <a:p>
              <a:pPr>
                <a:lnSpc>
                  <a:spcPts val="2000"/>
                </a:lnSpc>
              </a:pPr>
              <a:r>
                <a:rPr lang="en-US" sz="2400" dirty="0">
                  <a:solidFill>
                    <a:schemeClr val="accent3">
                      <a:lumMod val="60000"/>
                      <a:lumOff val="40000"/>
                    </a:schemeClr>
                  </a:solidFill>
                  <a:latin typeface="Cordia New" panose="020B0304020202020204" pitchFamily="34" charset="-34"/>
                  <a:cs typeface="Cordia New" panose="020B0304020202020204" pitchFamily="34" charset="-34"/>
                </a:rPr>
                <a:t>Observed state is Kalman result</a:t>
              </a:r>
              <a:endParaRPr lang="pt-BR" sz="2400" dirty="0">
                <a:solidFill>
                  <a:schemeClr val="accent3">
                    <a:lumMod val="60000"/>
                    <a:lumOff val="40000"/>
                  </a:schemeClr>
                </a:solidFill>
                <a:latin typeface="Cordia New" panose="020B0304020202020204" pitchFamily="34" charset="-34"/>
                <a:cs typeface="Cordia New" panose="020B0304020202020204" pitchFamily="34" charset="-34"/>
              </a:endParaRPr>
            </a:p>
          </p:txBody>
        </p:sp>
      </p:grpSp>
      <p:grpSp>
        <p:nvGrpSpPr>
          <p:cNvPr id="9" name="Agrupar 8">
            <a:extLst>
              <a:ext uri="{FF2B5EF4-FFF2-40B4-BE49-F238E27FC236}">
                <a16:creationId xmlns:a16="http://schemas.microsoft.com/office/drawing/2014/main" id="{60073B0B-7BE3-E98A-3DB2-A779BD9C0280}"/>
              </a:ext>
            </a:extLst>
          </p:cNvPr>
          <p:cNvGrpSpPr/>
          <p:nvPr/>
        </p:nvGrpSpPr>
        <p:grpSpPr>
          <a:xfrm>
            <a:off x="930342" y="4994591"/>
            <a:ext cx="10945134" cy="887618"/>
            <a:chOff x="114478" y="1723433"/>
            <a:chExt cx="9548017" cy="887618"/>
          </a:xfrm>
        </p:grpSpPr>
        <p:sp>
          <p:nvSpPr>
            <p:cNvPr id="10" name="CaixaDeTexto 9">
              <a:extLst>
                <a:ext uri="{FF2B5EF4-FFF2-40B4-BE49-F238E27FC236}">
                  <a16:creationId xmlns:a16="http://schemas.microsoft.com/office/drawing/2014/main" id="{E7279C62-680B-9D0C-B7FD-F789AD5818A6}"/>
                </a:ext>
              </a:extLst>
            </p:cNvPr>
            <p:cNvSpPr txBox="1"/>
            <p:nvPr/>
          </p:nvSpPr>
          <p:spPr>
            <a:xfrm>
              <a:off x="114478" y="1723433"/>
              <a:ext cx="9282125" cy="887618"/>
            </a:xfrm>
            <a:custGeom>
              <a:avLst/>
              <a:gdLst>
                <a:gd name="connsiteX0" fmla="*/ 0 w 9282125"/>
                <a:gd name="connsiteY0" fmla="*/ 0 h 887618"/>
                <a:gd name="connsiteX1" fmla="*/ 672954 w 9282125"/>
                <a:gd name="connsiteY1" fmla="*/ 0 h 887618"/>
                <a:gd name="connsiteX2" fmla="*/ 974623 w 9282125"/>
                <a:gd name="connsiteY2" fmla="*/ 0 h 887618"/>
                <a:gd name="connsiteX3" fmla="*/ 1461935 w 9282125"/>
                <a:gd name="connsiteY3" fmla="*/ 0 h 887618"/>
                <a:gd name="connsiteX4" fmla="*/ 2042068 w 9282125"/>
                <a:gd name="connsiteY4" fmla="*/ 0 h 887618"/>
                <a:gd name="connsiteX5" fmla="*/ 2436558 w 9282125"/>
                <a:gd name="connsiteY5" fmla="*/ 0 h 887618"/>
                <a:gd name="connsiteX6" fmla="*/ 3016691 w 9282125"/>
                <a:gd name="connsiteY6" fmla="*/ 0 h 887618"/>
                <a:gd name="connsiteX7" fmla="*/ 3596823 w 9282125"/>
                <a:gd name="connsiteY7" fmla="*/ 0 h 887618"/>
                <a:gd name="connsiteX8" fmla="*/ 4084135 w 9282125"/>
                <a:gd name="connsiteY8" fmla="*/ 0 h 887618"/>
                <a:gd name="connsiteX9" fmla="*/ 4664268 w 9282125"/>
                <a:gd name="connsiteY9" fmla="*/ 0 h 887618"/>
                <a:gd name="connsiteX10" fmla="*/ 5058758 w 9282125"/>
                <a:gd name="connsiteY10" fmla="*/ 0 h 887618"/>
                <a:gd name="connsiteX11" fmla="*/ 5731712 w 9282125"/>
                <a:gd name="connsiteY11" fmla="*/ 0 h 887618"/>
                <a:gd name="connsiteX12" fmla="*/ 6033381 w 9282125"/>
                <a:gd name="connsiteY12" fmla="*/ 0 h 887618"/>
                <a:gd name="connsiteX13" fmla="*/ 6706335 w 9282125"/>
                <a:gd name="connsiteY13" fmla="*/ 0 h 887618"/>
                <a:gd name="connsiteX14" fmla="*/ 7379289 w 9282125"/>
                <a:gd name="connsiteY14" fmla="*/ 0 h 887618"/>
                <a:gd name="connsiteX15" fmla="*/ 8145065 w 9282125"/>
                <a:gd name="connsiteY15" fmla="*/ 0 h 887618"/>
                <a:gd name="connsiteX16" fmla="*/ 8632376 w 9282125"/>
                <a:gd name="connsiteY16" fmla="*/ 0 h 887618"/>
                <a:gd name="connsiteX17" fmla="*/ 9282125 w 9282125"/>
                <a:gd name="connsiteY17" fmla="*/ 0 h 887618"/>
                <a:gd name="connsiteX18" fmla="*/ 9282125 w 9282125"/>
                <a:gd name="connsiteY18" fmla="*/ 426057 h 887618"/>
                <a:gd name="connsiteX19" fmla="*/ 9282125 w 9282125"/>
                <a:gd name="connsiteY19" fmla="*/ 887618 h 887618"/>
                <a:gd name="connsiteX20" fmla="*/ 8980456 w 9282125"/>
                <a:gd name="connsiteY20" fmla="*/ 887618 h 887618"/>
                <a:gd name="connsiteX21" fmla="*/ 8214681 w 9282125"/>
                <a:gd name="connsiteY21" fmla="*/ 887618 h 887618"/>
                <a:gd name="connsiteX22" fmla="*/ 7913012 w 9282125"/>
                <a:gd name="connsiteY22" fmla="*/ 887618 h 887618"/>
                <a:gd name="connsiteX23" fmla="*/ 7147236 w 9282125"/>
                <a:gd name="connsiteY23" fmla="*/ 887618 h 887618"/>
                <a:gd name="connsiteX24" fmla="*/ 6845567 w 9282125"/>
                <a:gd name="connsiteY24" fmla="*/ 887618 h 887618"/>
                <a:gd name="connsiteX25" fmla="*/ 6079792 w 9282125"/>
                <a:gd name="connsiteY25" fmla="*/ 887618 h 887618"/>
                <a:gd name="connsiteX26" fmla="*/ 5592480 w 9282125"/>
                <a:gd name="connsiteY26" fmla="*/ 887618 h 887618"/>
                <a:gd name="connsiteX27" fmla="*/ 5290811 w 9282125"/>
                <a:gd name="connsiteY27" fmla="*/ 887618 h 887618"/>
                <a:gd name="connsiteX28" fmla="*/ 4617857 w 9282125"/>
                <a:gd name="connsiteY28" fmla="*/ 887618 h 887618"/>
                <a:gd name="connsiteX29" fmla="*/ 4130546 w 9282125"/>
                <a:gd name="connsiteY29" fmla="*/ 887618 h 887618"/>
                <a:gd name="connsiteX30" fmla="*/ 3550413 w 9282125"/>
                <a:gd name="connsiteY30" fmla="*/ 887618 h 887618"/>
                <a:gd name="connsiteX31" fmla="*/ 2970280 w 9282125"/>
                <a:gd name="connsiteY31" fmla="*/ 887618 h 887618"/>
                <a:gd name="connsiteX32" fmla="*/ 2390147 w 9282125"/>
                <a:gd name="connsiteY32" fmla="*/ 887618 h 887618"/>
                <a:gd name="connsiteX33" fmla="*/ 1902836 w 9282125"/>
                <a:gd name="connsiteY33" fmla="*/ 887618 h 887618"/>
                <a:gd name="connsiteX34" fmla="*/ 1508345 w 9282125"/>
                <a:gd name="connsiteY34" fmla="*/ 887618 h 887618"/>
                <a:gd name="connsiteX35" fmla="*/ 835391 w 9282125"/>
                <a:gd name="connsiteY35" fmla="*/ 887618 h 887618"/>
                <a:gd name="connsiteX36" fmla="*/ 0 w 9282125"/>
                <a:gd name="connsiteY36" fmla="*/ 887618 h 887618"/>
                <a:gd name="connsiteX37" fmla="*/ 0 w 9282125"/>
                <a:gd name="connsiteY37" fmla="*/ 452685 h 887618"/>
                <a:gd name="connsiteX38" fmla="*/ 0 w 9282125"/>
                <a:gd name="connsiteY38" fmla="*/ 0 h 88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282125" h="887618"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21945" y="123025"/>
                    <a:pt x="9276519" y="302047"/>
                    <a:pt x="9282125" y="426057"/>
                  </a:cubicBezTo>
                  <a:cubicBezTo>
                    <a:pt x="9287731" y="550067"/>
                    <a:pt x="9252323" y="664566"/>
                    <a:pt x="9282125" y="887618"/>
                  </a:cubicBezTo>
                  <a:cubicBezTo>
                    <a:pt x="9189485" y="900496"/>
                    <a:pt x="9046308" y="872642"/>
                    <a:pt x="8980456" y="887618"/>
                  </a:cubicBezTo>
                  <a:cubicBezTo>
                    <a:pt x="8914604" y="902594"/>
                    <a:pt x="8593552" y="828648"/>
                    <a:pt x="8214681" y="887618"/>
                  </a:cubicBezTo>
                  <a:cubicBezTo>
                    <a:pt x="7835810" y="946588"/>
                    <a:pt x="8049589" y="867567"/>
                    <a:pt x="7913012" y="887618"/>
                  </a:cubicBezTo>
                  <a:cubicBezTo>
                    <a:pt x="7776435" y="907669"/>
                    <a:pt x="7498623" y="874520"/>
                    <a:pt x="7147236" y="887618"/>
                  </a:cubicBezTo>
                  <a:cubicBezTo>
                    <a:pt x="6795849" y="900716"/>
                    <a:pt x="6942847" y="876296"/>
                    <a:pt x="6845567" y="887618"/>
                  </a:cubicBezTo>
                  <a:cubicBezTo>
                    <a:pt x="6748287" y="898940"/>
                    <a:pt x="6266387" y="808399"/>
                    <a:pt x="6079792" y="887618"/>
                  </a:cubicBezTo>
                  <a:cubicBezTo>
                    <a:pt x="5893198" y="966837"/>
                    <a:pt x="5775538" y="849183"/>
                    <a:pt x="5592480" y="887618"/>
                  </a:cubicBezTo>
                  <a:cubicBezTo>
                    <a:pt x="5409422" y="926053"/>
                    <a:pt x="5424051" y="860324"/>
                    <a:pt x="5290811" y="887618"/>
                  </a:cubicBezTo>
                  <a:cubicBezTo>
                    <a:pt x="5157571" y="914912"/>
                    <a:pt x="4886969" y="820292"/>
                    <a:pt x="4617857" y="887618"/>
                  </a:cubicBezTo>
                  <a:cubicBezTo>
                    <a:pt x="4348745" y="954944"/>
                    <a:pt x="4316012" y="833786"/>
                    <a:pt x="4130546" y="887618"/>
                  </a:cubicBezTo>
                  <a:cubicBezTo>
                    <a:pt x="3945080" y="941450"/>
                    <a:pt x="3813697" y="871539"/>
                    <a:pt x="3550413" y="887618"/>
                  </a:cubicBezTo>
                  <a:cubicBezTo>
                    <a:pt x="3287129" y="903697"/>
                    <a:pt x="3089185" y="831167"/>
                    <a:pt x="2970280" y="887618"/>
                  </a:cubicBezTo>
                  <a:cubicBezTo>
                    <a:pt x="2851375" y="944069"/>
                    <a:pt x="2574278" y="831106"/>
                    <a:pt x="2390147" y="887618"/>
                  </a:cubicBezTo>
                  <a:cubicBezTo>
                    <a:pt x="2206016" y="944130"/>
                    <a:pt x="2008381" y="844090"/>
                    <a:pt x="1902836" y="887618"/>
                  </a:cubicBezTo>
                  <a:cubicBezTo>
                    <a:pt x="1797291" y="931146"/>
                    <a:pt x="1684889" y="861552"/>
                    <a:pt x="1508345" y="887618"/>
                  </a:cubicBezTo>
                  <a:cubicBezTo>
                    <a:pt x="1331801" y="913684"/>
                    <a:pt x="1006434" y="826829"/>
                    <a:pt x="835391" y="887618"/>
                  </a:cubicBezTo>
                  <a:cubicBezTo>
                    <a:pt x="664348" y="948407"/>
                    <a:pt x="279954" y="788401"/>
                    <a:pt x="0" y="887618"/>
                  </a:cubicBezTo>
                  <a:cubicBezTo>
                    <a:pt x="-38377" y="773502"/>
                    <a:pt x="36015" y="589331"/>
                    <a:pt x="0" y="452685"/>
                  </a:cubicBezTo>
                  <a:cubicBezTo>
                    <a:pt x="-36015" y="316039"/>
                    <a:pt x="45986" y="148264"/>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1" name="CaixaDeTexto 10">
              <a:extLst>
                <a:ext uri="{FF2B5EF4-FFF2-40B4-BE49-F238E27FC236}">
                  <a16:creationId xmlns:a16="http://schemas.microsoft.com/office/drawing/2014/main" id="{ED1A004A-58A6-BF70-9367-6702A4631EF8}"/>
                </a:ext>
              </a:extLst>
            </p:cNvPr>
            <p:cNvSpPr txBox="1"/>
            <p:nvPr/>
          </p:nvSpPr>
          <p:spPr>
            <a:xfrm>
              <a:off x="7297429" y="1978729"/>
              <a:ext cx="2365066" cy="377026"/>
            </a:xfrm>
            <a:prstGeom prst="rect">
              <a:avLst/>
            </a:prstGeom>
            <a:noFill/>
          </p:spPr>
          <p:txBody>
            <a:bodyPr wrap="square">
              <a:spAutoFit/>
            </a:bodyPr>
            <a:lstStyle/>
            <a:p>
              <a:pPr>
                <a:lnSpc>
                  <a:spcPts val="2000"/>
                </a:lnSpc>
              </a:pPr>
              <a:r>
                <a:rPr lang="pt-BR" sz="2400" dirty="0" err="1">
                  <a:solidFill>
                    <a:schemeClr val="accent3">
                      <a:lumMod val="60000"/>
                      <a:lumOff val="40000"/>
                    </a:schemeClr>
                  </a:solidFill>
                  <a:latin typeface="Cordia New" panose="020B0304020202020204" pitchFamily="34" charset="-34"/>
                  <a:cs typeface="Cordia New" panose="020B0304020202020204" pitchFamily="34" charset="-34"/>
                </a:rPr>
                <a:t>Uncontrolled</a:t>
              </a:r>
              <a:r>
                <a:rPr lang="pt-BR" sz="2400" dirty="0">
                  <a:solidFill>
                    <a:schemeClr val="accent3">
                      <a:lumMod val="60000"/>
                      <a:lumOff val="40000"/>
                    </a:schemeClr>
                  </a:solidFill>
                  <a:latin typeface="Cordia New" panose="020B0304020202020204" pitchFamily="34" charset="-34"/>
                  <a:cs typeface="Cordia New" panose="020B0304020202020204" pitchFamily="34" charset="-34"/>
                </a:rPr>
                <a:t>...</a:t>
              </a:r>
            </a:p>
          </p:txBody>
        </p:sp>
      </p:grpSp>
    </p:spTree>
    <p:extLst>
      <p:ext uri="{BB962C8B-B14F-4D97-AF65-F5344CB8AC3E}">
        <p14:creationId xmlns:p14="http://schemas.microsoft.com/office/powerpoint/2010/main" val="192518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C04938A-FEAF-D0AB-2A34-73B38065B388}"/>
              </a:ext>
            </a:extLst>
          </p:cNvPr>
          <p:cNvPicPr>
            <a:picLocks noChangeAspect="1"/>
          </p:cNvPicPr>
          <p:nvPr/>
        </p:nvPicPr>
        <p:blipFill>
          <a:blip r:embed="rId2"/>
          <a:stretch>
            <a:fillRect/>
          </a:stretch>
        </p:blipFill>
        <p:spPr>
          <a:xfrm>
            <a:off x="1875639" y="1029381"/>
            <a:ext cx="6974446" cy="4473978"/>
          </a:xfrm>
          <a:prstGeom prst="rect">
            <a:avLst/>
          </a:prstGeom>
        </p:spPr>
      </p:pic>
    </p:spTree>
    <p:extLst>
      <p:ext uri="{BB962C8B-B14F-4D97-AF65-F5344CB8AC3E}">
        <p14:creationId xmlns:p14="http://schemas.microsoft.com/office/powerpoint/2010/main" val="14243179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DCF46171-D0C8-CE69-5340-A220709E1619}"/>
              </a:ext>
            </a:extLst>
          </p:cNvPr>
          <p:cNvPicPr>
            <a:picLocks noChangeAspect="1"/>
          </p:cNvPicPr>
          <p:nvPr/>
        </p:nvPicPr>
        <p:blipFill rotWithShape="1">
          <a:blip r:embed="rId2"/>
          <a:srcRect l="13154"/>
          <a:stretch/>
        </p:blipFill>
        <p:spPr>
          <a:xfrm>
            <a:off x="51627" y="5092666"/>
            <a:ext cx="1685172" cy="1580979"/>
          </a:xfrm>
          <a:prstGeom prst="rect">
            <a:avLst/>
          </a:prstGeom>
        </p:spPr>
      </p:pic>
      <p:graphicFrame>
        <p:nvGraphicFramePr>
          <p:cNvPr id="2" name="Diagrama 1">
            <a:extLst>
              <a:ext uri="{FF2B5EF4-FFF2-40B4-BE49-F238E27FC236}">
                <a16:creationId xmlns:a16="http://schemas.microsoft.com/office/drawing/2014/main" id="{FE36CC58-338F-3BB0-AEC9-875A6390F1C7}"/>
              </a:ext>
            </a:extLst>
          </p:cNvPr>
          <p:cNvGraphicFramePr/>
          <p:nvPr>
            <p:extLst>
              <p:ext uri="{D42A27DB-BD31-4B8C-83A1-F6EECF244321}">
                <p14:modId xmlns:p14="http://schemas.microsoft.com/office/powerpoint/2010/main" val="232678761"/>
              </p:ext>
            </p:extLst>
          </p:nvPr>
        </p:nvGraphicFramePr>
        <p:xfrm>
          <a:off x="1367392" y="206417"/>
          <a:ext cx="5961626" cy="6123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4081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A29E36B-E4F8-6474-EDFB-A7D5F7785F64}"/>
              </a:ext>
            </a:extLst>
          </p:cNvPr>
          <p:cNvSpPr txBox="1"/>
          <p:nvPr/>
        </p:nvSpPr>
        <p:spPr>
          <a:xfrm>
            <a:off x="468923" y="2084832"/>
            <a:ext cx="11254154" cy="4524315"/>
          </a:xfrm>
          <a:prstGeom prst="rect">
            <a:avLst/>
          </a:prstGeom>
          <a:solidFill>
            <a:schemeClr val="tx1"/>
          </a:solidFill>
        </p:spPr>
        <p:txBody>
          <a:bodyPr wrap="square">
            <a:spAutoFit/>
          </a:bodyPr>
          <a:lstStyle/>
          <a:p>
            <a:r>
              <a:rPr lang="en-US" b="0" dirty="0">
                <a:solidFill>
                  <a:srgbClr val="569CD6"/>
                </a:solidFill>
                <a:effectLst/>
                <a:latin typeface="Courier New" panose="02070309020205020404" pitchFamily="49" charset="0"/>
              </a:rPr>
              <a:t>class</a:t>
            </a:r>
            <a:r>
              <a:rPr lang="en-US" b="0" dirty="0">
                <a:solidFill>
                  <a:srgbClr val="D4D4D4"/>
                </a:solidFill>
                <a:effectLst/>
                <a:latin typeface="Courier New" panose="02070309020205020404" pitchFamily="49" charset="0"/>
              </a:rPr>
              <a:t> </a:t>
            </a:r>
            <a:r>
              <a:rPr lang="en-US" b="0" dirty="0" err="1">
                <a:solidFill>
                  <a:srgbClr val="4EC9B0"/>
                </a:solidFill>
                <a:effectLst/>
                <a:latin typeface="Courier New" panose="02070309020205020404" pitchFamily="49" charset="0"/>
              </a:rPr>
              <a:t>Control_PIDwithObserver</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569CD6"/>
                </a:solidFill>
                <a:effectLst/>
                <a:latin typeface="Courier New" panose="02070309020205020404" pitchFamily="49" charset="0"/>
              </a:rPr>
              <a:t>def</a:t>
            </a:r>
            <a:r>
              <a:rPr lang="en-US" b="0" dirty="0">
                <a:solidFill>
                  <a:srgbClr val="D4D4D4"/>
                </a:solidFill>
                <a:effectLst/>
                <a:latin typeface="Courier New" panose="02070309020205020404" pitchFamily="49" charset="0"/>
              </a:rPr>
              <a:t> </a:t>
            </a:r>
            <a:r>
              <a:rPr lang="en-US" b="0" dirty="0">
                <a:solidFill>
                  <a:srgbClr val="DCDCAA"/>
                </a:solidFill>
                <a:effectLst/>
                <a:latin typeface="Courier New" panose="02070309020205020404" pitchFamily="49" charset="0"/>
              </a:rPr>
              <a:t>__</a:t>
            </a:r>
            <a:r>
              <a:rPr lang="en-US" b="0" dirty="0" err="1">
                <a:solidFill>
                  <a:srgbClr val="DCDCAA"/>
                </a:solidFill>
                <a:effectLst/>
                <a:latin typeface="Courier New" panose="02070309020205020404" pitchFamily="49" charset="0"/>
              </a:rPr>
              <a:t>init</a:t>
            </a:r>
            <a:r>
              <a:rPr lang="en-US" b="0" dirty="0">
                <a:solidFill>
                  <a:srgbClr val="DCDCAA"/>
                </a:solidFill>
                <a:effectLst/>
                <a:latin typeface="Courier New" panose="02070309020205020404" pitchFamily="49" charset="0"/>
              </a:rPr>
              <a:t>__</a:t>
            </a:r>
            <a:r>
              <a:rPr lang="en-US" b="0" dirty="0">
                <a:solidFill>
                  <a:srgbClr val="D4D4D4"/>
                </a:solidFill>
                <a:effectLst/>
                <a:latin typeface="Courier New" panose="02070309020205020404" pitchFamily="49" charset="0"/>
              </a:rPr>
              <a:t>(</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 </a:t>
            </a:r>
            <a:r>
              <a:rPr lang="en-US" b="0" dirty="0" err="1">
                <a:solidFill>
                  <a:srgbClr val="9CDCFE"/>
                </a:solidFill>
                <a:effectLst/>
                <a:latin typeface="Courier New" panose="02070309020205020404" pitchFamily="49" charset="0"/>
              </a:rPr>
              <a:t>kp</a:t>
            </a:r>
            <a:r>
              <a:rPr lang="en-US" b="0" dirty="0">
                <a:solidFill>
                  <a:srgbClr val="D4D4D4"/>
                </a:solidFill>
                <a:effectLst/>
                <a:latin typeface="Courier New" panose="02070309020205020404" pitchFamily="49" charset="0"/>
              </a:rPr>
              <a:t>, </a:t>
            </a:r>
            <a:r>
              <a:rPr lang="en-US" b="0" dirty="0" err="1">
                <a:solidFill>
                  <a:srgbClr val="9CDCFE"/>
                </a:solidFill>
                <a:effectLst/>
                <a:latin typeface="Courier New" panose="02070309020205020404" pitchFamily="49" charset="0"/>
              </a:rPr>
              <a:t>kd</a:t>
            </a:r>
            <a:r>
              <a:rPr lang="en-US" b="0" dirty="0">
                <a:solidFill>
                  <a:srgbClr val="D4D4D4"/>
                </a:solidFill>
                <a:effectLst/>
                <a:latin typeface="Courier New" panose="02070309020205020404" pitchFamily="49" charset="0"/>
              </a:rPr>
              <a:t>, </a:t>
            </a:r>
            <a:r>
              <a:rPr lang="en-US" b="0" dirty="0" err="1">
                <a:solidFill>
                  <a:srgbClr val="9CDCFE"/>
                </a:solidFill>
                <a:effectLst/>
                <a:latin typeface="Courier New" panose="02070309020205020404" pitchFamily="49" charset="0"/>
              </a:rPr>
              <a:t>initial_state</a:t>
            </a:r>
            <a:r>
              <a:rPr lang="en-US" b="0" dirty="0">
                <a:solidFill>
                  <a:srgbClr val="D4D4D4"/>
                </a:solidFill>
                <a:effectLst/>
                <a:latin typeface="Courier New" panose="02070309020205020404" pitchFamily="49" charset="0"/>
              </a:rPr>
              <a:t>, </a:t>
            </a:r>
            <a:r>
              <a:rPr lang="en-US" b="0" dirty="0" err="1">
                <a:solidFill>
                  <a:srgbClr val="9CDCFE"/>
                </a:solidFill>
                <a:effectLst/>
                <a:latin typeface="Courier New" panose="02070309020205020404" pitchFamily="49" charset="0"/>
              </a:rPr>
              <a:t>initial_covariance</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err="1">
                <a:solidFill>
                  <a:srgbClr val="9CDCFE"/>
                </a:solidFill>
                <a:effectLst/>
                <a:latin typeface="Courier New" panose="02070309020205020404" pitchFamily="49" charset="0"/>
              </a:rPr>
              <a:t>self</a:t>
            </a:r>
            <a:r>
              <a:rPr lang="en-US" b="0" dirty="0" err="1">
                <a:solidFill>
                  <a:srgbClr val="D4D4D4"/>
                </a:solidFill>
                <a:effectLst/>
                <a:latin typeface="Courier New" panose="02070309020205020404" pitchFamily="49" charset="0"/>
              </a:rPr>
              <a:t>._observer</a:t>
            </a:r>
            <a:r>
              <a:rPr lang="en-US" b="0" dirty="0">
                <a:solidFill>
                  <a:srgbClr val="D4D4D4"/>
                </a:solidFill>
                <a:effectLst/>
                <a:latin typeface="Courier New" panose="02070309020205020404" pitchFamily="49" charset="0"/>
              </a:rPr>
              <a:t> = Observer</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initial_state</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initial_covariance</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last_action</a:t>
            </a:r>
            <a:r>
              <a:rPr lang="en-US" b="0" dirty="0">
                <a:solidFill>
                  <a:srgbClr val="D4D4D4"/>
                </a:solidFill>
                <a:effectLst/>
                <a:latin typeface="Courier New" panose="02070309020205020404" pitchFamily="49" charset="0"/>
              </a:rPr>
              <a:t> = </a:t>
            </a:r>
            <a:r>
              <a:rPr lang="en-US" b="0" dirty="0">
                <a:solidFill>
                  <a:srgbClr val="B5CEA8"/>
                </a:solidFill>
                <a:effectLst/>
                <a:latin typeface="Courier New" panose="02070309020205020404" pitchFamily="49" charset="0"/>
              </a:rPr>
              <a:t>0</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kp</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kp</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kd</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kd</a:t>
            </a:r>
            <a:endParaRPr lang="en-US" b="0" dirty="0">
              <a:solidFill>
                <a:srgbClr val="D4D4D4"/>
              </a:solidFill>
              <a:effectLst/>
              <a:latin typeface="Courier New" panose="02070309020205020404" pitchFamily="49" charset="0"/>
            </a:endParaRPr>
          </a:p>
          <a:p>
            <a:br>
              <a:rPr lang="en-US" b="0" dirty="0">
                <a:solidFill>
                  <a:srgbClr val="D4D4D4"/>
                </a:solidFill>
                <a:effectLst/>
                <a:latin typeface="Courier New" panose="02070309020205020404" pitchFamily="49" charset="0"/>
              </a:rPr>
            </a:br>
            <a:r>
              <a:rPr lang="en-US" b="0" dirty="0">
                <a:solidFill>
                  <a:srgbClr val="D4D4D4"/>
                </a:solidFill>
                <a:effectLst/>
                <a:latin typeface="Courier New" panose="02070309020205020404" pitchFamily="49" charset="0"/>
              </a:rPr>
              <a:t>  </a:t>
            </a:r>
            <a:r>
              <a:rPr lang="en-US" b="0" dirty="0">
                <a:solidFill>
                  <a:srgbClr val="569CD6"/>
                </a:solidFill>
                <a:effectLst/>
                <a:latin typeface="Courier New" panose="02070309020205020404" pitchFamily="49" charset="0"/>
              </a:rPr>
              <a:t>def</a:t>
            </a:r>
            <a:r>
              <a:rPr lang="en-US" b="0" dirty="0">
                <a:solidFill>
                  <a:srgbClr val="D4D4D4"/>
                </a:solidFill>
                <a:effectLst/>
                <a:latin typeface="Courier New" panose="02070309020205020404" pitchFamily="49" charset="0"/>
              </a:rPr>
              <a:t> </a:t>
            </a:r>
            <a:r>
              <a:rPr lang="en-US" b="0" dirty="0">
                <a:solidFill>
                  <a:srgbClr val="DCDCAA"/>
                </a:solidFill>
                <a:effectLst/>
                <a:latin typeface="Courier New" panose="02070309020205020404" pitchFamily="49" charset="0"/>
              </a:rPr>
              <a:t>observe</a:t>
            </a:r>
            <a:r>
              <a:rPr lang="en-US" b="0" dirty="0">
                <a:solidFill>
                  <a:srgbClr val="D4D4D4"/>
                </a:solidFill>
                <a:effectLst/>
                <a:latin typeface="Courier New" panose="02070309020205020404" pitchFamily="49" charset="0"/>
              </a:rPr>
              <a:t>(</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x</a:t>
            </a:r>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z</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observer.prediction</a:t>
            </a:r>
            <a:r>
              <a:rPr lang="en-US" b="0" dirty="0">
                <a:solidFill>
                  <a:srgbClr val="DCDCDC"/>
                </a:solidFill>
                <a:effectLst/>
                <a:latin typeface="Courier New" panose="02070309020205020404" pitchFamily="49" charset="0"/>
              </a:rPr>
              <a:t>(</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last_action</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observer.correction</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z</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C586C0"/>
                </a:solidFill>
                <a:effectLst/>
                <a:latin typeface="Courier New" panose="02070309020205020404" pitchFamily="49" charset="0"/>
              </a:rPr>
              <a:t>return</a:t>
            </a:r>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observer.predicted_corrected</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br>
              <a:rPr lang="en-US" b="0" dirty="0">
                <a:solidFill>
                  <a:srgbClr val="D4D4D4"/>
                </a:solidFill>
                <a:effectLst/>
                <a:latin typeface="Courier New" panose="02070309020205020404" pitchFamily="49" charset="0"/>
              </a:rPr>
            </a:br>
            <a:r>
              <a:rPr lang="en-US" b="0" dirty="0">
                <a:solidFill>
                  <a:srgbClr val="D4D4D4"/>
                </a:solidFill>
                <a:effectLst/>
                <a:latin typeface="Courier New" panose="02070309020205020404" pitchFamily="49" charset="0"/>
              </a:rPr>
              <a:t>  </a:t>
            </a:r>
            <a:r>
              <a:rPr lang="en-US" b="0" dirty="0">
                <a:solidFill>
                  <a:srgbClr val="569CD6"/>
                </a:solidFill>
                <a:effectLst/>
                <a:latin typeface="Courier New" panose="02070309020205020404" pitchFamily="49" charset="0"/>
              </a:rPr>
              <a:t>def</a:t>
            </a:r>
            <a:r>
              <a:rPr lang="en-US" b="0" dirty="0">
                <a:solidFill>
                  <a:srgbClr val="D4D4D4"/>
                </a:solidFill>
                <a:effectLst/>
                <a:latin typeface="Courier New" panose="02070309020205020404" pitchFamily="49" charset="0"/>
              </a:rPr>
              <a:t> </a:t>
            </a:r>
            <a:r>
              <a:rPr lang="en-US" b="0" dirty="0">
                <a:solidFill>
                  <a:srgbClr val="DCDCAA"/>
                </a:solidFill>
                <a:effectLst/>
                <a:latin typeface="Courier New" panose="02070309020205020404" pitchFamily="49" charset="0"/>
              </a:rPr>
              <a:t>action</a:t>
            </a:r>
            <a:r>
              <a:rPr lang="en-US" b="0" dirty="0">
                <a:solidFill>
                  <a:srgbClr val="D4D4D4"/>
                </a:solidFill>
                <a:effectLst/>
                <a:latin typeface="Courier New" panose="02070309020205020404" pitchFamily="49" charset="0"/>
              </a:rPr>
              <a:t>(</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state =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observer.predicted_corrected</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last_action</a:t>
            </a:r>
            <a:r>
              <a:rPr lang="en-US" b="0" dirty="0">
                <a:solidFill>
                  <a:srgbClr val="D4D4D4"/>
                </a:solidFill>
                <a:effectLst/>
                <a:latin typeface="Courier New" panose="02070309020205020404" pitchFamily="49" charset="0"/>
              </a:rPr>
              <a:t> =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kp</a:t>
            </a:r>
            <a:r>
              <a:rPr lang="en-US" b="0" dirty="0">
                <a:solidFill>
                  <a:srgbClr val="D4D4D4"/>
                </a:solidFill>
                <a:effectLst/>
                <a:latin typeface="Courier New" panose="02070309020205020404" pitchFamily="49" charset="0"/>
              </a:rPr>
              <a:t>*</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np.pi</a:t>
            </a:r>
            <a:r>
              <a:rPr lang="en-US" b="0" dirty="0">
                <a:solidFill>
                  <a:srgbClr val="D4D4D4"/>
                </a:solidFill>
                <a:effectLst/>
                <a:latin typeface="Courier New" panose="02070309020205020404" pitchFamily="49" charset="0"/>
              </a:rPr>
              <a:t>/</a:t>
            </a:r>
            <a:r>
              <a:rPr lang="en-US" b="0" dirty="0">
                <a:solidFill>
                  <a:srgbClr val="B5CEA8"/>
                </a:solidFill>
                <a:effectLst/>
                <a:latin typeface="Courier New" panose="02070309020205020404" pitchFamily="49" charset="0"/>
              </a:rPr>
              <a:t>2</a:t>
            </a:r>
            <a:r>
              <a:rPr lang="en-US" b="0" dirty="0">
                <a:solidFill>
                  <a:srgbClr val="D4D4D4"/>
                </a:solidFill>
                <a:effectLst/>
                <a:latin typeface="Courier New" panose="02070309020205020404" pitchFamily="49" charset="0"/>
              </a:rPr>
              <a:t> - state</a:t>
            </a:r>
            <a:r>
              <a:rPr lang="en-US" b="0" dirty="0">
                <a:solidFill>
                  <a:srgbClr val="DCDCDC"/>
                </a:solidFill>
                <a:effectLst/>
                <a:latin typeface="Courier New" panose="02070309020205020404" pitchFamily="49" charset="0"/>
              </a:rPr>
              <a:t>[</a:t>
            </a:r>
            <a:r>
              <a:rPr lang="en-US" b="0" dirty="0">
                <a:solidFill>
                  <a:srgbClr val="B5CEA8"/>
                </a:solidFill>
                <a:effectLst/>
                <a:latin typeface="Courier New" panose="02070309020205020404" pitchFamily="49" charset="0"/>
              </a:rPr>
              <a:t>0</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 -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kd</a:t>
            </a:r>
            <a:r>
              <a:rPr lang="en-US" b="0" dirty="0">
                <a:solidFill>
                  <a:srgbClr val="D4D4D4"/>
                </a:solidFill>
                <a:effectLst/>
                <a:latin typeface="Courier New" panose="02070309020205020404" pitchFamily="49" charset="0"/>
              </a:rPr>
              <a:t>*state</a:t>
            </a:r>
            <a:r>
              <a:rPr lang="en-US" b="0" dirty="0">
                <a:solidFill>
                  <a:srgbClr val="DCDCDC"/>
                </a:solidFill>
                <a:effectLst/>
                <a:latin typeface="Courier New" panose="02070309020205020404" pitchFamily="49" charset="0"/>
              </a:rPr>
              <a:t>[</a:t>
            </a:r>
            <a:r>
              <a:rPr lang="en-US" b="0" dirty="0">
                <a:solidFill>
                  <a:srgbClr val="B5CEA8"/>
                </a:solidFill>
                <a:effectLst/>
                <a:latin typeface="Courier New" panose="02070309020205020404" pitchFamily="49" charset="0"/>
              </a:rPr>
              <a:t>1</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C586C0"/>
                </a:solidFill>
                <a:effectLst/>
                <a:latin typeface="Courier New" panose="02070309020205020404" pitchFamily="49" charset="0"/>
              </a:rPr>
              <a:t>return</a:t>
            </a:r>
            <a:r>
              <a:rPr lang="en-US" b="0" dirty="0">
                <a:solidFill>
                  <a:srgbClr val="D4D4D4"/>
                </a:solidFill>
                <a:effectLst/>
                <a:latin typeface="Courier New" panose="02070309020205020404" pitchFamily="49" charset="0"/>
              </a:rPr>
              <a:t> </a:t>
            </a:r>
            <a:r>
              <a:rPr lang="en-US" b="0" dirty="0">
                <a:solidFill>
                  <a:srgbClr val="9CDCFE"/>
                </a:solidFill>
                <a:effectLst/>
                <a:latin typeface="Courier New" panose="02070309020205020404" pitchFamily="49" charset="0"/>
              </a:rPr>
              <a:t>self</a:t>
            </a:r>
            <a:r>
              <a:rPr lang="en-US" b="0" dirty="0">
                <a:solidFill>
                  <a:srgbClr val="D4D4D4"/>
                </a:solidFill>
                <a:effectLst/>
                <a:latin typeface="Courier New" panose="02070309020205020404" pitchFamily="49" charset="0"/>
              </a:rPr>
              <a:t>._</a:t>
            </a:r>
            <a:r>
              <a:rPr lang="en-US" b="0" dirty="0" err="1">
                <a:solidFill>
                  <a:srgbClr val="D4D4D4"/>
                </a:solidFill>
                <a:effectLst/>
                <a:latin typeface="Courier New" panose="02070309020205020404" pitchFamily="49" charset="0"/>
              </a:rPr>
              <a:t>last_action</a:t>
            </a:r>
            <a:endParaRPr lang="en-US" b="0" dirty="0">
              <a:solidFill>
                <a:srgbClr val="D4D4D4"/>
              </a:solidFill>
              <a:effectLst/>
              <a:latin typeface="Courier New" panose="02070309020205020404" pitchFamily="49" charset="0"/>
            </a:endParaRPr>
          </a:p>
        </p:txBody>
      </p:sp>
      <p:sp>
        <p:nvSpPr>
          <p:cNvPr id="2" name="Título 1">
            <a:extLst>
              <a:ext uri="{FF2B5EF4-FFF2-40B4-BE49-F238E27FC236}">
                <a16:creationId xmlns:a16="http://schemas.microsoft.com/office/drawing/2014/main" id="{CA83B71C-94ED-9F3F-0185-1B801BCB03B0}"/>
              </a:ext>
            </a:extLst>
          </p:cNvPr>
          <p:cNvSpPr>
            <a:spLocks noGrp="1"/>
          </p:cNvSpPr>
          <p:nvPr>
            <p:ph type="title"/>
          </p:nvPr>
        </p:nvSpPr>
        <p:spPr/>
        <p:txBody>
          <a:bodyPr>
            <a:normAutofit/>
          </a:bodyPr>
          <a:lstStyle/>
          <a:p>
            <a:r>
              <a:rPr lang="pt-BR" dirty="0"/>
              <a:t>Control </a:t>
            </a:r>
            <a:r>
              <a:rPr lang="pt-BR" dirty="0" err="1"/>
              <a:t>Class</a:t>
            </a:r>
            <a:r>
              <a:rPr lang="pt-BR" dirty="0"/>
              <a:t>: </a:t>
            </a:r>
            <a:r>
              <a:rPr lang="en-US" sz="2800" b="0" dirty="0" err="1">
                <a:solidFill>
                  <a:srgbClr val="4EC9B0"/>
                </a:solidFill>
                <a:effectLst/>
                <a:latin typeface="Courier New" panose="02070309020205020404" pitchFamily="49" charset="0"/>
              </a:rPr>
              <a:t>Control_PIDwithObserver</a:t>
            </a:r>
            <a:r>
              <a:rPr lang="en-US" sz="2800" b="0" dirty="0">
                <a:solidFill>
                  <a:srgbClr val="D4D4D4"/>
                </a:solidFill>
                <a:effectLst/>
                <a:latin typeface="Courier New" panose="02070309020205020404" pitchFamily="49" charset="0"/>
              </a:rPr>
              <a:t>()</a:t>
            </a:r>
            <a:endParaRPr lang="en-US" sz="2800" dirty="0"/>
          </a:p>
        </p:txBody>
      </p:sp>
      <p:grpSp>
        <p:nvGrpSpPr>
          <p:cNvPr id="6" name="Agrupar 5">
            <a:extLst>
              <a:ext uri="{FF2B5EF4-FFF2-40B4-BE49-F238E27FC236}">
                <a16:creationId xmlns:a16="http://schemas.microsoft.com/office/drawing/2014/main" id="{492A7315-CC52-8999-4A24-58C748D8B1C2}"/>
              </a:ext>
            </a:extLst>
          </p:cNvPr>
          <p:cNvGrpSpPr/>
          <p:nvPr/>
        </p:nvGrpSpPr>
        <p:grpSpPr>
          <a:xfrm>
            <a:off x="777942" y="3823302"/>
            <a:ext cx="10945134" cy="1336716"/>
            <a:chOff x="114478" y="1723433"/>
            <a:chExt cx="9548017" cy="1223272"/>
          </a:xfrm>
        </p:grpSpPr>
        <p:sp>
          <p:nvSpPr>
            <p:cNvPr id="7" name="CaixaDeTexto 6">
              <a:extLst>
                <a:ext uri="{FF2B5EF4-FFF2-40B4-BE49-F238E27FC236}">
                  <a16:creationId xmlns:a16="http://schemas.microsoft.com/office/drawing/2014/main" id="{7DDF4293-5489-0111-F6BD-C4B3E5E9BF8C}"/>
                </a:ext>
              </a:extLst>
            </p:cNvPr>
            <p:cNvSpPr txBox="1"/>
            <p:nvPr/>
          </p:nvSpPr>
          <p:spPr>
            <a:xfrm>
              <a:off x="114478" y="1723433"/>
              <a:ext cx="9282125" cy="1223272"/>
            </a:xfrm>
            <a:custGeom>
              <a:avLst/>
              <a:gdLst>
                <a:gd name="connsiteX0" fmla="*/ 0 w 9282125"/>
                <a:gd name="connsiteY0" fmla="*/ 0 h 1223272"/>
                <a:gd name="connsiteX1" fmla="*/ 672954 w 9282125"/>
                <a:gd name="connsiteY1" fmla="*/ 0 h 1223272"/>
                <a:gd name="connsiteX2" fmla="*/ 974623 w 9282125"/>
                <a:gd name="connsiteY2" fmla="*/ 0 h 1223272"/>
                <a:gd name="connsiteX3" fmla="*/ 1461935 w 9282125"/>
                <a:gd name="connsiteY3" fmla="*/ 0 h 1223272"/>
                <a:gd name="connsiteX4" fmla="*/ 2042068 w 9282125"/>
                <a:gd name="connsiteY4" fmla="*/ 0 h 1223272"/>
                <a:gd name="connsiteX5" fmla="*/ 2436558 w 9282125"/>
                <a:gd name="connsiteY5" fmla="*/ 0 h 1223272"/>
                <a:gd name="connsiteX6" fmla="*/ 3016691 w 9282125"/>
                <a:gd name="connsiteY6" fmla="*/ 0 h 1223272"/>
                <a:gd name="connsiteX7" fmla="*/ 3596823 w 9282125"/>
                <a:gd name="connsiteY7" fmla="*/ 0 h 1223272"/>
                <a:gd name="connsiteX8" fmla="*/ 4084135 w 9282125"/>
                <a:gd name="connsiteY8" fmla="*/ 0 h 1223272"/>
                <a:gd name="connsiteX9" fmla="*/ 4664268 w 9282125"/>
                <a:gd name="connsiteY9" fmla="*/ 0 h 1223272"/>
                <a:gd name="connsiteX10" fmla="*/ 5058758 w 9282125"/>
                <a:gd name="connsiteY10" fmla="*/ 0 h 1223272"/>
                <a:gd name="connsiteX11" fmla="*/ 5731712 w 9282125"/>
                <a:gd name="connsiteY11" fmla="*/ 0 h 1223272"/>
                <a:gd name="connsiteX12" fmla="*/ 6033381 w 9282125"/>
                <a:gd name="connsiteY12" fmla="*/ 0 h 1223272"/>
                <a:gd name="connsiteX13" fmla="*/ 6706335 w 9282125"/>
                <a:gd name="connsiteY13" fmla="*/ 0 h 1223272"/>
                <a:gd name="connsiteX14" fmla="*/ 7379289 w 9282125"/>
                <a:gd name="connsiteY14" fmla="*/ 0 h 1223272"/>
                <a:gd name="connsiteX15" fmla="*/ 8145065 w 9282125"/>
                <a:gd name="connsiteY15" fmla="*/ 0 h 1223272"/>
                <a:gd name="connsiteX16" fmla="*/ 8632376 w 9282125"/>
                <a:gd name="connsiteY16" fmla="*/ 0 h 1223272"/>
                <a:gd name="connsiteX17" fmla="*/ 9282125 w 9282125"/>
                <a:gd name="connsiteY17" fmla="*/ 0 h 1223272"/>
                <a:gd name="connsiteX18" fmla="*/ 9282125 w 9282125"/>
                <a:gd name="connsiteY18" fmla="*/ 383292 h 1223272"/>
                <a:gd name="connsiteX19" fmla="*/ 9282125 w 9282125"/>
                <a:gd name="connsiteY19" fmla="*/ 754351 h 1223272"/>
                <a:gd name="connsiteX20" fmla="*/ 9282125 w 9282125"/>
                <a:gd name="connsiteY20" fmla="*/ 1223272 h 1223272"/>
                <a:gd name="connsiteX21" fmla="*/ 8609171 w 9282125"/>
                <a:gd name="connsiteY21" fmla="*/ 1223272 h 1223272"/>
                <a:gd name="connsiteX22" fmla="*/ 8307502 w 9282125"/>
                <a:gd name="connsiteY22" fmla="*/ 1223272 h 1223272"/>
                <a:gd name="connsiteX23" fmla="*/ 7541727 w 9282125"/>
                <a:gd name="connsiteY23" fmla="*/ 1223272 h 1223272"/>
                <a:gd name="connsiteX24" fmla="*/ 7240058 w 9282125"/>
                <a:gd name="connsiteY24" fmla="*/ 1223272 h 1223272"/>
                <a:gd name="connsiteX25" fmla="*/ 6474282 w 9282125"/>
                <a:gd name="connsiteY25" fmla="*/ 1223272 h 1223272"/>
                <a:gd name="connsiteX26" fmla="*/ 5986971 w 9282125"/>
                <a:gd name="connsiteY26" fmla="*/ 1223272 h 1223272"/>
                <a:gd name="connsiteX27" fmla="*/ 5685302 w 9282125"/>
                <a:gd name="connsiteY27" fmla="*/ 1223272 h 1223272"/>
                <a:gd name="connsiteX28" fmla="*/ 5012348 w 9282125"/>
                <a:gd name="connsiteY28" fmla="*/ 1223272 h 1223272"/>
                <a:gd name="connsiteX29" fmla="*/ 4525036 w 9282125"/>
                <a:gd name="connsiteY29" fmla="*/ 1223272 h 1223272"/>
                <a:gd name="connsiteX30" fmla="*/ 3944903 w 9282125"/>
                <a:gd name="connsiteY30" fmla="*/ 1223272 h 1223272"/>
                <a:gd name="connsiteX31" fmla="*/ 3364770 w 9282125"/>
                <a:gd name="connsiteY31" fmla="*/ 1223272 h 1223272"/>
                <a:gd name="connsiteX32" fmla="*/ 2784638 w 9282125"/>
                <a:gd name="connsiteY32" fmla="*/ 1223272 h 1223272"/>
                <a:gd name="connsiteX33" fmla="*/ 2297326 w 9282125"/>
                <a:gd name="connsiteY33" fmla="*/ 1223272 h 1223272"/>
                <a:gd name="connsiteX34" fmla="*/ 1902836 w 9282125"/>
                <a:gd name="connsiteY34" fmla="*/ 1223272 h 1223272"/>
                <a:gd name="connsiteX35" fmla="*/ 1229882 w 9282125"/>
                <a:gd name="connsiteY35" fmla="*/ 1223272 h 1223272"/>
                <a:gd name="connsiteX36" fmla="*/ 742570 w 9282125"/>
                <a:gd name="connsiteY36" fmla="*/ 1223272 h 1223272"/>
                <a:gd name="connsiteX37" fmla="*/ 0 w 9282125"/>
                <a:gd name="connsiteY37" fmla="*/ 1223272 h 1223272"/>
                <a:gd name="connsiteX38" fmla="*/ 0 w 9282125"/>
                <a:gd name="connsiteY38" fmla="*/ 803282 h 1223272"/>
                <a:gd name="connsiteX39" fmla="*/ 0 w 9282125"/>
                <a:gd name="connsiteY39" fmla="*/ 407757 h 1223272"/>
                <a:gd name="connsiteX40" fmla="*/ 0 w 9282125"/>
                <a:gd name="connsiteY40" fmla="*/ 0 h 122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82125" h="1223272"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09602" y="122365"/>
                    <a:pt x="9236628" y="291609"/>
                    <a:pt x="9282125" y="383292"/>
                  </a:cubicBezTo>
                  <a:cubicBezTo>
                    <a:pt x="9327622" y="474975"/>
                    <a:pt x="9277460" y="610897"/>
                    <a:pt x="9282125" y="754351"/>
                  </a:cubicBezTo>
                  <a:cubicBezTo>
                    <a:pt x="9286790" y="897805"/>
                    <a:pt x="9278852" y="1102408"/>
                    <a:pt x="9282125" y="1223272"/>
                  </a:cubicBezTo>
                  <a:cubicBezTo>
                    <a:pt x="9110254" y="1272299"/>
                    <a:pt x="8805060" y="1153400"/>
                    <a:pt x="8609171" y="1223272"/>
                  </a:cubicBezTo>
                  <a:cubicBezTo>
                    <a:pt x="8413282" y="1293144"/>
                    <a:pt x="8444079" y="1203221"/>
                    <a:pt x="8307502" y="1223272"/>
                  </a:cubicBezTo>
                  <a:cubicBezTo>
                    <a:pt x="8170925" y="1243323"/>
                    <a:pt x="7888389" y="1206137"/>
                    <a:pt x="7541727" y="1223272"/>
                  </a:cubicBezTo>
                  <a:cubicBezTo>
                    <a:pt x="7195065" y="1240407"/>
                    <a:pt x="7337338" y="1211950"/>
                    <a:pt x="7240058" y="1223272"/>
                  </a:cubicBezTo>
                  <a:cubicBezTo>
                    <a:pt x="7142778" y="1234594"/>
                    <a:pt x="6664695" y="1149341"/>
                    <a:pt x="6474282" y="1223272"/>
                  </a:cubicBezTo>
                  <a:cubicBezTo>
                    <a:pt x="6283869" y="1297203"/>
                    <a:pt x="6166663" y="1178717"/>
                    <a:pt x="5986971" y="1223272"/>
                  </a:cubicBezTo>
                  <a:cubicBezTo>
                    <a:pt x="5807279" y="1267827"/>
                    <a:pt x="5818542" y="1195978"/>
                    <a:pt x="5685302" y="1223272"/>
                  </a:cubicBezTo>
                  <a:cubicBezTo>
                    <a:pt x="5552062" y="1250566"/>
                    <a:pt x="5281460" y="1155946"/>
                    <a:pt x="5012348" y="1223272"/>
                  </a:cubicBezTo>
                  <a:cubicBezTo>
                    <a:pt x="4743236" y="1290598"/>
                    <a:pt x="4716338" y="1173174"/>
                    <a:pt x="4525036" y="1223272"/>
                  </a:cubicBezTo>
                  <a:cubicBezTo>
                    <a:pt x="4333734" y="1273370"/>
                    <a:pt x="4208187" y="1207193"/>
                    <a:pt x="3944903" y="1223272"/>
                  </a:cubicBezTo>
                  <a:cubicBezTo>
                    <a:pt x="3681619" y="1239351"/>
                    <a:pt x="3483675" y="1166821"/>
                    <a:pt x="3364770" y="1223272"/>
                  </a:cubicBezTo>
                  <a:cubicBezTo>
                    <a:pt x="3245865" y="1279723"/>
                    <a:pt x="2967263" y="1164611"/>
                    <a:pt x="2784638" y="1223272"/>
                  </a:cubicBezTo>
                  <a:cubicBezTo>
                    <a:pt x="2602013" y="1281933"/>
                    <a:pt x="2410167" y="1186431"/>
                    <a:pt x="2297326" y="1223272"/>
                  </a:cubicBezTo>
                  <a:cubicBezTo>
                    <a:pt x="2184485" y="1260113"/>
                    <a:pt x="2072760" y="1194781"/>
                    <a:pt x="1902836" y="1223272"/>
                  </a:cubicBezTo>
                  <a:cubicBezTo>
                    <a:pt x="1732912" y="1251763"/>
                    <a:pt x="1400925" y="1162483"/>
                    <a:pt x="1229882" y="1223272"/>
                  </a:cubicBezTo>
                  <a:cubicBezTo>
                    <a:pt x="1058839" y="1284061"/>
                    <a:pt x="920815" y="1185270"/>
                    <a:pt x="742570" y="1223272"/>
                  </a:cubicBezTo>
                  <a:cubicBezTo>
                    <a:pt x="564325" y="1261274"/>
                    <a:pt x="358537" y="1218524"/>
                    <a:pt x="0" y="1223272"/>
                  </a:cubicBezTo>
                  <a:cubicBezTo>
                    <a:pt x="-17218" y="1097536"/>
                    <a:pt x="39980" y="890630"/>
                    <a:pt x="0" y="803282"/>
                  </a:cubicBezTo>
                  <a:cubicBezTo>
                    <a:pt x="-39980" y="715934"/>
                    <a:pt x="2137" y="515215"/>
                    <a:pt x="0" y="407757"/>
                  </a:cubicBezTo>
                  <a:cubicBezTo>
                    <a:pt x="-2137" y="300299"/>
                    <a:pt x="35358" y="88236"/>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8" name="CaixaDeTexto 7">
              <a:extLst>
                <a:ext uri="{FF2B5EF4-FFF2-40B4-BE49-F238E27FC236}">
                  <a16:creationId xmlns:a16="http://schemas.microsoft.com/office/drawing/2014/main" id="{9B2FFDAD-02F5-848F-0158-471C2768C7B5}"/>
                </a:ext>
              </a:extLst>
            </p:cNvPr>
            <p:cNvSpPr txBox="1"/>
            <p:nvPr/>
          </p:nvSpPr>
          <p:spPr>
            <a:xfrm>
              <a:off x="7297429" y="2154293"/>
              <a:ext cx="2365066" cy="579743"/>
            </a:xfrm>
            <a:prstGeom prst="rect">
              <a:avLst/>
            </a:prstGeom>
            <a:noFill/>
          </p:spPr>
          <p:txBody>
            <a:bodyPr wrap="square">
              <a:spAutoFit/>
            </a:bodyPr>
            <a:lstStyle/>
            <a:p>
              <a:pPr>
                <a:lnSpc>
                  <a:spcPts val="2000"/>
                </a:lnSpc>
              </a:pPr>
              <a:r>
                <a:rPr lang="en-US" sz="2400" dirty="0">
                  <a:solidFill>
                    <a:schemeClr val="accent3">
                      <a:lumMod val="60000"/>
                      <a:lumOff val="40000"/>
                    </a:schemeClr>
                  </a:solidFill>
                  <a:latin typeface="Cordia New" panose="020B0304020202020204" pitchFamily="34" charset="-34"/>
                  <a:cs typeface="Cordia New" panose="020B0304020202020204" pitchFamily="34" charset="-34"/>
                </a:rPr>
                <a:t>Observed state is Kalman result</a:t>
              </a:r>
              <a:endParaRPr lang="pt-BR" sz="2400" dirty="0">
                <a:solidFill>
                  <a:schemeClr val="accent3">
                    <a:lumMod val="60000"/>
                    <a:lumOff val="40000"/>
                  </a:schemeClr>
                </a:solidFill>
                <a:latin typeface="Cordia New" panose="020B0304020202020204" pitchFamily="34" charset="-34"/>
                <a:cs typeface="Cordia New" panose="020B0304020202020204" pitchFamily="34" charset="-34"/>
              </a:endParaRPr>
            </a:p>
          </p:txBody>
        </p:sp>
      </p:grpSp>
      <p:grpSp>
        <p:nvGrpSpPr>
          <p:cNvPr id="9" name="Agrupar 8">
            <a:extLst>
              <a:ext uri="{FF2B5EF4-FFF2-40B4-BE49-F238E27FC236}">
                <a16:creationId xmlns:a16="http://schemas.microsoft.com/office/drawing/2014/main" id="{60073B0B-7BE3-E98A-3DB2-A779BD9C0280}"/>
              </a:ext>
            </a:extLst>
          </p:cNvPr>
          <p:cNvGrpSpPr/>
          <p:nvPr/>
        </p:nvGrpSpPr>
        <p:grpSpPr>
          <a:xfrm>
            <a:off x="777942" y="5289379"/>
            <a:ext cx="10945134" cy="1319768"/>
            <a:chOff x="114478" y="1723433"/>
            <a:chExt cx="9548017" cy="887618"/>
          </a:xfrm>
        </p:grpSpPr>
        <p:sp>
          <p:nvSpPr>
            <p:cNvPr id="10" name="CaixaDeTexto 9">
              <a:extLst>
                <a:ext uri="{FF2B5EF4-FFF2-40B4-BE49-F238E27FC236}">
                  <a16:creationId xmlns:a16="http://schemas.microsoft.com/office/drawing/2014/main" id="{E7279C62-680B-9D0C-B7FD-F789AD5818A6}"/>
                </a:ext>
              </a:extLst>
            </p:cNvPr>
            <p:cNvSpPr txBox="1"/>
            <p:nvPr/>
          </p:nvSpPr>
          <p:spPr>
            <a:xfrm>
              <a:off x="114478" y="1723433"/>
              <a:ext cx="9282125" cy="887618"/>
            </a:xfrm>
            <a:custGeom>
              <a:avLst/>
              <a:gdLst>
                <a:gd name="connsiteX0" fmla="*/ 0 w 9282125"/>
                <a:gd name="connsiteY0" fmla="*/ 0 h 887618"/>
                <a:gd name="connsiteX1" fmla="*/ 672954 w 9282125"/>
                <a:gd name="connsiteY1" fmla="*/ 0 h 887618"/>
                <a:gd name="connsiteX2" fmla="*/ 974623 w 9282125"/>
                <a:gd name="connsiteY2" fmla="*/ 0 h 887618"/>
                <a:gd name="connsiteX3" fmla="*/ 1461935 w 9282125"/>
                <a:gd name="connsiteY3" fmla="*/ 0 h 887618"/>
                <a:gd name="connsiteX4" fmla="*/ 2042068 w 9282125"/>
                <a:gd name="connsiteY4" fmla="*/ 0 h 887618"/>
                <a:gd name="connsiteX5" fmla="*/ 2436558 w 9282125"/>
                <a:gd name="connsiteY5" fmla="*/ 0 h 887618"/>
                <a:gd name="connsiteX6" fmla="*/ 3016691 w 9282125"/>
                <a:gd name="connsiteY6" fmla="*/ 0 h 887618"/>
                <a:gd name="connsiteX7" fmla="*/ 3596823 w 9282125"/>
                <a:gd name="connsiteY7" fmla="*/ 0 h 887618"/>
                <a:gd name="connsiteX8" fmla="*/ 4084135 w 9282125"/>
                <a:gd name="connsiteY8" fmla="*/ 0 h 887618"/>
                <a:gd name="connsiteX9" fmla="*/ 4664268 w 9282125"/>
                <a:gd name="connsiteY9" fmla="*/ 0 h 887618"/>
                <a:gd name="connsiteX10" fmla="*/ 5058758 w 9282125"/>
                <a:gd name="connsiteY10" fmla="*/ 0 h 887618"/>
                <a:gd name="connsiteX11" fmla="*/ 5731712 w 9282125"/>
                <a:gd name="connsiteY11" fmla="*/ 0 h 887618"/>
                <a:gd name="connsiteX12" fmla="*/ 6033381 w 9282125"/>
                <a:gd name="connsiteY12" fmla="*/ 0 h 887618"/>
                <a:gd name="connsiteX13" fmla="*/ 6706335 w 9282125"/>
                <a:gd name="connsiteY13" fmla="*/ 0 h 887618"/>
                <a:gd name="connsiteX14" fmla="*/ 7379289 w 9282125"/>
                <a:gd name="connsiteY14" fmla="*/ 0 h 887618"/>
                <a:gd name="connsiteX15" fmla="*/ 8145065 w 9282125"/>
                <a:gd name="connsiteY15" fmla="*/ 0 h 887618"/>
                <a:gd name="connsiteX16" fmla="*/ 8632376 w 9282125"/>
                <a:gd name="connsiteY16" fmla="*/ 0 h 887618"/>
                <a:gd name="connsiteX17" fmla="*/ 9282125 w 9282125"/>
                <a:gd name="connsiteY17" fmla="*/ 0 h 887618"/>
                <a:gd name="connsiteX18" fmla="*/ 9282125 w 9282125"/>
                <a:gd name="connsiteY18" fmla="*/ 426057 h 887618"/>
                <a:gd name="connsiteX19" fmla="*/ 9282125 w 9282125"/>
                <a:gd name="connsiteY19" fmla="*/ 887618 h 887618"/>
                <a:gd name="connsiteX20" fmla="*/ 8980456 w 9282125"/>
                <a:gd name="connsiteY20" fmla="*/ 887618 h 887618"/>
                <a:gd name="connsiteX21" fmla="*/ 8214681 w 9282125"/>
                <a:gd name="connsiteY21" fmla="*/ 887618 h 887618"/>
                <a:gd name="connsiteX22" fmla="*/ 7913012 w 9282125"/>
                <a:gd name="connsiteY22" fmla="*/ 887618 h 887618"/>
                <a:gd name="connsiteX23" fmla="*/ 7147236 w 9282125"/>
                <a:gd name="connsiteY23" fmla="*/ 887618 h 887618"/>
                <a:gd name="connsiteX24" fmla="*/ 6845567 w 9282125"/>
                <a:gd name="connsiteY24" fmla="*/ 887618 h 887618"/>
                <a:gd name="connsiteX25" fmla="*/ 6079792 w 9282125"/>
                <a:gd name="connsiteY25" fmla="*/ 887618 h 887618"/>
                <a:gd name="connsiteX26" fmla="*/ 5592480 w 9282125"/>
                <a:gd name="connsiteY26" fmla="*/ 887618 h 887618"/>
                <a:gd name="connsiteX27" fmla="*/ 5290811 w 9282125"/>
                <a:gd name="connsiteY27" fmla="*/ 887618 h 887618"/>
                <a:gd name="connsiteX28" fmla="*/ 4617857 w 9282125"/>
                <a:gd name="connsiteY28" fmla="*/ 887618 h 887618"/>
                <a:gd name="connsiteX29" fmla="*/ 4130546 w 9282125"/>
                <a:gd name="connsiteY29" fmla="*/ 887618 h 887618"/>
                <a:gd name="connsiteX30" fmla="*/ 3550413 w 9282125"/>
                <a:gd name="connsiteY30" fmla="*/ 887618 h 887618"/>
                <a:gd name="connsiteX31" fmla="*/ 2970280 w 9282125"/>
                <a:gd name="connsiteY31" fmla="*/ 887618 h 887618"/>
                <a:gd name="connsiteX32" fmla="*/ 2390147 w 9282125"/>
                <a:gd name="connsiteY32" fmla="*/ 887618 h 887618"/>
                <a:gd name="connsiteX33" fmla="*/ 1902836 w 9282125"/>
                <a:gd name="connsiteY33" fmla="*/ 887618 h 887618"/>
                <a:gd name="connsiteX34" fmla="*/ 1508345 w 9282125"/>
                <a:gd name="connsiteY34" fmla="*/ 887618 h 887618"/>
                <a:gd name="connsiteX35" fmla="*/ 835391 w 9282125"/>
                <a:gd name="connsiteY35" fmla="*/ 887618 h 887618"/>
                <a:gd name="connsiteX36" fmla="*/ 0 w 9282125"/>
                <a:gd name="connsiteY36" fmla="*/ 887618 h 887618"/>
                <a:gd name="connsiteX37" fmla="*/ 0 w 9282125"/>
                <a:gd name="connsiteY37" fmla="*/ 452685 h 887618"/>
                <a:gd name="connsiteX38" fmla="*/ 0 w 9282125"/>
                <a:gd name="connsiteY38" fmla="*/ 0 h 88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282125" h="887618"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21945" y="123025"/>
                    <a:pt x="9276519" y="302047"/>
                    <a:pt x="9282125" y="426057"/>
                  </a:cubicBezTo>
                  <a:cubicBezTo>
                    <a:pt x="9287731" y="550067"/>
                    <a:pt x="9252323" y="664566"/>
                    <a:pt x="9282125" y="887618"/>
                  </a:cubicBezTo>
                  <a:cubicBezTo>
                    <a:pt x="9189485" y="900496"/>
                    <a:pt x="9046308" y="872642"/>
                    <a:pt x="8980456" y="887618"/>
                  </a:cubicBezTo>
                  <a:cubicBezTo>
                    <a:pt x="8914604" y="902594"/>
                    <a:pt x="8593552" y="828648"/>
                    <a:pt x="8214681" y="887618"/>
                  </a:cubicBezTo>
                  <a:cubicBezTo>
                    <a:pt x="7835810" y="946588"/>
                    <a:pt x="8049589" y="867567"/>
                    <a:pt x="7913012" y="887618"/>
                  </a:cubicBezTo>
                  <a:cubicBezTo>
                    <a:pt x="7776435" y="907669"/>
                    <a:pt x="7498623" y="874520"/>
                    <a:pt x="7147236" y="887618"/>
                  </a:cubicBezTo>
                  <a:cubicBezTo>
                    <a:pt x="6795849" y="900716"/>
                    <a:pt x="6942847" y="876296"/>
                    <a:pt x="6845567" y="887618"/>
                  </a:cubicBezTo>
                  <a:cubicBezTo>
                    <a:pt x="6748287" y="898940"/>
                    <a:pt x="6266387" y="808399"/>
                    <a:pt x="6079792" y="887618"/>
                  </a:cubicBezTo>
                  <a:cubicBezTo>
                    <a:pt x="5893198" y="966837"/>
                    <a:pt x="5775538" y="849183"/>
                    <a:pt x="5592480" y="887618"/>
                  </a:cubicBezTo>
                  <a:cubicBezTo>
                    <a:pt x="5409422" y="926053"/>
                    <a:pt x="5424051" y="860324"/>
                    <a:pt x="5290811" y="887618"/>
                  </a:cubicBezTo>
                  <a:cubicBezTo>
                    <a:pt x="5157571" y="914912"/>
                    <a:pt x="4886969" y="820292"/>
                    <a:pt x="4617857" y="887618"/>
                  </a:cubicBezTo>
                  <a:cubicBezTo>
                    <a:pt x="4348745" y="954944"/>
                    <a:pt x="4316012" y="833786"/>
                    <a:pt x="4130546" y="887618"/>
                  </a:cubicBezTo>
                  <a:cubicBezTo>
                    <a:pt x="3945080" y="941450"/>
                    <a:pt x="3813697" y="871539"/>
                    <a:pt x="3550413" y="887618"/>
                  </a:cubicBezTo>
                  <a:cubicBezTo>
                    <a:pt x="3287129" y="903697"/>
                    <a:pt x="3089185" y="831167"/>
                    <a:pt x="2970280" y="887618"/>
                  </a:cubicBezTo>
                  <a:cubicBezTo>
                    <a:pt x="2851375" y="944069"/>
                    <a:pt x="2574278" y="831106"/>
                    <a:pt x="2390147" y="887618"/>
                  </a:cubicBezTo>
                  <a:cubicBezTo>
                    <a:pt x="2206016" y="944130"/>
                    <a:pt x="2008381" y="844090"/>
                    <a:pt x="1902836" y="887618"/>
                  </a:cubicBezTo>
                  <a:cubicBezTo>
                    <a:pt x="1797291" y="931146"/>
                    <a:pt x="1684889" y="861552"/>
                    <a:pt x="1508345" y="887618"/>
                  </a:cubicBezTo>
                  <a:cubicBezTo>
                    <a:pt x="1331801" y="913684"/>
                    <a:pt x="1006434" y="826829"/>
                    <a:pt x="835391" y="887618"/>
                  </a:cubicBezTo>
                  <a:cubicBezTo>
                    <a:pt x="664348" y="948407"/>
                    <a:pt x="279954" y="788401"/>
                    <a:pt x="0" y="887618"/>
                  </a:cubicBezTo>
                  <a:cubicBezTo>
                    <a:pt x="-38377" y="773502"/>
                    <a:pt x="36015" y="589331"/>
                    <a:pt x="0" y="452685"/>
                  </a:cubicBezTo>
                  <a:cubicBezTo>
                    <a:pt x="-36015" y="316039"/>
                    <a:pt x="45986" y="148264"/>
                    <a:pt x="0" y="0"/>
                  </a:cubicBezTo>
                  <a:close/>
                </a:path>
              </a:pathLst>
            </a:custGeom>
            <a:noFill/>
            <a:ln w="28575">
              <a:solidFill>
                <a:schemeClr val="accent2">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1" name="CaixaDeTexto 10">
              <a:extLst>
                <a:ext uri="{FF2B5EF4-FFF2-40B4-BE49-F238E27FC236}">
                  <a16:creationId xmlns:a16="http://schemas.microsoft.com/office/drawing/2014/main" id="{ED1A004A-58A6-BF70-9367-6702A4631EF8}"/>
                </a:ext>
              </a:extLst>
            </p:cNvPr>
            <p:cNvSpPr txBox="1"/>
            <p:nvPr/>
          </p:nvSpPr>
          <p:spPr>
            <a:xfrm>
              <a:off x="7297429" y="1978729"/>
              <a:ext cx="2365066" cy="253571"/>
            </a:xfrm>
            <a:prstGeom prst="rect">
              <a:avLst/>
            </a:prstGeom>
            <a:noFill/>
          </p:spPr>
          <p:txBody>
            <a:bodyPr wrap="square">
              <a:spAutoFit/>
            </a:bodyPr>
            <a:lstStyle/>
            <a:p>
              <a:pPr>
                <a:lnSpc>
                  <a:spcPts val="2000"/>
                </a:lnSpc>
              </a:pPr>
              <a:r>
                <a:rPr lang="pt-BR" sz="2400" dirty="0">
                  <a:solidFill>
                    <a:schemeClr val="accent2">
                      <a:lumMod val="60000"/>
                      <a:lumOff val="40000"/>
                    </a:schemeClr>
                  </a:solidFill>
                  <a:latin typeface="Cordia New" panose="020B0304020202020204" pitchFamily="34" charset="-34"/>
                  <a:cs typeface="Cordia New" panose="020B0304020202020204" pitchFamily="34" charset="-34"/>
                </a:rPr>
                <a:t>Control...</a:t>
              </a:r>
            </a:p>
          </p:txBody>
        </p:sp>
      </p:grpSp>
    </p:spTree>
    <p:extLst>
      <p:ext uri="{BB962C8B-B14F-4D97-AF65-F5344CB8AC3E}">
        <p14:creationId xmlns:p14="http://schemas.microsoft.com/office/powerpoint/2010/main" val="159399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ample2">
            <a:hlinkClick r:id="" action="ppaction://media"/>
            <a:extLst>
              <a:ext uri="{FF2B5EF4-FFF2-40B4-BE49-F238E27FC236}">
                <a16:creationId xmlns:a16="http://schemas.microsoft.com/office/drawing/2014/main" id="{6303301B-0D72-BA69-1851-E8E374B022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15551" y="2348005"/>
            <a:ext cx="3810000" cy="3048000"/>
          </a:xfrm>
          <a:prstGeom prst="rect">
            <a:avLst/>
          </a:prstGeom>
        </p:spPr>
      </p:pic>
      <p:pic>
        <p:nvPicPr>
          <p:cNvPr id="3" name="Imagem 2">
            <a:extLst>
              <a:ext uri="{FF2B5EF4-FFF2-40B4-BE49-F238E27FC236}">
                <a16:creationId xmlns:a16="http://schemas.microsoft.com/office/drawing/2014/main" id="{636ED819-A610-AF69-81AE-64EA9244D5BA}"/>
              </a:ext>
            </a:extLst>
          </p:cNvPr>
          <p:cNvPicPr>
            <a:picLocks noChangeAspect="1"/>
          </p:cNvPicPr>
          <p:nvPr/>
        </p:nvPicPr>
        <p:blipFill>
          <a:blip r:embed="rId5"/>
          <a:stretch>
            <a:fillRect/>
          </a:stretch>
        </p:blipFill>
        <p:spPr>
          <a:xfrm>
            <a:off x="581174" y="1251856"/>
            <a:ext cx="6479421" cy="4144149"/>
          </a:xfrm>
          <a:prstGeom prst="rect">
            <a:avLst/>
          </a:prstGeom>
        </p:spPr>
      </p:pic>
    </p:spTree>
    <p:extLst>
      <p:ext uri="{BB962C8B-B14F-4D97-AF65-F5344CB8AC3E}">
        <p14:creationId xmlns:p14="http://schemas.microsoft.com/office/powerpoint/2010/main" val="266613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423AF-F3BE-DDFB-9BBF-07BFD1014CDD}"/>
              </a:ext>
            </a:extLst>
          </p:cNvPr>
          <p:cNvSpPr>
            <a:spLocks noGrp="1"/>
          </p:cNvSpPr>
          <p:nvPr>
            <p:ph type="title"/>
          </p:nvPr>
        </p:nvSpPr>
        <p:spPr/>
        <p:txBody>
          <a:bodyPr/>
          <a:lstStyle/>
          <a:p>
            <a:r>
              <a:rPr lang="pt-BR" dirty="0" err="1"/>
              <a:t>simulation</a:t>
            </a:r>
            <a:endParaRPr lang="en-US" dirty="0"/>
          </a:p>
        </p:txBody>
      </p:sp>
      <p:sp>
        <p:nvSpPr>
          <p:cNvPr id="4" name="CaixaDeTexto 3">
            <a:extLst>
              <a:ext uri="{FF2B5EF4-FFF2-40B4-BE49-F238E27FC236}">
                <a16:creationId xmlns:a16="http://schemas.microsoft.com/office/drawing/2014/main" id="{8EBD0C2A-8834-AA13-CF91-CD08536F9DD1}"/>
              </a:ext>
            </a:extLst>
          </p:cNvPr>
          <p:cNvSpPr txBox="1"/>
          <p:nvPr/>
        </p:nvSpPr>
        <p:spPr>
          <a:xfrm>
            <a:off x="750277" y="2108278"/>
            <a:ext cx="11101754" cy="3785652"/>
          </a:xfrm>
          <a:prstGeom prst="rect">
            <a:avLst/>
          </a:prstGeom>
          <a:solidFill>
            <a:schemeClr val="tx1"/>
          </a:solidFill>
        </p:spPr>
        <p:txBody>
          <a:bodyPr wrap="square">
            <a:spAutoFit/>
          </a:bodyPr>
          <a:lstStyle/>
          <a:p>
            <a:r>
              <a:rPr lang="en-US" sz="2000" b="0" dirty="0">
                <a:solidFill>
                  <a:srgbClr val="569CD6"/>
                </a:solidFill>
                <a:effectLst/>
                <a:latin typeface="Courier New" panose="02070309020205020404" pitchFamily="49" charset="0"/>
              </a:rPr>
              <a:t>def</a:t>
            </a:r>
            <a:r>
              <a:rPr lang="en-US" sz="2000" b="0" dirty="0">
                <a:solidFill>
                  <a:srgbClr val="D4D4D4"/>
                </a:solidFill>
                <a:effectLst/>
                <a:latin typeface="Courier New" panose="02070309020205020404" pitchFamily="49" charset="0"/>
              </a:rPr>
              <a:t> </a:t>
            </a:r>
            <a:r>
              <a:rPr lang="en-US" sz="2000" b="0" dirty="0">
                <a:solidFill>
                  <a:srgbClr val="DCDCAA"/>
                </a:solidFill>
                <a:effectLst/>
                <a:latin typeface="Courier New" panose="02070309020205020404" pitchFamily="49" charset="0"/>
              </a:rPr>
              <a:t>simulation</a:t>
            </a:r>
            <a:r>
              <a:rPr lang="en-US" sz="2000" b="0" dirty="0">
                <a:solidFill>
                  <a:srgbClr val="D4D4D4"/>
                </a:solidFill>
                <a:effectLst/>
                <a:latin typeface="Courier New" panose="02070309020205020404" pitchFamily="49" charset="0"/>
              </a:rPr>
              <a:t>(</a:t>
            </a:r>
            <a:r>
              <a:rPr lang="en-US" sz="2000" b="0" dirty="0">
                <a:solidFill>
                  <a:srgbClr val="9CDCFE"/>
                </a:solidFill>
                <a:effectLst/>
                <a:latin typeface="Courier New" panose="02070309020205020404" pitchFamily="49" charset="0"/>
              </a:rPr>
              <a:t>x0</a:t>
            </a:r>
            <a:r>
              <a:rPr lang="en-US" sz="2000" b="0" dirty="0">
                <a:solidFill>
                  <a:srgbClr val="D4D4D4"/>
                </a:solidFill>
                <a:effectLst/>
                <a:latin typeface="Courier New" panose="02070309020205020404" pitchFamily="49" charset="0"/>
              </a:rPr>
              <a:t>, </a:t>
            </a:r>
            <a:r>
              <a:rPr lang="en-US" sz="2000" b="0" dirty="0">
                <a:solidFill>
                  <a:srgbClr val="9CDCFE"/>
                </a:solidFill>
                <a:effectLst/>
                <a:latin typeface="Courier New" panose="02070309020205020404" pitchFamily="49" charset="0"/>
              </a:rPr>
              <a:t>controller</a:t>
            </a:r>
            <a:r>
              <a:rPr lang="en-US" sz="2000" b="0" dirty="0">
                <a:solidFill>
                  <a:srgbClr val="D4D4D4"/>
                </a:solidFill>
                <a:effectLst/>
                <a:latin typeface="Courier New" panose="02070309020205020404" pitchFamily="49" charset="0"/>
              </a:rPr>
              <a:t>)</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x = x0</a:t>
            </a:r>
          </a:p>
          <a:p>
            <a:r>
              <a:rPr lang="en-US" sz="2000" b="0" dirty="0">
                <a:solidFill>
                  <a:srgbClr val="D4D4D4"/>
                </a:solidFill>
                <a:effectLst/>
                <a:latin typeface="Courier New" panose="02070309020205020404" pitchFamily="49" charset="0"/>
              </a:rPr>
              <a:t>  z = measurement</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x</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prediction = </a:t>
            </a:r>
            <a:r>
              <a:rPr lang="en-US" sz="2000" b="0" dirty="0" err="1">
                <a:solidFill>
                  <a:srgbClr val="D4D4D4"/>
                </a:solidFill>
                <a:effectLst/>
                <a:latin typeface="Courier New" panose="02070309020205020404" pitchFamily="49" charset="0"/>
              </a:rPr>
              <a:t>controller.observe</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x</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z</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u = </a:t>
            </a:r>
            <a:r>
              <a:rPr lang="en-US" sz="2000" b="0" dirty="0" err="1">
                <a:solidFill>
                  <a:srgbClr val="D4D4D4"/>
                </a:solidFill>
                <a:effectLst/>
                <a:latin typeface="Courier New" panose="02070309020205020404" pitchFamily="49" charset="0"/>
              </a:rPr>
              <a:t>controller.action</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C586C0"/>
                </a:solidFill>
                <a:effectLst/>
                <a:latin typeface="Courier New" panose="02070309020205020404" pitchFamily="49" charset="0"/>
              </a:rPr>
              <a:t>yield</a:t>
            </a:r>
            <a:r>
              <a:rPr lang="en-US" sz="2000" b="0" dirty="0">
                <a:solidFill>
                  <a:srgbClr val="D4D4D4"/>
                </a:solidFill>
                <a:effectLst/>
                <a:latin typeface="Courier New" panose="02070309020205020404" pitchFamily="49" charset="0"/>
              </a:rPr>
              <a:t> z</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u</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x</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prediction</a:t>
            </a:r>
          </a:p>
          <a:p>
            <a:r>
              <a:rPr lang="en-US" sz="2000" b="0" dirty="0">
                <a:solidFill>
                  <a:srgbClr val="D4D4D4"/>
                </a:solidFill>
                <a:effectLst/>
                <a:latin typeface="Courier New" panose="02070309020205020404" pitchFamily="49" charset="0"/>
              </a:rPr>
              <a:t>  </a:t>
            </a:r>
            <a:r>
              <a:rPr lang="en-US" sz="2000" b="0" dirty="0">
                <a:solidFill>
                  <a:srgbClr val="C586C0"/>
                </a:solidFill>
                <a:effectLst/>
                <a:latin typeface="Courier New" panose="02070309020205020404" pitchFamily="49" charset="0"/>
              </a:rPr>
              <a:t>while</a:t>
            </a:r>
            <a:r>
              <a:rPr lang="en-US" sz="2000" b="0" dirty="0">
                <a:solidFill>
                  <a:srgbClr val="D4D4D4"/>
                </a:solidFill>
                <a:effectLst/>
                <a:latin typeface="Courier New" panose="02070309020205020404" pitchFamily="49" charset="0"/>
              </a:rPr>
              <a:t> </a:t>
            </a:r>
            <a:r>
              <a:rPr lang="en-US" sz="2000" b="0" dirty="0">
                <a:solidFill>
                  <a:srgbClr val="569CD6"/>
                </a:solidFill>
                <a:effectLst/>
                <a:latin typeface="Courier New" panose="02070309020205020404" pitchFamily="49" charset="0"/>
              </a:rPr>
              <a:t>True</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x = </a:t>
            </a:r>
            <a:r>
              <a:rPr lang="en-US" sz="2000" b="0" dirty="0" err="1">
                <a:solidFill>
                  <a:srgbClr val="D4D4D4"/>
                </a:solidFill>
                <a:effectLst/>
                <a:latin typeface="Courier New" panose="02070309020205020404" pitchFamily="49" charset="0"/>
              </a:rPr>
              <a:t>dynamics_evolution</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x</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u</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prediction = </a:t>
            </a:r>
            <a:r>
              <a:rPr lang="en-US" sz="2000" b="0" dirty="0" err="1">
                <a:solidFill>
                  <a:srgbClr val="D4D4D4"/>
                </a:solidFill>
                <a:effectLst/>
                <a:latin typeface="Courier New" panose="02070309020205020404" pitchFamily="49" charset="0"/>
              </a:rPr>
              <a:t>controller.observe</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x</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z</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u = </a:t>
            </a:r>
            <a:r>
              <a:rPr lang="en-US" sz="2000" b="0" dirty="0" err="1">
                <a:solidFill>
                  <a:srgbClr val="D4D4D4"/>
                </a:solidFill>
                <a:effectLst/>
                <a:latin typeface="Courier New" panose="02070309020205020404" pitchFamily="49" charset="0"/>
              </a:rPr>
              <a:t>controller.action</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z = measurement</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x</a:t>
            </a:r>
            <a:r>
              <a:rPr lang="en-US" sz="2000" b="0" dirty="0">
                <a:solidFill>
                  <a:srgbClr val="DCDCDC"/>
                </a:solidFill>
                <a:effectLst/>
                <a:latin typeface="Courier New" panose="02070309020205020404" pitchFamily="49" charset="0"/>
              </a:rPr>
              <a:t>)</a:t>
            </a:r>
            <a:endParaRPr lang="en-US" sz="2000" b="0" dirty="0">
              <a:solidFill>
                <a:srgbClr val="D4D4D4"/>
              </a:solidFill>
              <a:effectLst/>
              <a:latin typeface="Courier New" panose="02070309020205020404" pitchFamily="49" charset="0"/>
            </a:endParaRPr>
          </a:p>
          <a:p>
            <a:r>
              <a:rPr lang="en-US" sz="2000" b="0" dirty="0">
                <a:solidFill>
                  <a:srgbClr val="D4D4D4"/>
                </a:solidFill>
                <a:effectLst/>
                <a:latin typeface="Courier New" panose="02070309020205020404" pitchFamily="49" charset="0"/>
              </a:rPr>
              <a:t>    </a:t>
            </a:r>
            <a:r>
              <a:rPr lang="en-US" sz="2000" b="0" dirty="0">
                <a:solidFill>
                  <a:srgbClr val="C586C0"/>
                </a:solidFill>
                <a:effectLst/>
                <a:latin typeface="Courier New" panose="02070309020205020404" pitchFamily="49" charset="0"/>
              </a:rPr>
              <a:t>yield</a:t>
            </a:r>
            <a:r>
              <a:rPr lang="en-US" sz="2000" b="0" dirty="0">
                <a:solidFill>
                  <a:srgbClr val="D4D4D4"/>
                </a:solidFill>
                <a:effectLst/>
                <a:latin typeface="Courier New" panose="02070309020205020404" pitchFamily="49" charset="0"/>
              </a:rPr>
              <a:t> z</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u</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x</a:t>
            </a:r>
            <a:r>
              <a:rPr lang="en-US" sz="2000" b="0" dirty="0">
                <a:solidFill>
                  <a:srgbClr val="DCDCDC"/>
                </a:solidFill>
                <a:effectLst/>
                <a:latin typeface="Courier New" panose="02070309020205020404" pitchFamily="49" charset="0"/>
              </a:rPr>
              <a:t>,</a:t>
            </a:r>
            <a:r>
              <a:rPr lang="en-US" sz="2000" b="0" dirty="0">
                <a:solidFill>
                  <a:srgbClr val="D4D4D4"/>
                </a:solidFill>
                <a:effectLst/>
                <a:latin typeface="Courier New" panose="02070309020205020404" pitchFamily="49" charset="0"/>
              </a:rPr>
              <a:t> prediction</a:t>
            </a:r>
          </a:p>
        </p:txBody>
      </p:sp>
      <p:grpSp>
        <p:nvGrpSpPr>
          <p:cNvPr id="5" name="Agrupar 4">
            <a:extLst>
              <a:ext uri="{FF2B5EF4-FFF2-40B4-BE49-F238E27FC236}">
                <a16:creationId xmlns:a16="http://schemas.microsoft.com/office/drawing/2014/main" id="{937FF20D-C7F3-E536-400F-E5F9E95E0E4A}"/>
              </a:ext>
            </a:extLst>
          </p:cNvPr>
          <p:cNvGrpSpPr/>
          <p:nvPr/>
        </p:nvGrpSpPr>
        <p:grpSpPr>
          <a:xfrm>
            <a:off x="828587" y="2464910"/>
            <a:ext cx="10640335" cy="1530145"/>
            <a:chOff x="114478" y="1723433"/>
            <a:chExt cx="9282125" cy="1318775"/>
          </a:xfrm>
        </p:grpSpPr>
        <p:sp>
          <p:nvSpPr>
            <p:cNvPr id="6" name="CaixaDeTexto 5">
              <a:extLst>
                <a:ext uri="{FF2B5EF4-FFF2-40B4-BE49-F238E27FC236}">
                  <a16:creationId xmlns:a16="http://schemas.microsoft.com/office/drawing/2014/main" id="{230E262E-CD38-8916-7244-4A3B4657BF9A}"/>
                </a:ext>
              </a:extLst>
            </p:cNvPr>
            <p:cNvSpPr txBox="1"/>
            <p:nvPr/>
          </p:nvSpPr>
          <p:spPr>
            <a:xfrm>
              <a:off x="114478" y="1723433"/>
              <a:ext cx="9282125" cy="1318775"/>
            </a:xfrm>
            <a:custGeom>
              <a:avLst/>
              <a:gdLst>
                <a:gd name="connsiteX0" fmla="*/ 0 w 9282125"/>
                <a:gd name="connsiteY0" fmla="*/ 0 h 1318775"/>
                <a:gd name="connsiteX1" fmla="*/ 672954 w 9282125"/>
                <a:gd name="connsiteY1" fmla="*/ 0 h 1318775"/>
                <a:gd name="connsiteX2" fmla="*/ 974623 w 9282125"/>
                <a:gd name="connsiteY2" fmla="*/ 0 h 1318775"/>
                <a:gd name="connsiteX3" fmla="*/ 1461935 w 9282125"/>
                <a:gd name="connsiteY3" fmla="*/ 0 h 1318775"/>
                <a:gd name="connsiteX4" fmla="*/ 2042068 w 9282125"/>
                <a:gd name="connsiteY4" fmla="*/ 0 h 1318775"/>
                <a:gd name="connsiteX5" fmla="*/ 2436558 w 9282125"/>
                <a:gd name="connsiteY5" fmla="*/ 0 h 1318775"/>
                <a:gd name="connsiteX6" fmla="*/ 3016691 w 9282125"/>
                <a:gd name="connsiteY6" fmla="*/ 0 h 1318775"/>
                <a:gd name="connsiteX7" fmla="*/ 3596823 w 9282125"/>
                <a:gd name="connsiteY7" fmla="*/ 0 h 1318775"/>
                <a:gd name="connsiteX8" fmla="*/ 4084135 w 9282125"/>
                <a:gd name="connsiteY8" fmla="*/ 0 h 1318775"/>
                <a:gd name="connsiteX9" fmla="*/ 4664268 w 9282125"/>
                <a:gd name="connsiteY9" fmla="*/ 0 h 1318775"/>
                <a:gd name="connsiteX10" fmla="*/ 5058758 w 9282125"/>
                <a:gd name="connsiteY10" fmla="*/ 0 h 1318775"/>
                <a:gd name="connsiteX11" fmla="*/ 5731712 w 9282125"/>
                <a:gd name="connsiteY11" fmla="*/ 0 h 1318775"/>
                <a:gd name="connsiteX12" fmla="*/ 6033381 w 9282125"/>
                <a:gd name="connsiteY12" fmla="*/ 0 h 1318775"/>
                <a:gd name="connsiteX13" fmla="*/ 6706335 w 9282125"/>
                <a:gd name="connsiteY13" fmla="*/ 0 h 1318775"/>
                <a:gd name="connsiteX14" fmla="*/ 7379289 w 9282125"/>
                <a:gd name="connsiteY14" fmla="*/ 0 h 1318775"/>
                <a:gd name="connsiteX15" fmla="*/ 8145065 w 9282125"/>
                <a:gd name="connsiteY15" fmla="*/ 0 h 1318775"/>
                <a:gd name="connsiteX16" fmla="*/ 8632376 w 9282125"/>
                <a:gd name="connsiteY16" fmla="*/ 0 h 1318775"/>
                <a:gd name="connsiteX17" fmla="*/ 9282125 w 9282125"/>
                <a:gd name="connsiteY17" fmla="*/ 0 h 1318775"/>
                <a:gd name="connsiteX18" fmla="*/ 9282125 w 9282125"/>
                <a:gd name="connsiteY18" fmla="*/ 413216 h 1318775"/>
                <a:gd name="connsiteX19" fmla="*/ 9282125 w 9282125"/>
                <a:gd name="connsiteY19" fmla="*/ 813245 h 1318775"/>
                <a:gd name="connsiteX20" fmla="*/ 9282125 w 9282125"/>
                <a:gd name="connsiteY20" fmla="*/ 1318775 h 1318775"/>
                <a:gd name="connsiteX21" fmla="*/ 8609171 w 9282125"/>
                <a:gd name="connsiteY21" fmla="*/ 1318775 h 1318775"/>
                <a:gd name="connsiteX22" fmla="*/ 8307502 w 9282125"/>
                <a:gd name="connsiteY22" fmla="*/ 1318775 h 1318775"/>
                <a:gd name="connsiteX23" fmla="*/ 7541727 w 9282125"/>
                <a:gd name="connsiteY23" fmla="*/ 1318775 h 1318775"/>
                <a:gd name="connsiteX24" fmla="*/ 7240058 w 9282125"/>
                <a:gd name="connsiteY24" fmla="*/ 1318775 h 1318775"/>
                <a:gd name="connsiteX25" fmla="*/ 6474282 w 9282125"/>
                <a:gd name="connsiteY25" fmla="*/ 1318775 h 1318775"/>
                <a:gd name="connsiteX26" fmla="*/ 5986971 w 9282125"/>
                <a:gd name="connsiteY26" fmla="*/ 1318775 h 1318775"/>
                <a:gd name="connsiteX27" fmla="*/ 5685302 w 9282125"/>
                <a:gd name="connsiteY27" fmla="*/ 1318775 h 1318775"/>
                <a:gd name="connsiteX28" fmla="*/ 5012348 w 9282125"/>
                <a:gd name="connsiteY28" fmla="*/ 1318775 h 1318775"/>
                <a:gd name="connsiteX29" fmla="*/ 4525036 w 9282125"/>
                <a:gd name="connsiteY29" fmla="*/ 1318775 h 1318775"/>
                <a:gd name="connsiteX30" fmla="*/ 3944903 w 9282125"/>
                <a:gd name="connsiteY30" fmla="*/ 1318775 h 1318775"/>
                <a:gd name="connsiteX31" fmla="*/ 3364770 w 9282125"/>
                <a:gd name="connsiteY31" fmla="*/ 1318775 h 1318775"/>
                <a:gd name="connsiteX32" fmla="*/ 2784638 w 9282125"/>
                <a:gd name="connsiteY32" fmla="*/ 1318775 h 1318775"/>
                <a:gd name="connsiteX33" fmla="*/ 2297326 w 9282125"/>
                <a:gd name="connsiteY33" fmla="*/ 1318775 h 1318775"/>
                <a:gd name="connsiteX34" fmla="*/ 1902836 w 9282125"/>
                <a:gd name="connsiteY34" fmla="*/ 1318775 h 1318775"/>
                <a:gd name="connsiteX35" fmla="*/ 1229882 w 9282125"/>
                <a:gd name="connsiteY35" fmla="*/ 1318775 h 1318775"/>
                <a:gd name="connsiteX36" fmla="*/ 742570 w 9282125"/>
                <a:gd name="connsiteY36" fmla="*/ 1318775 h 1318775"/>
                <a:gd name="connsiteX37" fmla="*/ 0 w 9282125"/>
                <a:gd name="connsiteY37" fmla="*/ 1318775 h 1318775"/>
                <a:gd name="connsiteX38" fmla="*/ 0 w 9282125"/>
                <a:gd name="connsiteY38" fmla="*/ 865996 h 1318775"/>
                <a:gd name="connsiteX39" fmla="*/ 0 w 9282125"/>
                <a:gd name="connsiteY39" fmla="*/ 439592 h 1318775"/>
                <a:gd name="connsiteX40" fmla="*/ 0 w 9282125"/>
                <a:gd name="connsiteY40" fmla="*/ 0 h 131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82125" h="1318775"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10928" y="175324"/>
                    <a:pt x="9237500" y="213470"/>
                    <a:pt x="9282125" y="413216"/>
                  </a:cubicBezTo>
                  <a:cubicBezTo>
                    <a:pt x="9326750" y="612962"/>
                    <a:pt x="9240744" y="674728"/>
                    <a:pt x="9282125" y="813245"/>
                  </a:cubicBezTo>
                  <a:cubicBezTo>
                    <a:pt x="9323506" y="951762"/>
                    <a:pt x="9267091" y="1208152"/>
                    <a:pt x="9282125" y="1318775"/>
                  </a:cubicBezTo>
                  <a:cubicBezTo>
                    <a:pt x="9110254" y="1367802"/>
                    <a:pt x="8805060" y="1248903"/>
                    <a:pt x="8609171" y="1318775"/>
                  </a:cubicBezTo>
                  <a:cubicBezTo>
                    <a:pt x="8413282" y="1388647"/>
                    <a:pt x="8444079" y="1298724"/>
                    <a:pt x="8307502" y="1318775"/>
                  </a:cubicBezTo>
                  <a:cubicBezTo>
                    <a:pt x="8170925" y="1338826"/>
                    <a:pt x="7888389" y="1301640"/>
                    <a:pt x="7541727" y="1318775"/>
                  </a:cubicBezTo>
                  <a:cubicBezTo>
                    <a:pt x="7195065" y="1335910"/>
                    <a:pt x="7337338" y="1307453"/>
                    <a:pt x="7240058" y="1318775"/>
                  </a:cubicBezTo>
                  <a:cubicBezTo>
                    <a:pt x="7142778" y="1330097"/>
                    <a:pt x="6664695" y="1244844"/>
                    <a:pt x="6474282" y="1318775"/>
                  </a:cubicBezTo>
                  <a:cubicBezTo>
                    <a:pt x="6283869" y="1392706"/>
                    <a:pt x="6166663" y="1274220"/>
                    <a:pt x="5986971" y="1318775"/>
                  </a:cubicBezTo>
                  <a:cubicBezTo>
                    <a:pt x="5807279" y="1363330"/>
                    <a:pt x="5818542" y="1291481"/>
                    <a:pt x="5685302" y="1318775"/>
                  </a:cubicBezTo>
                  <a:cubicBezTo>
                    <a:pt x="5552062" y="1346069"/>
                    <a:pt x="5281460" y="1251449"/>
                    <a:pt x="5012348" y="1318775"/>
                  </a:cubicBezTo>
                  <a:cubicBezTo>
                    <a:pt x="4743236" y="1386101"/>
                    <a:pt x="4716338" y="1268677"/>
                    <a:pt x="4525036" y="1318775"/>
                  </a:cubicBezTo>
                  <a:cubicBezTo>
                    <a:pt x="4333734" y="1368873"/>
                    <a:pt x="4208187" y="1302696"/>
                    <a:pt x="3944903" y="1318775"/>
                  </a:cubicBezTo>
                  <a:cubicBezTo>
                    <a:pt x="3681619" y="1334854"/>
                    <a:pt x="3483675" y="1262324"/>
                    <a:pt x="3364770" y="1318775"/>
                  </a:cubicBezTo>
                  <a:cubicBezTo>
                    <a:pt x="3245865" y="1375226"/>
                    <a:pt x="2967263" y="1260114"/>
                    <a:pt x="2784638" y="1318775"/>
                  </a:cubicBezTo>
                  <a:cubicBezTo>
                    <a:pt x="2602013" y="1377436"/>
                    <a:pt x="2410167" y="1281934"/>
                    <a:pt x="2297326" y="1318775"/>
                  </a:cubicBezTo>
                  <a:cubicBezTo>
                    <a:pt x="2184485" y="1355616"/>
                    <a:pt x="2072760" y="1290284"/>
                    <a:pt x="1902836" y="1318775"/>
                  </a:cubicBezTo>
                  <a:cubicBezTo>
                    <a:pt x="1732912" y="1347266"/>
                    <a:pt x="1400925" y="1257986"/>
                    <a:pt x="1229882" y="1318775"/>
                  </a:cubicBezTo>
                  <a:cubicBezTo>
                    <a:pt x="1058839" y="1379564"/>
                    <a:pt x="920815" y="1280773"/>
                    <a:pt x="742570" y="1318775"/>
                  </a:cubicBezTo>
                  <a:cubicBezTo>
                    <a:pt x="564325" y="1356777"/>
                    <a:pt x="358537" y="1314027"/>
                    <a:pt x="0" y="1318775"/>
                  </a:cubicBezTo>
                  <a:cubicBezTo>
                    <a:pt x="-25011" y="1226457"/>
                    <a:pt x="26823" y="1002872"/>
                    <a:pt x="0" y="865996"/>
                  </a:cubicBezTo>
                  <a:cubicBezTo>
                    <a:pt x="-26823" y="729120"/>
                    <a:pt x="18577" y="650386"/>
                    <a:pt x="0" y="439592"/>
                  </a:cubicBezTo>
                  <a:cubicBezTo>
                    <a:pt x="-18577" y="228798"/>
                    <a:pt x="50329" y="125018"/>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7" name="CaixaDeTexto 6">
              <a:extLst>
                <a:ext uri="{FF2B5EF4-FFF2-40B4-BE49-F238E27FC236}">
                  <a16:creationId xmlns:a16="http://schemas.microsoft.com/office/drawing/2014/main" id="{579A1D28-5FF9-59F8-BFF0-B64F84C7DBE1}"/>
                </a:ext>
              </a:extLst>
            </p:cNvPr>
            <p:cNvSpPr txBox="1"/>
            <p:nvPr/>
          </p:nvSpPr>
          <p:spPr>
            <a:xfrm>
              <a:off x="6924556" y="1896095"/>
              <a:ext cx="2365066" cy="988098"/>
            </a:xfrm>
            <a:prstGeom prst="rect">
              <a:avLst/>
            </a:prstGeom>
            <a:noFill/>
          </p:spPr>
          <p:txBody>
            <a:bodyPr wrap="square">
              <a:spAutoFit/>
            </a:bodyPr>
            <a:lstStyle/>
            <a:p>
              <a:pPr>
                <a:lnSpc>
                  <a:spcPts val="2000"/>
                </a:lnSpc>
              </a:pPr>
              <a:r>
                <a:rPr lang="en-US" sz="2400" dirty="0">
                  <a:solidFill>
                    <a:schemeClr val="accent3">
                      <a:lumMod val="60000"/>
                      <a:lumOff val="40000"/>
                    </a:schemeClr>
                  </a:solidFill>
                  <a:latin typeface="Cordia New" panose="020B0304020202020204" pitchFamily="34" charset="-34"/>
                  <a:cs typeface="Cordia New" panose="020B0304020202020204" pitchFamily="34" charset="-34"/>
                </a:rPr>
                <a:t>Initial values of state (x0), measurement (z), Kalman prediction (prediction) and control (u)</a:t>
              </a:r>
              <a:endParaRPr lang="pt-BR" sz="2400" dirty="0">
                <a:solidFill>
                  <a:schemeClr val="accent3">
                    <a:lumMod val="60000"/>
                    <a:lumOff val="40000"/>
                  </a:schemeClr>
                </a:solidFill>
                <a:latin typeface="Cordia New" panose="020B0304020202020204" pitchFamily="34" charset="-34"/>
                <a:cs typeface="Cordia New" panose="020B0304020202020204" pitchFamily="34" charset="-34"/>
              </a:endParaRPr>
            </a:p>
          </p:txBody>
        </p:sp>
      </p:grpSp>
      <p:grpSp>
        <p:nvGrpSpPr>
          <p:cNvPr id="8" name="Agrupar 7">
            <a:extLst>
              <a:ext uri="{FF2B5EF4-FFF2-40B4-BE49-F238E27FC236}">
                <a16:creationId xmlns:a16="http://schemas.microsoft.com/office/drawing/2014/main" id="{FD18F5E7-9625-71FB-51D0-00B30E771923}"/>
              </a:ext>
            </a:extLst>
          </p:cNvPr>
          <p:cNvGrpSpPr/>
          <p:nvPr/>
        </p:nvGrpSpPr>
        <p:grpSpPr>
          <a:xfrm>
            <a:off x="828587" y="4018501"/>
            <a:ext cx="10640335" cy="1875429"/>
            <a:chOff x="114478" y="1723433"/>
            <a:chExt cx="9282125" cy="1318775"/>
          </a:xfrm>
        </p:grpSpPr>
        <p:sp>
          <p:nvSpPr>
            <p:cNvPr id="9" name="CaixaDeTexto 8">
              <a:extLst>
                <a:ext uri="{FF2B5EF4-FFF2-40B4-BE49-F238E27FC236}">
                  <a16:creationId xmlns:a16="http://schemas.microsoft.com/office/drawing/2014/main" id="{53836387-FF23-2E9C-A94B-C3D30BD2329D}"/>
                </a:ext>
              </a:extLst>
            </p:cNvPr>
            <p:cNvSpPr txBox="1"/>
            <p:nvPr/>
          </p:nvSpPr>
          <p:spPr>
            <a:xfrm>
              <a:off x="114478" y="1723433"/>
              <a:ext cx="9282125" cy="1318775"/>
            </a:xfrm>
            <a:custGeom>
              <a:avLst/>
              <a:gdLst>
                <a:gd name="connsiteX0" fmla="*/ 0 w 9282125"/>
                <a:gd name="connsiteY0" fmla="*/ 0 h 1318775"/>
                <a:gd name="connsiteX1" fmla="*/ 672954 w 9282125"/>
                <a:gd name="connsiteY1" fmla="*/ 0 h 1318775"/>
                <a:gd name="connsiteX2" fmla="*/ 974623 w 9282125"/>
                <a:gd name="connsiteY2" fmla="*/ 0 h 1318775"/>
                <a:gd name="connsiteX3" fmla="*/ 1461935 w 9282125"/>
                <a:gd name="connsiteY3" fmla="*/ 0 h 1318775"/>
                <a:gd name="connsiteX4" fmla="*/ 2042068 w 9282125"/>
                <a:gd name="connsiteY4" fmla="*/ 0 h 1318775"/>
                <a:gd name="connsiteX5" fmla="*/ 2436558 w 9282125"/>
                <a:gd name="connsiteY5" fmla="*/ 0 h 1318775"/>
                <a:gd name="connsiteX6" fmla="*/ 3016691 w 9282125"/>
                <a:gd name="connsiteY6" fmla="*/ 0 h 1318775"/>
                <a:gd name="connsiteX7" fmla="*/ 3596823 w 9282125"/>
                <a:gd name="connsiteY7" fmla="*/ 0 h 1318775"/>
                <a:gd name="connsiteX8" fmla="*/ 4084135 w 9282125"/>
                <a:gd name="connsiteY8" fmla="*/ 0 h 1318775"/>
                <a:gd name="connsiteX9" fmla="*/ 4664268 w 9282125"/>
                <a:gd name="connsiteY9" fmla="*/ 0 h 1318775"/>
                <a:gd name="connsiteX10" fmla="*/ 5058758 w 9282125"/>
                <a:gd name="connsiteY10" fmla="*/ 0 h 1318775"/>
                <a:gd name="connsiteX11" fmla="*/ 5731712 w 9282125"/>
                <a:gd name="connsiteY11" fmla="*/ 0 h 1318775"/>
                <a:gd name="connsiteX12" fmla="*/ 6033381 w 9282125"/>
                <a:gd name="connsiteY12" fmla="*/ 0 h 1318775"/>
                <a:gd name="connsiteX13" fmla="*/ 6706335 w 9282125"/>
                <a:gd name="connsiteY13" fmla="*/ 0 h 1318775"/>
                <a:gd name="connsiteX14" fmla="*/ 7379289 w 9282125"/>
                <a:gd name="connsiteY14" fmla="*/ 0 h 1318775"/>
                <a:gd name="connsiteX15" fmla="*/ 8145065 w 9282125"/>
                <a:gd name="connsiteY15" fmla="*/ 0 h 1318775"/>
                <a:gd name="connsiteX16" fmla="*/ 8632376 w 9282125"/>
                <a:gd name="connsiteY16" fmla="*/ 0 h 1318775"/>
                <a:gd name="connsiteX17" fmla="*/ 9282125 w 9282125"/>
                <a:gd name="connsiteY17" fmla="*/ 0 h 1318775"/>
                <a:gd name="connsiteX18" fmla="*/ 9282125 w 9282125"/>
                <a:gd name="connsiteY18" fmla="*/ 413216 h 1318775"/>
                <a:gd name="connsiteX19" fmla="*/ 9282125 w 9282125"/>
                <a:gd name="connsiteY19" fmla="*/ 813245 h 1318775"/>
                <a:gd name="connsiteX20" fmla="*/ 9282125 w 9282125"/>
                <a:gd name="connsiteY20" fmla="*/ 1318775 h 1318775"/>
                <a:gd name="connsiteX21" fmla="*/ 8609171 w 9282125"/>
                <a:gd name="connsiteY21" fmla="*/ 1318775 h 1318775"/>
                <a:gd name="connsiteX22" fmla="*/ 8307502 w 9282125"/>
                <a:gd name="connsiteY22" fmla="*/ 1318775 h 1318775"/>
                <a:gd name="connsiteX23" fmla="*/ 7541727 w 9282125"/>
                <a:gd name="connsiteY23" fmla="*/ 1318775 h 1318775"/>
                <a:gd name="connsiteX24" fmla="*/ 7240058 w 9282125"/>
                <a:gd name="connsiteY24" fmla="*/ 1318775 h 1318775"/>
                <a:gd name="connsiteX25" fmla="*/ 6474282 w 9282125"/>
                <a:gd name="connsiteY25" fmla="*/ 1318775 h 1318775"/>
                <a:gd name="connsiteX26" fmla="*/ 5986971 w 9282125"/>
                <a:gd name="connsiteY26" fmla="*/ 1318775 h 1318775"/>
                <a:gd name="connsiteX27" fmla="*/ 5685302 w 9282125"/>
                <a:gd name="connsiteY27" fmla="*/ 1318775 h 1318775"/>
                <a:gd name="connsiteX28" fmla="*/ 5012348 w 9282125"/>
                <a:gd name="connsiteY28" fmla="*/ 1318775 h 1318775"/>
                <a:gd name="connsiteX29" fmla="*/ 4525036 w 9282125"/>
                <a:gd name="connsiteY29" fmla="*/ 1318775 h 1318775"/>
                <a:gd name="connsiteX30" fmla="*/ 3944903 w 9282125"/>
                <a:gd name="connsiteY30" fmla="*/ 1318775 h 1318775"/>
                <a:gd name="connsiteX31" fmla="*/ 3364770 w 9282125"/>
                <a:gd name="connsiteY31" fmla="*/ 1318775 h 1318775"/>
                <a:gd name="connsiteX32" fmla="*/ 2784638 w 9282125"/>
                <a:gd name="connsiteY32" fmla="*/ 1318775 h 1318775"/>
                <a:gd name="connsiteX33" fmla="*/ 2297326 w 9282125"/>
                <a:gd name="connsiteY33" fmla="*/ 1318775 h 1318775"/>
                <a:gd name="connsiteX34" fmla="*/ 1902836 w 9282125"/>
                <a:gd name="connsiteY34" fmla="*/ 1318775 h 1318775"/>
                <a:gd name="connsiteX35" fmla="*/ 1229882 w 9282125"/>
                <a:gd name="connsiteY35" fmla="*/ 1318775 h 1318775"/>
                <a:gd name="connsiteX36" fmla="*/ 742570 w 9282125"/>
                <a:gd name="connsiteY36" fmla="*/ 1318775 h 1318775"/>
                <a:gd name="connsiteX37" fmla="*/ 0 w 9282125"/>
                <a:gd name="connsiteY37" fmla="*/ 1318775 h 1318775"/>
                <a:gd name="connsiteX38" fmla="*/ 0 w 9282125"/>
                <a:gd name="connsiteY38" fmla="*/ 865996 h 1318775"/>
                <a:gd name="connsiteX39" fmla="*/ 0 w 9282125"/>
                <a:gd name="connsiteY39" fmla="*/ 439592 h 1318775"/>
                <a:gd name="connsiteX40" fmla="*/ 0 w 9282125"/>
                <a:gd name="connsiteY40" fmla="*/ 0 h 131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82125" h="1318775" extrusionOk="0">
                  <a:moveTo>
                    <a:pt x="0" y="0"/>
                  </a:moveTo>
                  <a:cubicBezTo>
                    <a:pt x="210714" y="-19311"/>
                    <a:pt x="524974" y="4163"/>
                    <a:pt x="672954" y="0"/>
                  </a:cubicBezTo>
                  <a:cubicBezTo>
                    <a:pt x="820934" y="-4163"/>
                    <a:pt x="843607" y="34930"/>
                    <a:pt x="974623" y="0"/>
                  </a:cubicBezTo>
                  <a:cubicBezTo>
                    <a:pt x="1105639" y="-34930"/>
                    <a:pt x="1238363" y="46750"/>
                    <a:pt x="1461935" y="0"/>
                  </a:cubicBezTo>
                  <a:cubicBezTo>
                    <a:pt x="1685507" y="-46750"/>
                    <a:pt x="1785486" y="9057"/>
                    <a:pt x="2042068" y="0"/>
                  </a:cubicBezTo>
                  <a:cubicBezTo>
                    <a:pt x="2298650" y="-9057"/>
                    <a:pt x="2313219" y="9414"/>
                    <a:pt x="2436558" y="0"/>
                  </a:cubicBezTo>
                  <a:cubicBezTo>
                    <a:pt x="2559897" y="-9414"/>
                    <a:pt x="2807721" y="17928"/>
                    <a:pt x="3016691" y="0"/>
                  </a:cubicBezTo>
                  <a:cubicBezTo>
                    <a:pt x="3225661" y="-17928"/>
                    <a:pt x="3470910" y="449"/>
                    <a:pt x="3596823" y="0"/>
                  </a:cubicBezTo>
                  <a:cubicBezTo>
                    <a:pt x="3722736" y="-449"/>
                    <a:pt x="3913384" y="13080"/>
                    <a:pt x="4084135" y="0"/>
                  </a:cubicBezTo>
                  <a:cubicBezTo>
                    <a:pt x="4254886" y="-13080"/>
                    <a:pt x="4448693" y="27164"/>
                    <a:pt x="4664268" y="0"/>
                  </a:cubicBezTo>
                  <a:cubicBezTo>
                    <a:pt x="4879843" y="-27164"/>
                    <a:pt x="4958974" y="25496"/>
                    <a:pt x="5058758" y="0"/>
                  </a:cubicBezTo>
                  <a:cubicBezTo>
                    <a:pt x="5158542" y="-25496"/>
                    <a:pt x="5447993" y="67781"/>
                    <a:pt x="5731712" y="0"/>
                  </a:cubicBezTo>
                  <a:cubicBezTo>
                    <a:pt x="6015431" y="-67781"/>
                    <a:pt x="5935677" y="16759"/>
                    <a:pt x="6033381" y="0"/>
                  </a:cubicBezTo>
                  <a:cubicBezTo>
                    <a:pt x="6131085" y="-16759"/>
                    <a:pt x="6412827" y="39049"/>
                    <a:pt x="6706335" y="0"/>
                  </a:cubicBezTo>
                  <a:cubicBezTo>
                    <a:pt x="6999843" y="-39049"/>
                    <a:pt x="7125944" y="34451"/>
                    <a:pt x="7379289" y="0"/>
                  </a:cubicBezTo>
                  <a:cubicBezTo>
                    <a:pt x="7632634" y="-34451"/>
                    <a:pt x="7860083" y="25113"/>
                    <a:pt x="8145065" y="0"/>
                  </a:cubicBezTo>
                  <a:cubicBezTo>
                    <a:pt x="8430047" y="-25113"/>
                    <a:pt x="8446264" y="46343"/>
                    <a:pt x="8632376" y="0"/>
                  </a:cubicBezTo>
                  <a:cubicBezTo>
                    <a:pt x="8818488" y="-46343"/>
                    <a:pt x="9019538" y="11024"/>
                    <a:pt x="9282125" y="0"/>
                  </a:cubicBezTo>
                  <a:cubicBezTo>
                    <a:pt x="9310928" y="175324"/>
                    <a:pt x="9237500" y="213470"/>
                    <a:pt x="9282125" y="413216"/>
                  </a:cubicBezTo>
                  <a:cubicBezTo>
                    <a:pt x="9326750" y="612962"/>
                    <a:pt x="9240744" y="674728"/>
                    <a:pt x="9282125" y="813245"/>
                  </a:cubicBezTo>
                  <a:cubicBezTo>
                    <a:pt x="9323506" y="951762"/>
                    <a:pt x="9267091" y="1208152"/>
                    <a:pt x="9282125" y="1318775"/>
                  </a:cubicBezTo>
                  <a:cubicBezTo>
                    <a:pt x="9110254" y="1367802"/>
                    <a:pt x="8805060" y="1248903"/>
                    <a:pt x="8609171" y="1318775"/>
                  </a:cubicBezTo>
                  <a:cubicBezTo>
                    <a:pt x="8413282" y="1388647"/>
                    <a:pt x="8444079" y="1298724"/>
                    <a:pt x="8307502" y="1318775"/>
                  </a:cubicBezTo>
                  <a:cubicBezTo>
                    <a:pt x="8170925" y="1338826"/>
                    <a:pt x="7888389" y="1301640"/>
                    <a:pt x="7541727" y="1318775"/>
                  </a:cubicBezTo>
                  <a:cubicBezTo>
                    <a:pt x="7195065" y="1335910"/>
                    <a:pt x="7337338" y="1307453"/>
                    <a:pt x="7240058" y="1318775"/>
                  </a:cubicBezTo>
                  <a:cubicBezTo>
                    <a:pt x="7142778" y="1330097"/>
                    <a:pt x="6664695" y="1244844"/>
                    <a:pt x="6474282" y="1318775"/>
                  </a:cubicBezTo>
                  <a:cubicBezTo>
                    <a:pt x="6283869" y="1392706"/>
                    <a:pt x="6166663" y="1274220"/>
                    <a:pt x="5986971" y="1318775"/>
                  </a:cubicBezTo>
                  <a:cubicBezTo>
                    <a:pt x="5807279" y="1363330"/>
                    <a:pt x="5818542" y="1291481"/>
                    <a:pt x="5685302" y="1318775"/>
                  </a:cubicBezTo>
                  <a:cubicBezTo>
                    <a:pt x="5552062" y="1346069"/>
                    <a:pt x="5281460" y="1251449"/>
                    <a:pt x="5012348" y="1318775"/>
                  </a:cubicBezTo>
                  <a:cubicBezTo>
                    <a:pt x="4743236" y="1386101"/>
                    <a:pt x="4716338" y="1268677"/>
                    <a:pt x="4525036" y="1318775"/>
                  </a:cubicBezTo>
                  <a:cubicBezTo>
                    <a:pt x="4333734" y="1368873"/>
                    <a:pt x="4208187" y="1302696"/>
                    <a:pt x="3944903" y="1318775"/>
                  </a:cubicBezTo>
                  <a:cubicBezTo>
                    <a:pt x="3681619" y="1334854"/>
                    <a:pt x="3483675" y="1262324"/>
                    <a:pt x="3364770" y="1318775"/>
                  </a:cubicBezTo>
                  <a:cubicBezTo>
                    <a:pt x="3245865" y="1375226"/>
                    <a:pt x="2967263" y="1260114"/>
                    <a:pt x="2784638" y="1318775"/>
                  </a:cubicBezTo>
                  <a:cubicBezTo>
                    <a:pt x="2602013" y="1377436"/>
                    <a:pt x="2410167" y="1281934"/>
                    <a:pt x="2297326" y="1318775"/>
                  </a:cubicBezTo>
                  <a:cubicBezTo>
                    <a:pt x="2184485" y="1355616"/>
                    <a:pt x="2072760" y="1290284"/>
                    <a:pt x="1902836" y="1318775"/>
                  </a:cubicBezTo>
                  <a:cubicBezTo>
                    <a:pt x="1732912" y="1347266"/>
                    <a:pt x="1400925" y="1257986"/>
                    <a:pt x="1229882" y="1318775"/>
                  </a:cubicBezTo>
                  <a:cubicBezTo>
                    <a:pt x="1058839" y="1379564"/>
                    <a:pt x="920815" y="1280773"/>
                    <a:pt x="742570" y="1318775"/>
                  </a:cubicBezTo>
                  <a:cubicBezTo>
                    <a:pt x="564325" y="1356777"/>
                    <a:pt x="358537" y="1314027"/>
                    <a:pt x="0" y="1318775"/>
                  </a:cubicBezTo>
                  <a:cubicBezTo>
                    <a:pt x="-25011" y="1226457"/>
                    <a:pt x="26823" y="1002872"/>
                    <a:pt x="0" y="865996"/>
                  </a:cubicBezTo>
                  <a:cubicBezTo>
                    <a:pt x="-26823" y="729120"/>
                    <a:pt x="18577" y="650386"/>
                    <a:pt x="0" y="439592"/>
                  </a:cubicBezTo>
                  <a:cubicBezTo>
                    <a:pt x="-18577" y="228798"/>
                    <a:pt x="50329" y="125018"/>
                    <a:pt x="0" y="0"/>
                  </a:cubicBezTo>
                  <a:close/>
                </a:path>
              </a:pathLst>
            </a:custGeom>
            <a:noFill/>
            <a:ln w="28575">
              <a:solidFill>
                <a:schemeClr val="accent2">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0" name="CaixaDeTexto 9">
              <a:extLst>
                <a:ext uri="{FF2B5EF4-FFF2-40B4-BE49-F238E27FC236}">
                  <a16:creationId xmlns:a16="http://schemas.microsoft.com/office/drawing/2014/main" id="{8363B295-5D5A-34A4-581B-142228100BC0}"/>
                </a:ext>
              </a:extLst>
            </p:cNvPr>
            <p:cNvSpPr txBox="1"/>
            <p:nvPr/>
          </p:nvSpPr>
          <p:spPr>
            <a:xfrm>
              <a:off x="6924556" y="1896095"/>
              <a:ext cx="2365066" cy="625826"/>
            </a:xfrm>
            <a:prstGeom prst="rect">
              <a:avLst/>
            </a:prstGeom>
            <a:noFill/>
          </p:spPr>
          <p:txBody>
            <a:bodyPr wrap="square">
              <a:spAutoFit/>
            </a:bodyPr>
            <a:lstStyle/>
            <a:p>
              <a:pPr>
                <a:lnSpc>
                  <a:spcPts val="2000"/>
                </a:lnSpc>
              </a:pPr>
              <a:r>
                <a:rPr lang="en-US" sz="2400" dirty="0">
                  <a:solidFill>
                    <a:schemeClr val="accent2">
                      <a:lumMod val="60000"/>
                      <a:lumOff val="40000"/>
                    </a:schemeClr>
                  </a:solidFill>
                  <a:latin typeface="Cordia New" panose="020B0304020202020204" pitchFamily="34" charset="-34"/>
                  <a:cs typeface="Cordia New" panose="020B0304020202020204" pitchFamily="34" charset="-34"/>
                </a:rPr>
                <a:t>Evolution for each new state until simulation of N time intervals.</a:t>
              </a:r>
              <a:endParaRPr lang="pt-BR" sz="2400" dirty="0">
                <a:solidFill>
                  <a:schemeClr val="accent2">
                    <a:lumMod val="60000"/>
                    <a:lumOff val="40000"/>
                  </a:schemeClr>
                </a:solidFill>
                <a:latin typeface="Cordia New" panose="020B0304020202020204" pitchFamily="34" charset="-34"/>
                <a:cs typeface="Cordia New" panose="020B0304020202020204" pitchFamily="34" charset="-34"/>
              </a:endParaRPr>
            </a:p>
          </p:txBody>
        </p:sp>
      </p:grpSp>
    </p:spTree>
    <p:extLst>
      <p:ext uri="{BB962C8B-B14F-4D97-AF65-F5344CB8AC3E}">
        <p14:creationId xmlns:p14="http://schemas.microsoft.com/office/powerpoint/2010/main" val="680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D0546-12CB-5D17-C0C8-19B0A2E6AAA4}"/>
              </a:ext>
            </a:extLst>
          </p:cNvPr>
          <p:cNvSpPr>
            <a:spLocks noGrp="1"/>
          </p:cNvSpPr>
          <p:nvPr>
            <p:ph type="title"/>
          </p:nvPr>
        </p:nvSpPr>
        <p:spPr/>
        <p:txBody>
          <a:bodyPr/>
          <a:lstStyle/>
          <a:p>
            <a:r>
              <a:rPr lang="en-US" dirty="0"/>
              <a:t>Let's try to use what we learned...</a:t>
            </a:r>
          </a:p>
        </p:txBody>
      </p:sp>
      <p:sp>
        <p:nvSpPr>
          <p:cNvPr id="4" name="CaixaDeTexto 3">
            <a:extLst>
              <a:ext uri="{FF2B5EF4-FFF2-40B4-BE49-F238E27FC236}">
                <a16:creationId xmlns:a16="http://schemas.microsoft.com/office/drawing/2014/main" id="{D52C3852-52D3-A7FA-584E-797D3C304B1B}"/>
              </a:ext>
            </a:extLst>
          </p:cNvPr>
          <p:cNvSpPr txBox="1"/>
          <p:nvPr/>
        </p:nvSpPr>
        <p:spPr>
          <a:xfrm>
            <a:off x="653142" y="2225772"/>
            <a:ext cx="11375571" cy="4031873"/>
          </a:xfrm>
          <a:prstGeom prst="rect">
            <a:avLst/>
          </a:prstGeom>
          <a:solidFill>
            <a:schemeClr val="tx1"/>
          </a:solidFill>
        </p:spPr>
        <p:txBody>
          <a:bodyPr wrap="square">
            <a:spAutoFit/>
          </a:bodyPr>
          <a:lstStyle/>
          <a:p>
            <a:r>
              <a:rPr lang="en-US" sz="1600" b="0" dirty="0">
                <a:solidFill>
                  <a:srgbClr val="D4D4D4"/>
                </a:solidFill>
                <a:effectLst/>
                <a:latin typeface="Courier New" panose="02070309020205020404" pitchFamily="49" charset="0"/>
              </a:rPr>
              <a:t>outputs = </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states = </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predictions = </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actions = </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C586C0"/>
                </a:solidFill>
                <a:effectLst/>
                <a:latin typeface="Courier New" panose="02070309020205020404" pitchFamily="49" charset="0"/>
              </a:rPr>
              <a:t>for</a:t>
            </a:r>
            <a:r>
              <a:rPr lang="en-US" sz="1600" b="0" dirty="0">
                <a:solidFill>
                  <a:srgbClr val="D4D4D4"/>
                </a:solidFill>
                <a:effectLst/>
                <a:latin typeface="Courier New" panose="02070309020205020404" pitchFamily="49" charset="0"/>
              </a:rPr>
              <a:t> z</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 u</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 x</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 e </a:t>
            </a:r>
            <a:r>
              <a:rPr lang="en-US" sz="1600" b="0" dirty="0">
                <a:solidFill>
                  <a:srgbClr val="82C6FF"/>
                </a:solidFill>
                <a:effectLst/>
                <a:latin typeface="Courier New" panose="02070309020205020404" pitchFamily="49" charset="0"/>
              </a:rPr>
              <a:t>in</a:t>
            </a:r>
            <a:r>
              <a:rPr lang="en-US" sz="1600" b="0" dirty="0">
                <a:solidFill>
                  <a:srgbClr val="D4D4D4"/>
                </a:solidFill>
                <a:effectLst/>
                <a:latin typeface="Courier New" panose="02070309020205020404" pitchFamily="49" charset="0"/>
              </a:rPr>
              <a:t> </a:t>
            </a:r>
            <a:r>
              <a:rPr lang="en-US" sz="1600" b="0" dirty="0">
                <a:solidFill>
                  <a:srgbClr val="4EC9B0"/>
                </a:solidFill>
                <a:effectLst/>
                <a:latin typeface="Courier New" panose="02070309020205020404" pitchFamily="49" charset="0"/>
              </a:rPr>
              <a:t>list</a:t>
            </a:r>
            <a:r>
              <a:rPr lang="en-US" sz="1600" b="0" dirty="0">
                <a:solidFill>
                  <a:srgbClr val="DCDCDC"/>
                </a:solidFill>
                <a:effectLst/>
                <a:latin typeface="Courier New" panose="02070309020205020404" pitchFamily="49" charset="0"/>
              </a:rPr>
              <a:t>(</a:t>
            </a:r>
            <a:r>
              <a:rPr lang="en-US" sz="1600" b="0" dirty="0" err="1">
                <a:solidFill>
                  <a:srgbClr val="D4D4D4"/>
                </a:solidFill>
                <a:effectLst/>
                <a:latin typeface="Courier New" panose="02070309020205020404" pitchFamily="49" charset="0"/>
              </a:rPr>
              <a:t>itertools.islice</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simulation</a:t>
            </a:r>
            <a:r>
              <a:rPr lang="en-US" sz="1600" b="0" dirty="0">
                <a:solidFill>
                  <a:srgbClr val="DCDCDC"/>
                </a:solidFill>
                <a:effectLst/>
                <a:latin typeface="Courier New" panose="02070309020205020404" pitchFamily="49" charset="0"/>
              </a:rPr>
              <a:t>(</a:t>
            </a:r>
            <a:r>
              <a:rPr lang="en-US" sz="1600" b="0" dirty="0" err="1">
                <a:solidFill>
                  <a:srgbClr val="D4D4D4"/>
                </a:solidFill>
                <a:effectLst/>
                <a:latin typeface="Courier New" panose="02070309020205020404" pitchFamily="49" charset="0"/>
              </a:rPr>
              <a:t>np.array</a:t>
            </a:r>
            <a:r>
              <a:rPr lang="en-US" sz="1600" b="0" dirty="0">
                <a:solidFill>
                  <a:srgbClr val="DCDCDC"/>
                </a:solidFill>
                <a:effectLst/>
                <a:latin typeface="Courier New" panose="02070309020205020404" pitchFamily="49" charset="0"/>
              </a:rPr>
              <a:t>([</a:t>
            </a:r>
            <a:r>
              <a:rPr lang="en-US" sz="1600" b="0" dirty="0" err="1">
                <a:solidFill>
                  <a:srgbClr val="D4D4D4"/>
                </a:solidFill>
                <a:effectLst/>
                <a:latin typeface="Courier New" panose="02070309020205020404" pitchFamily="49" charset="0"/>
              </a:rPr>
              <a:t>np.pi</a:t>
            </a:r>
            <a:r>
              <a:rPr lang="en-US" sz="1600" b="0" dirty="0">
                <a:solidFill>
                  <a:srgbClr val="D4D4D4"/>
                </a:solidFill>
                <a:effectLst/>
                <a:latin typeface="Courier New" panose="02070309020205020404" pitchFamily="49" charset="0"/>
              </a:rPr>
              <a:t>/</a:t>
            </a:r>
            <a:r>
              <a:rPr lang="en-US" sz="1600" b="0" dirty="0">
                <a:solidFill>
                  <a:srgbClr val="B5CEA8"/>
                </a:solidFill>
                <a:effectLst/>
                <a:latin typeface="Courier New" panose="02070309020205020404" pitchFamily="49" charset="0"/>
              </a:rPr>
              <a:t>2</a:t>
            </a:r>
            <a:r>
              <a:rPr lang="en-US" sz="1600" b="0" dirty="0">
                <a:solidFill>
                  <a:srgbClr val="D4D4D4"/>
                </a:solidFill>
                <a:effectLst/>
                <a:latin typeface="Courier New" panose="02070309020205020404" pitchFamily="49" charset="0"/>
              </a:rPr>
              <a:t> - </a:t>
            </a:r>
            <a:r>
              <a:rPr lang="en-US" sz="1600" b="0" dirty="0">
                <a:solidFill>
                  <a:srgbClr val="B5CEA8"/>
                </a:solidFill>
                <a:effectLst/>
                <a:latin typeface="Courier New" panose="02070309020205020404" pitchFamily="49" charset="0"/>
              </a:rPr>
              <a:t>0.1</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 </a:t>
            </a:r>
            <a:r>
              <a:rPr lang="en-US" sz="1600" b="0" dirty="0">
                <a:solidFill>
                  <a:srgbClr val="B5CEA8"/>
                </a:solidFill>
                <a:effectLst/>
                <a:latin typeface="Courier New" panose="02070309020205020404" pitchFamily="49" charset="0"/>
              </a:rPr>
              <a:t>0</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 </a:t>
            </a:r>
            <a:r>
              <a:rPr lang="en-US" sz="1600" b="0" dirty="0" err="1">
                <a:solidFill>
                  <a:srgbClr val="D4D4D4"/>
                </a:solidFill>
                <a:effectLst/>
                <a:latin typeface="Courier New" panose="02070309020205020404" pitchFamily="49" charset="0"/>
              </a:rPr>
              <a:t>Control_Empty</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 </a:t>
            </a:r>
            <a:r>
              <a:rPr lang="en-US" sz="1600" b="0" dirty="0">
                <a:solidFill>
                  <a:srgbClr val="B5CEA8"/>
                </a:solidFill>
                <a:effectLst/>
                <a:latin typeface="Courier New" panose="02070309020205020404" pitchFamily="49" charset="0"/>
              </a:rPr>
              <a:t>10000</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  </a:t>
            </a:r>
            <a:r>
              <a:rPr lang="en-US" sz="1600" b="0" dirty="0" err="1">
                <a:solidFill>
                  <a:srgbClr val="D4D4D4"/>
                </a:solidFill>
                <a:effectLst/>
                <a:latin typeface="Courier New" panose="02070309020205020404" pitchFamily="49" charset="0"/>
              </a:rPr>
              <a:t>outputs.append</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z</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  </a:t>
            </a:r>
            <a:r>
              <a:rPr lang="en-US" sz="1600" b="0" dirty="0" err="1">
                <a:solidFill>
                  <a:srgbClr val="D4D4D4"/>
                </a:solidFill>
                <a:effectLst/>
                <a:latin typeface="Courier New" panose="02070309020205020404" pitchFamily="49" charset="0"/>
              </a:rPr>
              <a:t>states.append</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x</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  </a:t>
            </a:r>
            <a:r>
              <a:rPr lang="en-US" sz="1600" b="0" dirty="0" err="1">
                <a:solidFill>
                  <a:srgbClr val="D4D4D4"/>
                </a:solidFill>
                <a:effectLst/>
                <a:latin typeface="Courier New" panose="02070309020205020404" pitchFamily="49" charset="0"/>
              </a:rPr>
              <a:t>actions.append</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u</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  </a:t>
            </a:r>
            <a:r>
              <a:rPr lang="en-US" sz="1600" b="0" dirty="0" err="1">
                <a:solidFill>
                  <a:srgbClr val="D4D4D4"/>
                </a:solidFill>
                <a:effectLst/>
                <a:latin typeface="Courier New" panose="02070309020205020404" pitchFamily="49" charset="0"/>
              </a:rPr>
              <a:t>predictions.append</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e</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outputs = </a:t>
            </a:r>
            <a:r>
              <a:rPr lang="en-US" sz="1600" b="0" dirty="0" err="1">
                <a:solidFill>
                  <a:srgbClr val="D4D4D4"/>
                </a:solidFill>
                <a:effectLst/>
                <a:latin typeface="Courier New" panose="02070309020205020404" pitchFamily="49" charset="0"/>
              </a:rPr>
              <a:t>np.array</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outputs</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states = </a:t>
            </a:r>
            <a:r>
              <a:rPr lang="en-US" sz="1600" b="0" dirty="0" err="1">
                <a:solidFill>
                  <a:srgbClr val="D4D4D4"/>
                </a:solidFill>
                <a:effectLst/>
                <a:latin typeface="Courier New" panose="02070309020205020404" pitchFamily="49" charset="0"/>
              </a:rPr>
              <a:t>np.array</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states</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actions = </a:t>
            </a:r>
            <a:r>
              <a:rPr lang="en-US" sz="1600" b="0" dirty="0" err="1">
                <a:solidFill>
                  <a:srgbClr val="D4D4D4"/>
                </a:solidFill>
                <a:effectLst/>
                <a:latin typeface="Courier New" panose="02070309020205020404" pitchFamily="49" charset="0"/>
              </a:rPr>
              <a:t>np.array</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actions</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a:solidFill>
                  <a:srgbClr val="D4D4D4"/>
                </a:solidFill>
                <a:effectLst/>
                <a:latin typeface="Courier New" panose="02070309020205020404" pitchFamily="49" charset="0"/>
              </a:rPr>
              <a:t>predictions = </a:t>
            </a:r>
            <a:r>
              <a:rPr lang="en-US" sz="1600" b="0" dirty="0" err="1">
                <a:solidFill>
                  <a:srgbClr val="D4D4D4"/>
                </a:solidFill>
                <a:effectLst/>
                <a:latin typeface="Courier New" panose="02070309020205020404" pitchFamily="49" charset="0"/>
              </a:rPr>
              <a:t>np.array</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predictions</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a:p>
            <a:r>
              <a:rPr lang="en-US" sz="1600" b="0" dirty="0" err="1">
                <a:solidFill>
                  <a:srgbClr val="D4D4D4"/>
                </a:solidFill>
                <a:effectLst/>
                <a:latin typeface="Courier New" panose="02070309020205020404" pitchFamily="49" charset="0"/>
              </a:rPr>
              <a:t>plt.plot</a:t>
            </a:r>
            <a:r>
              <a:rPr lang="en-US" sz="1600" b="0" dirty="0">
                <a:solidFill>
                  <a:srgbClr val="DCDCDC"/>
                </a:solidFill>
                <a:effectLst/>
                <a:latin typeface="Courier New" panose="02070309020205020404" pitchFamily="49" charset="0"/>
              </a:rPr>
              <a:t>(</a:t>
            </a:r>
            <a:r>
              <a:rPr lang="en-US" sz="1600" b="0" dirty="0">
                <a:solidFill>
                  <a:srgbClr val="D4D4D4"/>
                </a:solidFill>
                <a:effectLst/>
                <a:latin typeface="Courier New" panose="02070309020205020404" pitchFamily="49" charset="0"/>
              </a:rPr>
              <a:t>states</a:t>
            </a:r>
            <a:r>
              <a:rPr lang="en-US" sz="1600" b="0" dirty="0">
                <a:solidFill>
                  <a:srgbClr val="DCDCDC"/>
                </a:solidFill>
                <a:effectLst/>
                <a:latin typeface="Courier New" panose="02070309020205020404" pitchFamily="49" charset="0"/>
              </a:rPr>
              <a:t>[:,</a:t>
            </a:r>
            <a:r>
              <a:rPr lang="en-US" sz="1600" b="0" dirty="0">
                <a:solidFill>
                  <a:srgbClr val="B5CEA8"/>
                </a:solidFill>
                <a:effectLst/>
                <a:latin typeface="Courier New" panose="02070309020205020404" pitchFamily="49" charset="0"/>
              </a:rPr>
              <a:t>0</a:t>
            </a:r>
            <a:r>
              <a:rPr lang="en-US" sz="1600" b="0" dirty="0">
                <a:solidFill>
                  <a:srgbClr val="DCDCDC"/>
                </a:solidFill>
                <a:effectLst/>
                <a:latin typeface="Courier New" panose="02070309020205020404" pitchFamily="49" charset="0"/>
              </a:rPr>
              <a:t>])</a:t>
            </a:r>
          </a:p>
          <a:p>
            <a:r>
              <a:rPr lang="en-US" sz="1600" dirty="0" err="1">
                <a:solidFill>
                  <a:srgbClr val="DCDCDC"/>
                </a:solidFill>
                <a:latin typeface="Courier New" panose="02070309020205020404" pitchFamily="49" charset="0"/>
              </a:rPr>
              <a:t>plt.plot</a:t>
            </a:r>
            <a:r>
              <a:rPr lang="en-US" sz="1600" dirty="0">
                <a:solidFill>
                  <a:srgbClr val="DCDCDC"/>
                </a:solidFill>
                <a:latin typeface="Courier New" panose="02070309020205020404" pitchFamily="49" charset="0"/>
              </a:rPr>
              <a:t>(</a:t>
            </a:r>
            <a:r>
              <a:rPr lang="en-US" sz="1600" b="0" dirty="0">
                <a:solidFill>
                  <a:srgbClr val="D4D4D4"/>
                </a:solidFill>
                <a:effectLst/>
                <a:latin typeface="Courier New" panose="02070309020205020404" pitchFamily="49" charset="0"/>
              </a:rPr>
              <a:t>outputs[:,0])</a:t>
            </a:r>
            <a:r>
              <a:rPr lang="en-US" sz="1600" b="0" dirty="0">
                <a:solidFill>
                  <a:srgbClr val="DCDCDC"/>
                </a:solidFill>
                <a:effectLst/>
                <a:latin typeface="Courier New" panose="02070309020205020404" pitchFamily="49" charset="0"/>
              </a:rPr>
              <a:t>;</a:t>
            </a:r>
            <a:endParaRPr lang="en-US" sz="16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937882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D741A450-D859-13C4-100A-34098E1EC186}"/>
              </a:ext>
            </a:extLst>
          </p:cNvPr>
          <p:cNvPicPr>
            <a:picLocks noChangeAspect="1"/>
          </p:cNvPicPr>
          <p:nvPr/>
        </p:nvPicPr>
        <p:blipFill>
          <a:blip r:embed="rId2"/>
          <a:stretch>
            <a:fillRect/>
          </a:stretch>
        </p:blipFill>
        <p:spPr>
          <a:xfrm>
            <a:off x="3480894" y="2414910"/>
            <a:ext cx="8486368" cy="3377477"/>
          </a:xfrm>
          <a:prstGeom prst="rect">
            <a:avLst/>
          </a:prstGeom>
        </p:spPr>
      </p:pic>
      <p:sp>
        <p:nvSpPr>
          <p:cNvPr id="2" name="Título 1">
            <a:extLst>
              <a:ext uri="{FF2B5EF4-FFF2-40B4-BE49-F238E27FC236}">
                <a16:creationId xmlns:a16="http://schemas.microsoft.com/office/drawing/2014/main" id="{8D382EDE-C4EB-D6BF-5A73-A8BF21A57D3F}"/>
              </a:ext>
            </a:extLst>
          </p:cNvPr>
          <p:cNvSpPr>
            <a:spLocks noGrp="1"/>
          </p:cNvSpPr>
          <p:nvPr>
            <p:ph type="title"/>
          </p:nvPr>
        </p:nvSpPr>
        <p:spPr/>
        <p:txBody>
          <a:bodyPr/>
          <a:lstStyle/>
          <a:p>
            <a:r>
              <a:rPr lang="pt-BR" dirty="0" err="1"/>
              <a:t>homework</a:t>
            </a:r>
            <a:r>
              <a:rPr lang="pt-BR" dirty="0"/>
              <a:t> 02</a:t>
            </a:r>
            <a:endParaRPr lang="en-US" dirty="0"/>
          </a:p>
        </p:txBody>
      </p:sp>
      <p:sp>
        <p:nvSpPr>
          <p:cNvPr id="3" name="Espaço Reservado para Conteúdo 2">
            <a:extLst>
              <a:ext uri="{FF2B5EF4-FFF2-40B4-BE49-F238E27FC236}">
                <a16:creationId xmlns:a16="http://schemas.microsoft.com/office/drawing/2014/main" id="{F32F7049-449E-1A42-AB2F-848B1ADE7826}"/>
              </a:ext>
            </a:extLst>
          </p:cNvPr>
          <p:cNvSpPr>
            <a:spLocks noGrp="1"/>
          </p:cNvSpPr>
          <p:nvPr>
            <p:ph idx="1"/>
          </p:nvPr>
        </p:nvSpPr>
        <p:spPr>
          <a:xfrm>
            <a:off x="629231" y="2091969"/>
            <a:ext cx="3168729" cy="4023360"/>
          </a:xfrm>
        </p:spPr>
        <p:txBody>
          <a:bodyPr/>
          <a:lstStyle/>
          <a:p>
            <a:pPr marL="457200" indent="-457200">
              <a:buFont typeface="+mj-lt"/>
              <a:buAutoNum type="arabicPeriod"/>
            </a:pPr>
            <a:r>
              <a:rPr lang="en-US" b="1" dirty="0"/>
              <a:t>Block Diagram:</a:t>
            </a:r>
            <a:r>
              <a:rPr lang="en-US" dirty="0"/>
              <a:t> There will be a designated area in Moodle for submitting your block diagram as an image (JPEG or PNG).</a:t>
            </a:r>
          </a:p>
          <a:p>
            <a:pPr marL="457200" indent="-457200">
              <a:buFont typeface="+mj-lt"/>
              <a:buAutoNum type="arabicPeriod"/>
            </a:pPr>
            <a:r>
              <a:rPr lang="en-US" b="1" dirty="0"/>
              <a:t>Coding Task:</a:t>
            </a:r>
            <a:r>
              <a:rPr lang="en-US" dirty="0"/>
              <a:t> Complete the code to generate the results demonstrated in class.</a:t>
            </a:r>
          </a:p>
          <a:p>
            <a:pPr marL="457200" indent="-457200">
              <a:buFont typeface="+mj-lt"/>
              <a:buAutoNum type="arabicPeriod"/>
            </a:pPr>
            <a:endParaRPr lang="en-US" dirty="0"/>
          </a:p>
        </p:txBody>
      </p:sp>
    </p:spTree>
    <p:extLst>
      <p:ext uri="{BB962C8B-B14F-4D97-AF65-F5344CB8AC3E}">
        <p14:creationId xmlns:p14="http://schemas.microsoft.com/office/powerpoint/2010/main" val="10879367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62852C9-F729-AE35-24CF-CA310D8A4652}"/>
              </a:ext>
            </a:extLst>
          </p:cNvPr>
          <p:cNvSpPr>
            <a:spLocks noGrp="1"/>
          </p:cNvSpPr>
          <p:nvPr>
            <p:ph type="ctrTitle"/>
          </p:nvPr>
        </p:nvSpPr>
        <p:spPr/>
        <p:txBody>
          <a:bodyPr>
            <a:normAutofit/>
          </a:bodyPr>
          <a:lstStyle/>
          <a:p>
            <a:r>
              <a:rPr lang="pt-BR" dirty="0"/>
              <a:t>FIM</a:t>
            </a:r>
          </a:p>
        </p:txBody>
      </p:sp>
    </p:spTree>
    <p:extLst>
      <p:ext uri="{BB962C8B-B14F-4D97-AF65-F5344CB8AC3E}">
        <p14:creationId xmlns:p14="http://schemas.microsoft.com/office/powerpoint/2010/main" val="324878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C7734-5B6F-367E-F92D-FB10FBE3D26D}"/>
              </a:ext>
            </a:extLst>
          </p:cNvPr>
          <p:cNvSpPr>
            <a:spLocks noGrp="1"/>
          </p:cNvSpPr>
          <p:nvPr>
            <p:ph type="title"/>
          </p:nvPr>
        </p:nvSpPr>
        <p:spPr/>
        <p:txBody>
          <a:bodyPr/>
          <a:lstStyle/>
          <a:p>
            <a:r>
              <a:rPr lang="en-US" dirty="0"/>
              <a:t>Let's understand through examples...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DE1435D-C3FD-35DB-BF44-7E929100AC7F}"/>
                  </a:ext>
                </a:extLst>
              </p:cNvPr>
              <p:cNvSpPr>
                <a:spLocks noGrp="1"/>
              </p:cNvSpPr>
              <p:nvPr>
                <p:ph idx="1"/>
              </p:nvPr>
            </p:nvSpPr>
            <p:spPr>
              <a:xfrm>
                <a:off x="612410" y="2084832"/>
                <a:ext cx="6360780" cy="4023360"/>
              </a:xfrm>
            </p:spPr>
            <p:txBody>
              <a:bodyPr>
                <a:noAutofit/>
              </a:bodyPr>
              <a:lstStyle/>
              <a:p>
                <a:pPr marL="0" indent="0">
                  <a:buNone/>
                </a:pPr>
                <a:r>
                  <a:rPr lang="en-US" dirty="0"/>
                  <a:t>Consider a grid containing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en-US" dirty="0"/>
                  <a:t>black and white cells. The arrows indicate that the grid boundaries are cyclic.</a:t>
                </a:r>
              </a:p>
              <a:p>
                <a:pPr marL="0" indent="0">
                  <a:buNone/>
                </a:pPr>
                <a:r>
                  <a:rPr lang="en-US" dirty="0"/>
                  <a:t>Our robot is moving around the grid according to our commands Our command: </a:t>
                </a:r>
                <a:r>
                  <a:rPr lang="pt-BR" b="0" dirty="0">
                    <a:effectLst/>
                    <a:latin typeface="Courier New" panose="02070309020205020404" pitchFamily="49" charset="0"/>
                  </a:rPr>
                  <a:t>[[0,1]]</a:t>
                </a:r>
              </a:p>
              <a:p>
                <a:pPr marL="0" indent="0">
                  <a:buNone/>
                </a:pPr>
                <a:r>
                  <a:rPr lang="en-US" dirty="0"/>
                  <a:t>Although we try to command it, the robot has a will of its own, following our orders only 50% of the time, while the other 50% of the time it remains stationary.</a:t>
                </a:r>
              </a:p>
              <a:p>
                <a:pPr marL="0" indent="0">
                  <a:buNone/>
                </a:pPr>
                <a:r>
                  <a:rPr lang="en-US" dirty="0"/>
                  <a:t>Our sensor, on the other hand, correctly detects the color of the ground our robot is on 80% of the time.</a:t>
                </a:r>
              </a:p>
              <a:p>
                <a:pPr marL="0" indent="0">
                  <a:buNone/>
                </a:pPr>
                <a:r>
                  <a:rPr lang="en-US" dirty="0"/>
                  <a:t>Initially, we believe the probability of the robot being in a black cell is twice as high as the probability of it being in a white cell.</a:t>
                </a:r>
              </a:p>
            </p:txBody>
          </p:sp>
        </mc:Choice>
        <mc:Fallback xmlns="">
          <p:sp>
            <p:nvSpPr>
              <p:cNvPr id="3" name="Espaço Reservado para Conteúdo 2">
                <a:extLst>
                  <a:ext uri="{FF2B5EF4-FFF2-40B4-BE49-F238E27FC236}">
                    <a16:creationId xmlns:a16="http://schemas.microsoft.com/office/drawing/2014/main" id="{7DE1435D-C3FD-35DB-BF44-7E929100AC7F}"/>
                  </a:ext>
                </a:extLst>
              </p:cNvPr>
              <p:cNvSpPr>
                <a:spLocks noGrp="1" noRot="1" noChangeAspect="1" noMove="1" noResize="1" noEditPoints="1" noAdjustHandles="1" noChangeArrowheads="1" noChangeShapeType="1" noTextEdit="1"/>
              </p:cNvSpPr>
              <p:nvPr>
                <p:ph idx="1"/>
              </p:nvPr>
            </p:nvSpPr>
            <p:spPr>
              <a:xfrm>
                <a:off x="612410" y="2084832"/>
                <a:ext cx="6360780" cy="4023360"/>
              </a:xfrm>
              <a:blipFill>
                <a:blip r:embed="rId2"/>
                <a:stretch>
                  <a:fillRect l="-1916" t="-1818" r="-2969" b="-13030"/>
                </a:stretch>
              </a:blipFill>
            </p:spPr>
            <p:txBody>
              <a:bodyPr/>
              <a:lstStyle/>
              <a:p>
                <a:r>
                  <a:rPr lang="pt-BR">
                    <a:noFill/>
                  </a:rPr>
                  <a:t> </a:t>
                </a:r>
              </a:p>
            </p:txBody>
          </p:sp>
        </mc:Fallback>
      </mc:AlternateContent>
      <p:graphicFrame>
        <p:nvGraphicFramePr>
          <p:cNvPr id="6" name="Tabela 5">
            <a:extLst>
              <a:ext uri="{FF2B5EF4-FFF2-40B4-BE49-F238E27FC236}">
                <a16:creationId xmlns:a16="http://schemas.microsoft.com/office/drawing/2014/main" id="{4B3FE35B-8FDD-6433-2E87-D329EAF4614F}"/>
              </a:ext>
            </a:extLst>
          </p:cNvPr>
          <p:cNvGraphicFramePr>
            <a:graphicFrameLocks noGrp="1"/>
          </p:cNvGraphicFramePr>
          <p:nvPr>
            <p:extLst>
              <p:ext uri="{D42A27DB-BD31-4B8C-83A1-F6EECF244321}">
                <p14:modId xmlns:p14="http://schemas.microsoft.com/office/powerpoint/2010/main" val="712546324"/>
              </p:ext>
            </p:extLst>
          </p:nvPr>
        </p:nvGraphicFramePr>
        <p:xfrm>
          <a:off x="7569926" y="2725419"/>
          <a:ext cx="3240000" cy="324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3502301794"/>
                    </a:ext>
                  </a:extLst>
                </a:gridCol>
                <a:gridCol w="1080000">
                  <a:extLst>
                    <a:ext uri="{9D8B030D-6E8A-4147-A177-3AD203B41FA5}">
                      <a16:colId xmlns:a16="http://schemas.microsoft.com/office/drawing/2014/main" val="1026169348"/>
                    </a:ext>
                  </a:extLst>
                </a:gridCol>
                <a:gridCol w="1080000">
                  <a:extLst>
                    <a:ext uri="{9D8B030D-6E8A-4147-A177-3AD203B41FA5}">
                      <a16:colId xmlns:a16="http://schemas.microsoft.com/office/drawing/2014/main" val="884753806"/>
                    </a:ext>
                  </a:extLst>
                </a:gridCol>
              </a:tblGrid>
              <a:tr h="1080000">
                <a:tc>
                  <a:txBody>
                    <a:bodyPr/>
                    <a:lstStyle/>
                    <a:p>
                      <a:r>
                        <a:rPr lang="pt-BR" dirty="0">
                          <a:solidFill>
                            <a:schemeClr val="bg1">
                              <a:lumMod val="65000"/>
                            </a:schemeClr>
                          </a:solidFill>
                        </a:rPr>
                        <a:t>[0,0]</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[0,1]</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32743101"/>
                  </a:ext>
                </a:extLst>
              </a:tr>
              <a:tr h="10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[1,0]</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tcPr>
                </a:tc>
                <a:tc>
                  <a:txBody>
                    <a:bodyPr/>
                    <a:lstStyle/>
                    <a:p>
                      <a:endParaRPr lang="pt-BR">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18387525"/>
                  </a:ext>
                </a:extLst>
              </a:tr>
              <a:tr h="1080000">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956086466"/>
                  </a:ext>
                </a:extLst>
              </a:tr>
            </a:tbl>
          </a:graphicData>
        </a:graphic>
      </p:graphicFrame>
      <p:sp>
        <p:nvSpPr>
          <p:cNvPr id="7" name="Seta: para a Direita 6">
            <a:extLst>
              <a:ext uri="{FF2B5EF4-FFF2-40B4-BE49-F238E27FC236}">
                <a16:creationId xmlns:a16="http://schemas.microsoft.com/office/drawing/2014/main" id="{9C89A6E8-EE1A-3FB2-457F-9522B81C4770}"/>
              </a:ext>
            </a:extLst>
          </p:cNvPr>
          <p:cNvSpPr/>
          <p:nvPr/>
        </p:nvSpPr>
        <p:spPr>
          <a:xfrm>
            <a:off x="11007646" y="3958814"/>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8" name="Seta: para a Direita 7">
            <a:extLst>
              <a:ext uri="{FF2B5EF4-FFF2-40B4-BE49-F238E27FC236}">
                <a16:creationId xmlns:a16="http://schemas.microsoft.com/office/drawing/2014/main" id="{F1AD6674-E513-D039-D5BA-6FB91EC39120}"/>
              </a:ext>
            </a:extLst>
          </p:cNvPr>
          <p:cNvSpPr/>
          <p:nvPr/>
        </p:nvSpPr>
        <p:spPr>
          <a:xfrm flipH="1">
            <a:off x="6819189" y="3958814"/>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01FC22D-368D-31BD-9C04-1610784FCF2E}"/>
              </a:ext>
            </a:extLst>
          </p:cNvPr>
          <p:cNvGrpSpPr/>
          <p:nvPr/>
        </p:nvGrpSpPr>
        <p:grpSpPr>
          <a:xfrm rot="5400000">
            <a:off x="6805240" y="3898977"/>
            <a:ext cx="4769370" cy="892885"/>
            <a:chOff x="7131814" y="3971365"/>
            <a:chExt cx="4769370" cy="892885"/>
          </a:xfrm>
        </p:grpSpPr>
        <p:sp>
          <p:nvSpPr>
            <p:cNvPr id="9" name="Seta: para a Direita 8">
              <a:extLst>
                <a:ext uri="{FF2B5EF4-FFF2-40B4-BE49-F238E27FC236}">
                  <a16:creationId xmlns:a16="http://schemas.microsoft.com/office/drawing/2014/main" id="{9EC6FB59-8D19-4783-9054-A743E8EADA81}"/>
                </a:ext>
              </a:extLst>
            </p:cNvPr>
            <p:cNvSpPr/>
            <p:nvPr/>
          </p:nvSpPr>
          <p:spPr>
            <a:xfrm>
              <a:off x="11320271" y="3971365"/>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A808D9FF-B314-D8AF-3367-4BCFFD7B1B98}"/>
                </a:ext>
              </a:extLst>
            </p:cNvPr>
            <p:cNvSpPr/>
            <p:nvPr/>
          </p:nvSpPr>
          <p:spPr>
            <a:xfrm flipH="1">
              <a:off x="7131814" y="3971365"/>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449D883D-1510-C39C-8796-0C9A47150210}"/>
                  </a:ext>
                </a:extLst>
              </p:cNvPr>
              <p:cNvSpPr txBox="1"/>
              <p:nvPr/>
            </p:nvSpPr>
            <p:spPr>
              <a:xfrm>
                <a:off x="10605726" y="4804734"/>
                <a:ext cx="1689522" cy="1323439"/>
              </a:xfrm>
              <a:prstGeom prst="rect">
                <a:avLst/>
              </a:prstGeom>
              <a:noFill/>
            </p:spPr>
            <p:txBody>
              <a:bodyPr wrap="square">
                <a:spAutoFit/>
              </a:bodyPr>
              <a:lstStyle/>
              <a:p>
                <a:pPr marL="459486" lvl="1" indent="-285750"/>
                <a14:m>
                  <m:oMath xmlns:m="http://schemas.openxmlformats.org/officeDocument/2006/math">
                    <m:r>
                      <a:rPr lang="en-US" sz="1600" i="1" dirty="0" smtClean="0">
                        <a:latin typeface="Cambria Math" panose="02040503050406030204" pitchFamily="18" charset="0"/>
                      </a:rPr>
                      <m:t>[0,0]</m:t>
                    </m:r>
                  </m:oMath>
                </a14:m>
                <a:r>
                  <a:rPr lang="en-US" sz="1600" dirty="0"/>
                  <a:t> stationary</a:t>
                </a:r>
              </a:p>
              <a:p>
                <a:pPr marL="459486" lvl="1" indent="-285750"/>
                <a14:m>
                  <m:oMath xmlns:m="http://schemas.openxmlformats.org/officeDocument/2006/math">
                    <m:r>
                      <a:rPr lang="en-US" sz="1600" i="1" dirty="0" smtClean="0">
                        <a:latin typeface="Cambria Math" panose="02040503050406030204" pitchFamily="18" charset="0"/>
                      </a:rPr>
                      <m:t>[0,1] </m:t>
                    </m:r>
                  </m:oMath>
                </a14:m>
                <a:r>
                  <a:rPr lang="en-US" sz="1600" dirty="0"/>
                  <a:t>right</a:t>
                </a:r>
              </a:p>
              <a:p>
                <a:pPr marL="459486" lvl="1" indent="-285750"/>
                <a14:m>
                  <m:oMath xmlns:m="http://schemas.openxmlformats.org/officeDocument/2006/math">
                    <m:r>
                      <a:rPr lang="en-US" sz="1600" i="1" dirty="0" smtClean="0">
                        <a:latin typeface="Cambria Math" panose="02040503050406030204" pitchFamily="18" charset="0"/>
                      </a:rPr>
                      <m:t>[0, −1] </m:t>
                    </m:r>
                  </m:oMath>
                </a14:m>
                <a:r>
                  <a:rPr lang="en-US" sz="1600" dirty="0"/>
                  <a:t>left</a:t>
                </a:r>
              </a:p>
              <a:p>
                <a:pPr marL="459486" lvl="1" indent="-285750"/>
                <a14:m>
                  <m:oMath xmlns:m="http://schemas.openxmlformats.org/officeDocument/2006/math">
                    <m:r>
                      <a:rPr lang="en-US" sz="1600" i="1" dirty="0" smtClean="0">
                        <a:latin typeface="Cambria Math" panose="02040503050406030204" pitchFamily="18" charset="0"/>
                      </a:rPr>
                      <m:t>[1.0] </m:t>
                    </m:r>
                  </m:oMath>
                </a14:m>
                <a:r>
                  <a:rPr lang="en-US" sz="1600" dirty="0"/>
                  <a:t>down</a:t>
                </a:r>
              </a:p>
              <a:p>
                <a:pPr marL="459486" lvl="1" indent="-285750"/>
                <a14:m>
                  <m:oMath xmlns:m="http://schemas.openxmlformats.org/officeDocument/2006/math">
                    <m:r>
                      <a:rPr lang="en-US" sz="1600" i="1" dirty="0" smtClean="0">
                        <a:latin typeface="Cambria Math" panose="02040503050406030204" pitchFamily="18" charset="0"/>
                      </a:rPr>
                      <m:t>[−1,0] </m:t>
                    </m:r>
                  </m:oMath>
                </a14:m>
                <a:r>
                  <a:rPr lang="en-US" sz="1600" dirty="0"/>
                  <a:t>up</a:t>
                </a:r>
              </a:p>
            </p:txBody>
          </p:sp>
        </mc:Choice>
        <mc:Fallback xmlns="">
          <p:sp>
            <p:nvSpPr>
              <p:cNvPr id="15" name="CaixaDeTexto 14">
                <a:extLst>
                  <a:ext uri="{FF2B5EF4-FFF2-40B4-BE49-F238E27FC236}">
                    <a16:creationId xmlns:a16="http://schemas.microsoft.com/office/drawing/2014/main" id="{449D883D-1510-C39C-8796-0C9A47150210}"/>
                  </a:ext>
                </a:extLst>
              </p:cNvPr>
              <p:cNvSpPr txBox="1">
                <a:spLocks noRot="1" noChangeAspect="1" noMove="1" noResize="1" noEditPoints="1" noAdjustHandles="1" noChangeArrowheads="1" noChangeShapeType="1" noTextEdit="1"/>
              </p:cNvSpPr>
              <p:nvPr/>
            </p:nvSpPr>
            <p:spPr>
              <a:xfrm>
                <a:off x="10605726" y="4804734"/>
                <a:ext cx="1689522" cy="1323439"/>
              </a:xfrm>
              <a:prstGeom prst="rect">
                <a:avLst/>
              </a:prstGeom>
              <a:blipFill>
                <a:blip r:embed="rId3"/>
                <a:stretch>
                  <a:fillRect t="-922" b="-5530"/>
                </a:stretch>
              </a:blipFill>
            </p:spPr>
            <p:txBody>
              <a:bodyPr/>
              <a:lstStyle/>
              <a:p>
                <a:r>
                  <a:rPr lang="pt-BR">
                    <a:noFill/>
                  </a:rPr>
                  <a:t> </a:t>
                </a:r>
              </a:p>
            </p:txBody>
          </p:sp>
        </mc:Fallback>
      </mc:AlternateContent>
      <p:sp>
        <p:nvSpPr>
          <p:cNvPr id="26" name="CaixaDeTexto 25">
            <a:extLst>
              <a:ext uri="{FF2B5EF4-FFF2-40B4-BE49-F238E27FC236}">
                <a16:creationId xmlns:a16="http://schemas.microsoft.com/office/drawing/2014/main" id="{18C665FE-ADD1-69CB-9D79-238BBDA08495}"/>
              </a:ext>
            </a:extLst>
          </p:cNvPr>
          <p:cNvSpPr txBox="1"/>
          <p:nvPr/>
        </p:nvSpPr>
        <p:spPr>
          <a:xfrm>
            <a:off x="7588027" y="3265313"/>
            <a:ext cx="3645455" cy="646331"/>
          </a:xfrm>
          <a:prstGeom prst="rect">
            <a:avLst/>
          </a:prstGeom>
          <a:noFill/>
        </p:spPr>
        <p:txBody>
          <a:bodyPr wrap="square">
            <a:spAutoFit/>
          </a:bodyPr>
          <a:lstStyle/>
          <a:p>
            <a:r>
              <a:rPr lang="pt-BR" b="0" dirty="0">
                <a:solidFill>
                  <a:srgbClr val="B5CEA8"/>
                </a:solidFill>
                <a:effectLst/>
                <a:latin typeface="Courier New" panose="02070309020205020404" pitchFamily="49" charset="0"/>
              </a:rPr>
              <a:t>0.125   0.125   0.125</a:t>
            </a:r>
            <a:endParaRPr lang="pt-BR" b="0" dirty="0">
              <a:solidFill>
                <a:srgbClr val="D4D4D4"/>
              </a:solidFill>
              <a:effectLst/>
              <a:latin typeface="Courier New" panose="02070309020205020404" pitchFamily="49" charset="0"/>
            </a:endParaRPr>
          </a:p>
          <a:p>
            <a:endParaRPr lang="pt-BR" b="0" dirty="0">
              <a:solidFill>
                <a:srgbClr val="D4D4D4"/>
              </a:solidFill>
              <a:effectLst/>
              <a:latin typeface="Courier New" panose="02070309020205020404" pitchFamily="49" charset="0"/>
            </a:endParaRPr>
          </a:p>
        </p:txBody>
      </p:sp>
      <p:sp>
        <p:nvSpPr>
          <p:cNvPr id="27" name="CaixaDeTexto 26">
            <a:extLst>
              <a:ext uri="{FF2B5EF4-FFF2-40B4-BE49-F238E27FC236}">
                <a16:creationId xmlns:a16="http://schemas.microsoft.com/office/drawing/2014/main" id="{0DA48965-C095-3D89-2431-74DDAB42A071}"/>
              </a:ext>
            </a:extLst>
          </p:cNvPr>
          <p:cNvSpPr txBox="1"/>
          <p:nvPr/>
        </p:nvSpPr>
        <p:spPr>
          <a:xfrm>
            <a:off x="7623273" y="4229065"/>
            <a:ext cx="3645455" cy="646331"/>
          </a:xfrm>
          <a:prstGeom prst="rect">
            <a:avLst/>
          </a:prstGeom>
          <a:noFill/>
        </p:spPr>
        <p:txBody>
          <a:bodyPr wrap="square">
            <a:spAutoFit/>
          </a:bodyPr>
          <a:lstStyle/>
          <a:p>
            <a:r>
              <a:rPr lang="pt-BR" b="0" dirty="0">
                <a:solidFill>
                  <a:srgbClr val="B5CEA8"/>
                </a:solidFill>
                <a:effectLst/>
                <a:latin typeface="Courier New" panose="02070309020205020404" pitchFamily="49" charset="0"/>
              </a:rPr>
              <a:t>0.125  0.0625  0.0625</a:t>
            </a:r>
            <a:endParaRPr lang="pt-BR" b="0" dirty="0">
              <a:solidFill>
                <a:srgbClr val="D4D4D4"/>
              </a:solidFill>
              <a:effectLst/>
              <a:latin typeface="Courier New" panose="02070309020205020404" pitchFamily="49" charset="0"/>
            </a:endParaRPr>
          </a:p>
          <a:p>
            <a:endParaRPr lang="pt-BR" b="0" dirty="0">
              <a:solidFill>
                <a:srgbClr val="D4D4D4"/>
              </a:solidFill>
              <a:effectLst/>
              <a:latin typeface="Courier New" panose="02070309020205020404" pitchFamily="49" charset="0"/>
            </a:endParaRPr>
          </a:p>
        </p:txBody>
      </p:sp>
      <p:sp>
        <p:nvSpPr>
          <p:cNvPr id="28" name="CaixaDeTexto 27">
            <a:extLst>
              <a:ext uri="{FF2B5EF4-FFF2-40B4-BE49-F238E27FC236}">
                <a16:creationId xmlns:a16="http://schemas.microsoft.com/office/drawing/2014/main" id="{5BFEAAB1-45E2-0DB0-0291-DBBCE6356516}"/>
              </a:ext>
            </a:extLst>
          </p:cNvPr>
          <p:cNvSpPr txBox="1"/>
          <p:nvPr/>
        </p:nvSpPr>
        <p:spPr>
          <a:xfrm>
            <a:off x="7692531" y="5290008"/>
            <a:ext cx="3645455" cy="646331"/>
          </a:xfrm>
          <a:prstGeom prst="rect">
            <a:avLst/>
          </a:prstGeom>
          <a:noFill/>
        </p:spPr>
        <p:txBody>
          <a:bodyPr wrap="square">
            <a:spAutoFit/>
          </a:bodyPr>
          <a:lstStyle/>
          <a:p>
            <a:r>
              <a:rPr lang="pt-BR" b="0" dirty="0">
                <a:solidFill>
                  <a:srgbClr val="B5CEA8"/>
                </a:solidFill>
                <a:effectLst/>
                <a:latin typeface="Courier New" panose="02070309020205020404" pitchFamily="49" charset="0"/>
              </a:rPr>
              <a:t>0.125   0.125   0.125</a:t>
            </a:r>
            <a:endParaRPr lang="pt-BR" b="0" dirty="0">
              <a:solidFill>
                <a:srgbClr val="D4D4D4"/>
              </a:solidFill>
              <a:effectLst/>
              <a:latin typeface="Courier New" panose="02070309020205020404" pitchFamily="49" charset="0"/>
            </a:endParaRPr>
          </a:p>
          <a:p>
            <a:endParaRPr lang="pt-BR" b="0" dirty="0">
              <a:solidFill>
                <a:srgbClr val="D4D4D4"/>
              </a:solidFill>
              <a:effectLst/>
              <a:latin typeface="Courier New" panose="02070309020205020404" pitchFamily="49" charset="0"/>
            </a:endParaRPr>
          </a:p>
        </p:txBody>
      </p:sp>
      <p:pic>
        <p:nvPicPr>
          <p:cNvPr id="4" name="Imagem 3">
            <a:extLst>
              <a:ext uri="{FF2B5EF4-FFF2-40B4-BE49-F238E27FC236}">
                <a16:creationId xmlns:a16="http://schemas.microsoft.com/office/drawing/2014/main" id="{1B6E780A-FC9B-465D-F3D7-5473F3AB606C}"/>
              </a:ext>
            </a:extLst>
          </p:cNvPr>
          <p:cNvPicPr>
            <a:picLocks noChangeAspect="1"/>
          </p:cNvPicPr>
          <p:nvPr/>
        </p:nvPicPr>
        <p:blipFill>
          <a:blip r:embed="rId4">
            <a:alphaModFix amt="50000"/>
          </a:blip>
          <a:stretch>
            <a:fillRect/>
          </a:stretch>
        </p:blipFill>
        <p:spPr>
          <a:xfrm>
            <a:off x="7768011" y="3039981"/>
            <a:ext cx="659606" cy="696729"/>
          </a:xfrm>
          <a:prstGeom prst="rect">
            <a:avLst/>
          </a:prstGeom>
        </p:spPr>
      </p:pic>
      <p:pic>
        <p:nvPicPr>
          <p:cNvPr id="5" name="Imagem 4">
            <a:extLst>
              <a:ext uri="{FF2B5EF4-FFF2-40B4-BE49-F238E27FC236}">
                <a16:creationId xmlns:a16="http://schemas.microsoft.com/office/drawing/2014/main" id="{05C6C7BC-23AD-A273-55E8-B35FDE5D2167}"/>
              </a:ext>
            </a:extLst>
          </p:cNvPr>
          <p:cNvPicPr>
            <a:picLocks noChangeAspect="1"/>
          </p:cNvPicPr>
          <p:nvPr/>
        </p:nvPicPr>
        <p:blipFill>
          <a:blip r:embed="rId4">
            <a:alphaModFix amt="50000"/>
          </a:blip>
          <a:stretch>
            <a:fillRect/>
          </a:stretch>
        </p:blipFill>
        <p:spPr>
          <a:xfrm>
            <a:off x="8819090" y="3047296"/>
            <a:ext cx="659606" cy="696729"/>
          </a:xfrm>
          <a:prstGeom prst="rect">
            <a:avLst/>
          </a:prstGeom>
        </p:spPr>
      </p:pic>
      <p:pic>
        <p:nvPicPr>
          <p:cNvPr id="12" name="Imagem 11">
            <a:extLst>
              <a:ext uri="{FF2B5EF4-FFF2-40B4-BE49-F238E27FC236}">
                <a16:creationId xmlns:a16="http://schemas.microsoft.com/office/drawing/2014/main" id="{8ECC7197-FE54-B22F-B3EA-86D773AB58F8}"/>
              </a:ext>
            </a:extLst>
          </p:cNvPr>
          <p:cNvPicPr>
            <a:picLocks noChangeAspect="1"/>
          </p:cNvPicPr>
          <p:nvPr/>
        </p:nvPicPr>
        <p:blipFill>
          <a:blip r:embed="rId4">
            <a:alphaModFix amt="50000"/>
          </a:blip>
          <a:stretch>
            <a:fillRect/>
          </a:stretch>
        </p:blipFill>
        <p:spPr>
          <a:xfrm>
            <a:off x="9895459" y="3047296"/>
            <a:ext cx="659606" cy="696729"/>
          </a:xfrm>
          <a:prstGeom prst="rect">
            <a:avLst/>
          </a:prstGeom>
        </p:spPr>
      </p:pic>
      <p:pic>
        <p:nvPicPr>
          <p:cNvPr id="13" name="Imagem 12">
            <a:extLst>
              <a:ext uri="{FF2B5EF4-FFF2-40B4-BE49-F238E27FC236}">
                <a16:creationId xmlns:a16="http://schemas.microsoft.com/office/drawing/2014/main" id="{88F3CDF4-8AA3-420E-2738-A4EC5FA2CD55}"/>
              </a:ext>
            </a:extLst>
          </p:cNvPr>
          <p:cNvPicPr>
            <a:picLocks noChangeAspect="1"/>
          </p:cNvPicPr>
          <p:nvPr/>
        </p:nvPicPr>
        <p:blipFill>
          <a:blip r:embed="rId4">
            <a:alphaModFix amt="50000"/>
          </a:blip>
          <a:stretch>
            <a:fillRect/>
          </a:stretch>
        </p:blipFill>
        <p:spPr>
          <a:xfrm>
            <a:off x="7761437" y="4063210"/>
            <a:ext cx="659606" cy="696729"/>
          </a:xfrm>
          <a:prstGeom prst="rect">
            <a:avLst/>
          </a:prstGeom>
        </p:spPr>
      </p:pic>
      <p:pic>
        <p:nvPicPr>
          <p:cNvPr id="14" name="Imagem 13">
            <a:extLst>
              <a:ext uri="{FF2B5EF4-FFF2-40B4-BE49-F238E27FC236}">
                <a16:creationId xmlns:a16="http://schemas.microsoft.com/office/drawing/2014/main" id="{0DADC3C1-6E00-5233-81F3-97BF8CF092E5}"/>
              </a:ext>
            </a:extLst>
          </p:cNvPr>
          <p:cNvPicPr>
            <a:picLocks noChangeAspect="1"/>
          </p:cNvPicPr>
          <p:nvPr/>
        </p:nvPicPr>
        <p:blipFill>
          <a:blip r:embed="rId4">
            <a:alphaModFix amt="50000"/>
          </a:blip>
          <a:stretch>
            <a:fillRect/>
          </a:stretch>
        </p:blipFill>
        <p:spPr>
          <a:xfrm>
            <a:off x="8812516" y="4070525"/>
            <a:ext cx="659606" cy="696729"/>
          </a:xfrm>
          <a:prstGeom prst="rect">
            <a:avLst/>
          </a:prstGeom>
        </p:spPr>
      </p:pic>
      <p:pic>
        <p:nvPicPr>
          <p:cNvPr id="25" name="Imagem 24">
            <a:extLst>
              <a:ext uri="{FF2B5EF4-FFF2-40B4-BE49-F238E27FC236}">
                <a16:creationId xmlns:a16="http://schemas.microsoft.com/office/drawing/2014/main" id="{ADE9202E-6984-AF4D-BD33-9B30460F6D2E}"/>
              </a:ext>
            </a:extLst>
          </p:cNvPr>
          <p:cNvPicPr>
            <a:picLocks noChangeAspect="1"/>
          </p:cNvPicPr>
          <p:nvPr/>
        </p:nvPicPr>
        <p:blipFill>
          <a:blip r:embed="rId4">
            <a:alphaModFix amt="50000"/>
          </a:blip>
          <a:stretch>
            <a:fillRect/>
          </a:stretch>
        </p:blipFill>
        <p:spPr>
          <a:xfrm>
            <a:off x="9888885" y="4070525"/>
            <a:ext cx="659606" cy="696729"/>
          </a:xfrm>
          <a:prstGeom prst="rect">
            <a:avLst/>
          </a:prstGeom>
        </p:spPr>
      </p:pic>
      <p:pic>
        <p:nvPicPr>
          <p:cNvPr id="29" name="Imagem 28">
            <a:extLst>
              <a:ext uri="{FF2B5EF4-FFF2-40B4-BE49-F238E27FC236}">
                <a16:creationId xmlns:a16="http://schemas.microsoft.com/office/drawing/2014/main" id="{FF45596B-39D4-1FA3-1581-C854A214EC71}"/>
              </a:ext>
            </a:extLst>
          </p:cNvPr>
          <p:cNvPicPr>
            <a:picLocks noChangeAspect="1"/>
          </p:cNvPicPr>
          <p:nvPr/>
        </p:nvPicPr>
        <p:blipFill>
          <a:blip r:embed="rId4">
            <a:alphaModFix amt="50000"/>
          </a:blip>
          <a:stretch>
            <a:fillRect/>
          </a:stretch>
        </p:blipFill>
        <p:spPr>
          <a:xfrm>
            <a:off x="7804574" y="5065413"/>
            <a:ext cx="659606" cy="696729"/>
          </a:xfrm>
          <a:prstGeom prst="rect">
            <a:avLst/>
          </a:prstGeom>
        </p:spPr>
      </p:pic>
      <p:pic>
        <p:nvPicPr>
          <p:cNvPr id="30" name="Imagem 29">
            <a:extLst>
              <a:ext uri="{FF2B5EF4-FFF2-40B4-BE49-F238E27FC236}">
                <a16:creationId xmlns:a16="http://schemas.microsoft.com/office/drawing/2014/main" id="{A86610D8-5334-1C23-432E-14CCECA4E8B1}"/>
              </a:ext>
            </a:extLst>
          </p:cNvPr>
          <p:cNvPicPr>
            <a:picLocks noChangeAspect="1"/>
          </p:cNvPicPr>
          <p:nvPr/>
        </p:nvPicPr>
        <p:blipFill>
          <a:blip r:embed="rId4">
            <a:alphaModFix amt="50000"/>
          </a:blip>
          <a:stretch>
            <a:fillRect/>
          </a:stretch>
        </p:blipFill>
        <p:spPr>
          <a:xfrm>
            <a:off x="8855653" y="5072728"/>
            <a:ext cx="659606" cy="696729"/>
          </a:xfrm>
          <a:prstGeom prst="rect">
            <a:avLst/>
          </a:prstGeom>
        </p:spPr>
      </p:pic>
      <p:pic>
        <p:nvPicPr>
          <p:cNvPr id="31" name="Imagem 30">
            <a:extLst>
              <a:ext uri="{FF2B5EF4-FFF2-40B4-BE49-F238E27FC236}">
                <a16:creationId xmlns:a16="http://schemas.microsoft.com/office/drawing/2014/main" id="{04F84802-108A-8696-504F-04F05768298A}"/>
              </a:ext>
            </a:extLst>
          </p:cNvPr>
          <p:cNvPicPr>
            <a:picLocks noChangeAspect="1"/>
          </p:cNvPicPr>
          <p:nvPr/>
        </p:nvPicPr>
        <p:blipFill>
          <a:blip r:embed="rId4">
            <a:alphaModFix amt="50000"/>
          </a:blip>
          <a:stretch>
            <a:fillRect/>
          </a:stretch>
        </p:blipFill>
        <p:spPr>
          <a:xfrm>
            <a:off x="9932022" y="5072728"/>
            <a:ext cx="659606" cy="696729"/>
          </a:xfrm>
          <a:prstGeom prst="rect">
            <a:avLst/>
          </a:prstGeom>
        </p:spPr>
      </p:pic>
    </p:spTree>
    <p:extLst>
      <p:ext uri="{BB962C8B-B14F-4D97-AF65-F5344CB8AC3E}">
        <p14:creationId xmlns:p14="http://schemas.microsoft.com/office/powerpoint/2010/main" val="240862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ela 26">
            <a:extLst>
              <a:ext uri="{FF2B5EF4-FFF2-40B4-BE49-F238E27FC236}">
                <a16:creationId xmlns:a16="http://schemas.microsoft.com/office/drawing/2014/main" id="{58AFEFFB-045C-4C9C-3443-2F18EFE41AE9}"/>
              </a:ext>
            </a:extLst>
          </p:cNvPr>
          <p:cNvGraphicFramePr>
            <a:graphicFrameLocks noGrp="1"/>
          </p:cNvGraphicFramePr>
          <p:nvPr/>
        </p:nvGraphicFramePr>
        <p:xfrm>
          <a:off x="7569926" y="2725419"/>
          <a:ext cx="3240000" cy="324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3502301794"/>
                    </a:ext>
                  </a:extLst>
                </a:gridCol>
                <a:gridCol w="1080000">
                  <a:extLst>
                    <a:ext uri="{9D8B030D-6E8A-4147-A177-3AD203B41FA5}">
                      <a16:colId xmlns:a16="http://schemas.microsoft.com/office/drawing/2014/main" val="1026169348"/>
                    </a:ext>
                  </a:extLst>
                </a:gridCol>
                <a:gridCol w="1080000">
                  <a:extLst>
                    <a:ext uri="{9D8B030D-6E8A-4147-A177-3AD203B41FA5}">
                      <a16:colId xmlns:a16="http://schemas.microsoft.com/office/drawing/2014/main" val="884753806"/>
                    </a:ext>
                  </a:extLst>
                </a:gridCol>
              </a:tblGrid>
              <a:tr h="1080000">
                <a:tc>
                  <a:txBody>
                    <a:bodyPr/>
                    <a:lstStyle/>
                    <a:p>
                      <a:r>
                        <a:rPr lang="pt-BR" dirty="0">
                          <a:solidFill>
                            <a:schemeClr val="bg1">
                              <a:lumMod val="65000"/>
                            </a:schemeClr>
                          </a:solidFill>
                        </a:rPr>
                        <a:t>[0,0]</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[0,1]</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32743101"/>
                  </a:ext>
                </a:extLst>
              </a:tr>
              <a:tr h="10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[1,0]</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tcPr>
                </a:tc>
                <a:tc>
                  <a:txBody>
                    <a:bodyPr/>
                    <a:lstStyle/>
                    <a:p>
                      <a:endParaRPr lang="pt-BR">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18387525"/>
                  </a:ext>
                </a:extLst>
              </a:tr>
              <a:tr h="1080000">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956086466"/>
                  </a:ext>
                </a:extLst>
              </a:tr>
            </a:tbl>
          </a:graphicData>
        </a:graphic>
      </p:graphicFrame>
      <p:sp>
        <p:nvSpPr>
          <p:cNvPr id="2" name="Título 1">
            <a:extLst>
              <a:ext uri="{FF2B5EF4-FFF2-40B4-BE49-F238E27FC236}">
                <a16:creationId xmlns:a16="http://schemas.microsoft.com/office/drawing/2014/main" id="{089C7734-5B6F-367E-F92D-FB10FBE3D26D}"/>
              </a:ext>
            </a:extLst>
          </p:cNvPr>
          <p:cNvSpPr>
            <a:spLocks noGrp="1"/>
          </p:cNvSpPr>
          <p:nvPr>
            <p:ph type="title"/>
          </p:nvPr>
        </p:nvSpPr>
        <p:spPr/>
        <p:txBody>
          <a:bodyPr/>
          <a:lstStyle/>
          <a:p>
            <a:r>
              <a:rPr lang="pt-BR" dirty="0"/>
              <a:t>[0,1]: </a:t>
            </a:r>
            <a:r>
              <a:rPr lang="en-US" sz="5400" dirty="0"/>
              <a:t>right</a:t>
            </a:r>
            <a:endParaRPr lang="pt-BR" dirty="0"/>
          </a:p>
        </p:txBody>
      </p:sp>
      <p:sp>
        <p:nvSpPr>
          <p:cNvPr id="3" name="Espaço Reservado para Conteúdo 2">
            <a:extLst>
              <a:ext uri="{FF2B5EF4-FFF2-40B4-BE49-F238E27FC236}">
                <a16:creationId xmlns:a16="http://schemas.microsoft.com/office/drawing/2014/main" id="{7DE1435D-C3FD-35DB-BF44-7E929100AC7F}"/>
              </a:ext>
            </a:extLst>
          </p:cNvPr>
          <p:cNvSpPr>
            <a:spLocks noGrp="1"/>
          </p:cNvSpPr>
          <p:nvPr>
            <p:ph idx="1"/>
          </p:nvPr>
        </p:nvSpPr>
        <p:spPr>
          <a:xfrm>
            <a:off x="598874" y="2553843"/>
            <a:ext cx="1779597" cy="4023360"/>
          </a:xfrm>
        </p:spPr>
        <p:txBody>
          <a:bodyPr>
            <a:normAutofit/>
          </a:bodyPr>
          <a:lstStyle/>
          <a:p>
            <a:pPr marL="0" indent="0">
              <a:buNone/>
            </a:pPr>
            <a:r>
              <a:rPr lang="en-US" sz="2000" b="1" dirty="0"/>
              <a:t>The prediction state </a:t>
            </a:r>
            <a:r>
              <a:rPr lang="en-US" sz="2000" dirty="0"/>
              <a:t>is based on a process model. Our process model is defined according to the probability that the robot will move according to our commands.</a:t>
            </a:r>
          </a:p>
          <a:p>
            <a:pPr marL="0" indent="0">
              <a:buNone/>
            </a:pPr>
            <a:endParaRPr lang="en-US" sz="2000" dirty="0"/>
          </a:p>
          <a:p>
            <a:pPr marL="0" indent="0">
              <a:buNone/>
            </a:pPr>
            <a:endParaRPr lang="en-US" sz="2000" dirty="0"/>
          </a:p>
          <a:p>
            <a:pPr marL="0" indent="0">
              <a:buNone/>
            </a:pPr>
            <a:endParaRPr lang="en-US" sz="2400" dirty="0"/>
          </a:p>
          <a:p>
            <a:pPr marL="459486" lvl="1" indent="-285750"/>
            <a:endParaRPr lang="en-US" sz="2400" dirty="0"/>
          </a:p>
          <a:p>
            <a:pPr marL="173736" lvl="1" indent="0">
              <a:buNone/>
            </a:pPr>
            <a:endParaRPr lang="pt-BR" sz="2400" dirty="0"/>
          </a:p>
        </p:txBody>
      </p:sp>
      <p:sp>
        <p:nvSpPr>
          <p:cNvPr id="28" name="Seta: para a Direita 27">
            <a:extLst>
              <a:ext uri="{FF2B5EF4-FFF2-40B4-BE49-F238E27FC236}">
                <a16:creationId xmlns:a16="http://schemas.microsoft.com/office/drawing/2014/main" id="{176DBD03-248F-0A6B-C1BD-0BA87EF2EBD4}"/>
              </a:ext>
            </a:extLst>
          </p:cNvPr>
          <p:cNvSpPr/>
          <p:nvPr/>
        </p:nvSpPr>
        <p:spPr>
          <a:xfrm>
            <a:off x="11007646" y="3958814"/>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854DB84F-D6B6-28DE-1B11-F8DF4878D7F8}"/>
              </a:ext>
            </a:extLst>
          </p:cNvPr>
          <p:cNvSpPr/>
          <p:nvPr/>
        </p:nvSpPr>
        <p:spPr>
          <a:xfrm flipH="1">
            <a:off x="6819189" y="3958814"/>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grpSp>
        <p:nvGrpSpPr>
          <p:cNvPr id="30" name="Agrupar 29">
            <a:extLst>
              <a:ext uri="{FF2B5EF4-FFF2-40B4-BE49-F238E27FC236}">
                <a16:creationId xmlns:a16="http://schemas.microsoft.com/office/drawing/2014/main" id="{2E32DB0C-B7A4-0BFA-C355-6D782F31A603}"/>
              </a:ext>
            </a:extLst>
          </p:cNvPr>
          <p:cNvGrpSpPr/>
          <p:nvPr/>
        </p:nvGrpSpPr>
        <p:grpSpPr>
          <a:xfrm rot="5400000">
            <a:off x="6805240" y="3898977"/>
            <a:ext cx="4769370" cy="892885"/>
            <a:chOff x="7131814" y="3971365"/>
            <a:chExt cx="4769370" cy="892885"/>
          </a:xfrm>
        </p:grpSpPr>
        <p:sp>
          <p:nvSpPr>
            <p:cNvPr id="31" name="Seta: para a Direita 30">
              <a:extLst>
                <a:ext uri="{FF2B5EF4-FFF2-40B4-BE49-F238E27FC236}">
                  <a16:creationId xmlns:a16="http://schemas.microsoft.com/office/drawing/2014/main" id="{917AE29B-AAC6-8777-9B76-1853C88B5CCC}"/>
                </a:ext>
              </a:extLst>
            </p:cNvPr>
            <p:cNvSpPr/>
            <p:nvPr/>
          </p:nvSpPr>
          <p:spPr>
            <a:xfrm>
              <a:off x="11320271" y="3971365"/>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32" name="Seta: para a Direita 31">
              <a:extLst>
                <a:ext uri="{FF2B5EF4-FFF2-40B4-BE49-F238E27FC236}">
                  <a16:creationId xmlns:a16="http://schemas.microsoft.com/office/drawing/2014/main" id="{1792A149-829C-8177-97BB-E9895D73EF57}"/>
                </a:ext>
              </a:extLst>
            </p:cNvPr>
            <p:cNvSpPr/>
            <p:nvPr/>
          </p:nvSpPr>
          <p:spPr>
            <a:xfrm flipH="1">
              <a:off x="7131814" y="3971365"/>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ED7A9700-EA08-3CD8-DB3F-7AF860950E2D}"/>
                  </a:ext>
                </a:extLst>
              </p:cNvPr>
              <p:cNvSpPr txBox="1"/>
              <p:nvPr/>
            </p:nvSpPr>
            <p:spPr>
              <a:xfrm>
                <a:off x="10605726" y="4804734"/>
                <a:ext cx="1689522" cy="1323439"/>
              </a:xfrm>
              <a:prstGeom prst="rect">
                <a:avLst/>
              </a:prstGeom>
              <a:noFill/>
            </p:spPr>
            <p:txBody>
              <a:bodyPr wrap="square">
                <a:spAutoFit/>
              </a:bodyPr>
              <a:lstStyle/>
              <a:p>
                <a:pPr marL="459486" lvl="1" indent="-285750"/>
                <a14:m>
                  <m:oMath xmlns:m="http://schemas.openxmlformats.org/officeDocument/2006/math">
                    <m:r>
                      <a:rPr lang="en-US" sz="1600" i="1" dirty="0" smtClean="0">
                        <a:latin typeface="Cambria Math" panose="02040503050406030204" pitchFamily="18" charset="0"/>
                      </a:rPr>
                      <m:t>[0,0]</m:t>
                    </m:r>
                  </m:oMath>
                </a14:m>
                <a:r>
                  <a:rPr lang="en-US" sz="1600" dirty="0"/>
                  <a:t> stationary</a:t>
                </a:r>
              </a:p>
              <a:p>
                <a:pPr marL="459486" lvl="1" indent="-285750"/>
                <a14:m>
                  <m:oMath xmlns:m="http://schemas.openxmlformats.org/officeDocument/2006/math">
                    <m:r>
                      <a:rPr lang="en-US" sz="1600" i="1" dirty="0" smtClean="0">
                        <a:latin typeface="Cambria Math" panose="02040503050406030204" pitchFamily="18" charset="0"/>
                      </a:rPr>
                      <m:t>[0,1] </m:t>
                    </m:r>
                  </m:oMath>
                </a14:m>
                <a:r>
                  <a:rPr lang="en-US" sz="1600" dirty="0"/>
                  <a:t>right</a:t>
                </a:r>
              </a:p>
              <a:p>
                <a:pPr marL="459486" lvl="1" indent="-285750"/>
                <a14:m>
                  <m:oMath xmlns:m="http://schemas.openxmlformats.org/officeDocument/2006/math">
                    <m:r>
                      <a:rPr lang="en-US" sz="1600" i="1" dirty="0" smtClean="0">
                        <a:latin typeface="Cambria Math" panose="02040503050406030204" pitchFamily="18" charset="0"/>
                      </a:rPr>
                      <m:t>[0, −1] </m:t>
                    </m:r>
                  </m:oMath>
                </a14:m>
                <a:r>
                  <a:rPr lang="en-US" sz="1600" dirty="0"/>
                  <a:t>left</a:t>
                </a:r>
              </a:p>
              <a:p>
                <a:pPr marL="459486" lvl="1" indent="-285750"/>
                <a14:m>
                  <m:oMath xmlns:m="http://schemas.openxmlformats.org/officeDocument/2006/math">
                    <m:r>
                      <a:rPr lang="en-US" sz="1600" i="1" dirty="0" smtClean="0">
                        <a:latin typeface="Cambria Math" panose="02040503050406030204" pitchFamily="18" charset="0"/>
                      </a:rPr>
                      <m:t>[1.0] </m:t>
                    </m:r>
                  </m:oMath>
                </a14:m>
                <a:r>
                  <a:rPr lang="en-US" sz="1600" dirty="0"/>
                  <a:t>down</a:t>
                </a:r>
              </a:p>
              <a:p>
                <a:pPr marL="459486" lvl="1" indent="-285750"/>
                <a14:m>
                  <m:oMath xmlns:m="http://schemas.openxmlformats.org/officeDocument/2006/math">
                    <m:r>
                      <a:rPr lang="en-US" sz="1600" i="1" dirty="0" smtClean="0">
                        <a:latin typeface="Cambria Math" panose="02040503050406030204" pitchFamily="18" charset="0"/>
                      </a:rPr>
                      <m:t>[−1,0] </m:t>
                    </m:r>
                  </m:oMath>
                </a14:m>
                <a:r>
                  <a:rPr lang="en-US" sz="1600" dirty="0"/>
                  <a:t>up</a:t>
                </a:r>
              </a:p>
            </p:txBody>
          </p:sp>
        </mc:Choice>
        <mc:Fallback xmlns="">
          <p:sp>
            <p:nvSpPr>
              <p:cNvPr id="33" name="CaixaDeTexto 32">
                <a:extLst>
                  <a:ext uri="{FF2B5EF4-FFF2-40B4-BE49-F238E27FC236}">
                    <a16:creationId xmlns:a16="http://schemas.microsoft.com/office/drawing/2014/main" id="{ED7A9700-EA08-3CD8-DB3F-7AF860950E2D}"/>
                  </a:ext>
                </a:extLst>
              </p:cNvPr>
              <p:cNvSpPr txBox="1">
                <a:spLocks noRot="1" noChangeAspect="1" noMove="1" noResize="1" noEditPoints="1" noAdjustHandles="1" noChangeArrowheads="1" noChangeShapeType="1" noTextEdit="1"/>
              </p:cNvSpPr>
              <p:nvPr/>
            </p:nvSpPr>
            <p:spPr>
              <a:xfrm>
                <a:off x="10605726" y="4804734"/>
                <a:ext cx="1689522" cy="1323439"/>
              </a:xfrm>
              <a:prstGeom prst="rect">
                <a:avLst/>
              </a:prstGeom>
              <a:blipFill>
                <a:blip r:embed="rId2"/>
                <a:stretch>
                  <a:fillRect t="-922" b="-5530"/>
                </a:stretch>
              </a:blipFill>
            </p:spPr>
            <p:txBody>
              <a:bodyPr/>
              <a:lstStyle/>
              <a:p>
                <a:r>
                  <a:rPr lang="pt-BR">
                    <a:noFill/>
                  </a:rPr>
                  <a:t> </a:t>
                </a:r>
              </a:p>
            </p:txBody>
          </p:sp>
        </mc:Fallback>
      </mc:AlternateContent>
      <p:graphicFrame>
        <p:nvGraphicFramePr>
          <p:cNvPr id="6" name="Tabela 5">
            <a:extLst>
              <a:ext uri="{FF2B5EF4-FFF2-40B4-BE49-F238E27FC236}">
                <a16:creationId xmlns:a16="http://schemas.microsoft.com/office/drawing/2014/main" id="{2108F454-2088-97C7-37BE-1A65AB1E1477}"/>
              </a:ext>
            </a:extLst>
          </p:cNvPr>
          <p:cNvGraphicFramePr>
            <a:graphicFrameLocks noGrp="1"/>
          </p:cNvGraphicFramePr>
          <p:nvPr>
            <p:extLst>
              <p:ext uri="{D42A27DB-BD31-4B8C-83A1-F6EECF244321}">
                <p14:modId xmlns:p14="http://schemas.microsoft.com/office/powerpoint/2010/main" val="2922209471"/>
              </p:ext>
            </p:extLst>
          </p:nvPr>
        </p:nvGraphicFramePr>
        <p:xfrm>
          <a:off x="3592837" y="2992567"/>
          <a:ext cx="2160000" cy="108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2089415165"/>
                    </a:ext>
                  </a:extLst>
                </a:gridCol>
                <a:gridCol w="1080000">
                  <a:extLst>
                    <a:ext uri="{9D8B030D-6E8A-4147-A177-3AD203B41FA5}">
                      <a16:colId xmlns:a16="http://schemas.microsoft.com/office/drawing/2014/main" val="1004141652"/>
                    </a:ext>
                  </a:extLst>
                </a:gridCol>
              </a:tblGrid>
              <a:tr h="10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[1,0]</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[1,1]</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80565226"/>
                  </a:ext>
                </a:extLst>
              </a:tr>
            </a:tbl>
          </a:graphicData>
        </a:graphic>
      </p:graphicFrame>
      <p:sp>
        <p:nvSpPr>
          <p:cNvPr id="7" name="CaixaDeTexto 6">
            <a:extLst>
              <a:ext uri="{FF2B5EF4-FFF2-40B4-BE49-F238E27FC236}">
                <a16:creationId xmlns:a16="http://schemas.microsoft.com/office/drawing/2014/main" id="{A0EF054D-378C-2B8A-4896-775F77540A00}"/>
              </a:ext>
            </a:extLst>
          </p:cNvPr>
          <p:cNvSpPr txBox="1"/>
          <p:nvPr/>
        </p:nvSpPr>
        <p:spPr>
          <a:xfrm>
            <a:off x="3592837" y="3422546"/>
            <a:ext cx="2160000" cy="369332"/>
          </a:xfrm>
          <a:prstGeom prst="rect">
            <a:avLst/>
          </a:prstGeom>
          <a:noFill/>
        </p:spPr>
        <p:txBody>
          <a:bodyPr wrap="square">
            <a:spAutoFit/>
          </a:bodyPr>
          <a:lstStyle/>
          <a:p>
            <a:pPr algn="ctr"/>
            <a:r>
              <a:rPr lang="pt-BR" sz="1800" b="0" dirty="0">
                <a:solidFill>
                  <a:schemeClr val="bg1">
                    <a:lumMod val="65000"/>
                  </a:schemeClr>
                </a:solidFill>
                <a:latin typeface="Cavolini" panose="03000502040302020204" pitchFamily="66" charset="0"/>
                <a:cs typeface="Cavolini" panose="03000502040302020204" pitchFamily="66" charset="0"/>
              </a:rPr>
              <a:t>0.125    0.0625</a:t>
            </a:r>
          </a:p>
        </p:txBody>
      </p:sp>
      <p:graphicFrame>
        <p:nvGraphicFramePr>
          <p:cNvPr id="8" name="Tabela 7">
            <a:extLst>
              <a:ext uri="{FF2B5EF4-FFF2-40B4-BE49-F238E27FC236}">
                <a16:creationId xmlns:a16="http://schemas.microsoft.com/office/drawing/2014/main" id="{7CBCC951-D4C3-5D1B-A570-F2B422059C4C}"/>
              </a:ext>
            </a:extLst>
          </p:cNvPr>
          <p:cNvGraphicFramePr>
            <a:graphicFrameLocks noGrp="1"/>
          </p:cNvGraphicFramePr>
          <p:nvPr>
            <p:extLst>
              <p:ext uri="{D42A27DB-BD31-4B8C-83A1-F6EECF244321}">
                <p14:modId xmlns:p14="http://schemas.microsoft.com/office/powerpoint/2010/main" val="2214998962"/>
              </p:ext>
            </p:extLst>
          </p:nvPr>
        </p:nvGraphicFramePr>
        <p:xfrm>
          <a:off x="3692983" y="4828381"/>
          <a:ext cx="2160000" cy="108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2089415165"/>
                    </a:ext>
                  </a:extLst>
                </a:gridCol>
                <a:gridCol w="1080000">
                  <a:extLst>
                    <a:ext uri="{9D8B030D-6E8A-4147-A177-3AD203B41FA5}">
                      <a16:colId xmlns:a16="http://schemas.microsoft.com/office/drawing/2014/main" val="1004141652"/>
                    </a:ext>
                  </a:extLst>
                </a:gridCol>
              </a:tblGrid>
              <a:tr h="10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accent3">
                              <a:lumMod val="20000"/>
                              <a:lumOff val="80000"/>
                            </a:schemeClr>
                          </a:solidFill>
                        </a:rPr>
                        <a:t>[1,0]</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[1,1]</a:t>
                      </a:r>
                    </a:p>
                    <a:p>
                      <a:endParaRPr lang="pt-BR" dirty="0">
                        <a:solidFill>
                          <a:schemeClr val="accent3">
                            <a:lumMod val="20000"/>
                            <a:lumOff val="80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80565226"/>
                  </a:ext>
                </a:extLst>
              </a:tr>
            </a:tbl>
          </a:graphicData>
        </a:graphic>
      </p:graphicFrame>
      <p:sp>
        <p:nvSpPr>
          <p:cNvPr id="9" name="CaixaDeTexto 8">
            <a:extLst>
              <a:ext uri="{FF2B5EF4-FFF2-40B4-BE49-F238E27FC236}">
                <a16:creationId xmlns:a16="http://schemas.microsoft.com/office/drawing/2014/main" id="{C27DB876-CAE9-2CE6-71D0-11BB88DF2FAE}"/>
              </a:ext>
            </a:extLst>
          </p:cNvPr>
          <p:cNvSpPr txBox="1"/>
          <p:nvPr/>
        </p:nvSpPr>
        <p:spPr>
          <a:xfrm>
            <a:off x="3125912" y="4221857"/>
            <a:ext cx="3380080" cy="369332"/>
          </a:xfrm>
          <a:prstGeom prst="rect">
            <a:avLst/>
          </a:prstGeom>
          <a:noFill/>
        </p:spPr>
        <p:txBody>
          <a:bodyPr wrap="square">
            <a:spAutoFit/>
          </a:bodyPr>
          <a:lstStyle/>
          <a:p>
            <a:pPr algn="ctr"/>
            <a:r>
              <a:rPr lang="pt-BR" sz="1800" b="0" dirty="0">
                <a:solidFill>
                  <a:schemeClr val="bg1">
                    <a:lumMod val="65000"/>
                  </a:schemeClr>
                </a:solidFill>
                <a:latin typeface="Cavolini" panose="03000502040302020204" pitchFamily="66" charset="0"/>
                <a:cs typeface="Cavolini" panose="03000502040302020204" pitchFamily="66" charset="0"/>
              </a:rPr>
              <a:t>0.5x0.125+0.5x0.0625</a:t>
            </a:r>
          </a:p>
        </p:txBody>
      </p:sp>
      <p:sp>
        <p:nvSpPr>
          <p:cNvPr id="10" name="CaixaDeTexto 9">
            <a:extLst>
              <a:ext uri="{FF2B5EF4-FFF2-40B4-BE49-F238E27FC236}">
                <a16:creationId xmlns:a16="http://schemas.microsoft.com/office/drawing/2014/main" id="{CF1929C1-5EE9-F47F-5E6C-B3FE37A04B2B}"/>
              </a:ext>
            </a:extLst>
          </p:cNvPr>
          <p:cNvSpPr txBox="1"/>
          <p:nvPr/>
        </p:nvSpPr>
        <p:spPr>
          <a:xfrm>
            <a:off x="3284896" y="5251774"/>
            <a:ext cx="2976174" cy="369332"/>
          </a:xfrm>
          <a:prstGeom prst="rect">
            <a:avLst/>
          </a:prstGeom>
          <a:noFill/>
        </p:spPr>
        <p:txBody>
          <a:bodyPr wrap="square">
            <a:spAutoFit/>
          </a:bodyPr>
          <a:lstStyle/>
          <a:p>
            <a:pPr algn="ctr"/>
            <a:r>
              <a:rPr lang="pt-BR" sz="1800" b="0" dirty="0">
                <a:solidFill>
                  <a:schemeClr val="bg1">
                    <a:lumMod val="65000"/>
                  </a:schemeClr>
                </a:solidFill>
                <a:latin typeface="Cavolini" panose="03000502040302020204" pitchFamily="66" charset="0"/>
                <a:cs typeface="Cavolini" panose="03000502040302020204" pitchFamily="66" charset="0"/>
              </a:rPr>
              <a:t>0.09375  0.09375</a:t>
            </a:r>
          </a:p>
        </p:txBody>
      </p:sp>
      <p:sp>
        <p:nvSpPr>
          <p:cNvPr id="14" name="CaixaDeTexto 13">
            <a:extLst>
              <a:ext uri="{FF2B5EF4-FFF2-40B4-BE49-F238E27FC236}">
                <a16:creationId xmlns:a16="http://schemas.microsoft.com/office/drawing/2014/main" id="{977E2C06-6173-583A-81A7-A96C84597B01}"/>
              </a:ext>
            </a:extLst>
          </p:cNvPr>
          <p:cNvSpPr txBox="1"/>
          <p:nvPr/>
        </p:nvSpPr>
        <p:spPr>
          <a:xfrm>
            <a:off x="2265037" y="1761666"/>
            <a:ext cx="2160000" cy="646331"/>
          </a:xfrm>
          <a:prstGeom prst="rect">
            <a:avLst/>
          </a:prstGeom>
          <a:noFill/>
        </p:spPr>
        <p:txBody>
          <a:bodyPr wrap="square" rtlCol="0">
            <a:spAutoFit/>
          </a:bodyPr>
          <a:lstStyle/>
          <a:p>
            <a:r>
              <a:rPr lang="pt-BR" dirty="0">
                <a:solidFill>
                  <a:schemeClr val="accent3"/>
                </a:solidFill>
                <a:latin typeface="Cavolini" panose="03000502040302020204" pitchFamily="66" charset="0"/>
                <a:cs typeface="Cavolini" panose="03000502040302020204" pitchFamily="66" charset="0"/>
              </a:rPr>
              <a:t>Looking </a:t>
            </a:r>
            <a:r>
              <a:rPr lang="pt-BR" dirty="0" err="1">
                <a:solidFill>
                  <a:schemeClr val="accent3"/>
                </a:solidFill>
                <a:latin typeface="Cavolini" panose="03000502040302020204" pitchFamily="66" charset="0"/>
                <a:cs typeface="Cavolini" panose="03000502040302020204" pitchFamily="66" charset="0"/>
              </a:rPr>
              <a:t>only</a:t>
            </a:r>
            <a:r>
              <a:rPr lang="pt-BR" dirty="0">
                <a:solidFill>
                  <a:schemeClr val="accent3"/>
                </a:solidFill>
                <a:latin typeface="Cavolini" panose="03000502040302020204" pitchFamily="66" charset="0"/>
                <a:cs typeface="Cavolini" panose="03000502040302020204" pitchFamily="66" charset="0"/>
              </a:rPr>
              <a:t> for </a:t>
            </a:r>
            <a:r>
              <a:rPr lang="pt-BR" dirty="0" err="1">
                <a:solidFill>
                  <a:schemeClr val="accent3"/>
                </a:solidFill>
                <a:latin typeface="Cavolini" panose="03000502040302020204" pitchFamily="66" charset="0"/>
                <a:cs typeface="Cavolini" panose="03000502040302020204" pitchFamily="66" charset="0"/>
              </a:rPr>
              <a:t>these</a:t>
            </a:r>
            <a:r>
              <a:rPr lang="pt-BR" dirty="0">
                <a:solidFill>
                  <a:schemeClr val="accent3"/>
                </a:solidFill>
                <a:latin typeface="Cavolini" panose="03000502040302020204" pitchFamily="66" charset="0"/>
                <a:cs typeface="Cavolini" panose="03000502040302020204" pitchFamily="66" charset="0"/>
              </a:rPr>
              <a:t> </a:t>
            </a:r>
            <a:r>
              <a:rPr lang="pt-BR" dirty="0" err="1">
                <a:solidFill>
                  <a:schemeClr val="accent3"/>
                </a:solidFill>
                <a:latin typeface="Cavolini" panose="03000502040302020204" pitchFamily="66" charset="0"/>
                <a:cs typeface="Cavolini" panose="03000502040302020204" pitchFamily="66" charset="0"/>
              </a:rPr>
              <a:t>cells</a:t>
            </a:r>
            <a:endParaRPr lang="en-US" dirty="0">
              <a:solidFill>
                <a:schemeClr val="accent3"/>
              </a:solidFill>
              <a:latin typeface="Cavolini" panose="03000502040302020204" pitchFamily="66" charset="0"/>
              <a:cs typeface="Cavolini" panose="03000502040302020204" pitchFamily="66" charset="0"/>
            </a:endParaRPr>
          </a:p>
        </p:txBody>
      </p:sp>
      <p:pic>
        <p:nvPicPr>
          <p:cNvPr id="15" name="Imagem 14">
            <a:extLst>
              <a:ext uri="{FF2B5EF4-FFF2-40B4-BE49-F238E27FC236}">
                <a16:creationId xmlns:a16="http://schemas.microsoft.com/office/drawing/2014/main" id="{711BF134-9830-659F-EF20-6B6E9209AFFC}"/>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rot="16200000" flipH="1">
            <a:off x="3764850" y="1669405"/>
            <a:ext cx="1321658" cy="1131765"/>
          </a:xfrm>
          <a:prstGeom prst="rect">
            <a:avLst/>
          </a:prstGeom>
        </p:spPr>
      </p:pic>
      <p:pic>
        <p:nvPicPr>
          <p:cNvPr id="4" name="Imagem 3">
            <a:extLst>
              <a:ext uri="{FF2B5EF4-FFF2-40B4-BE49-F238E27FC236}">
                <a16:creationId xmlns:a16="http://schemas.microsoft.com/office/drawing/2014/main" id="{12DEFF98-C24E-1584-C076-85B871846287}"/>
              </a:ext>
            </a:extLst>
          </p:cNvPr>
          <p:cNvPicPr>
            <a:picLocks noChangeAspect="1"/>
          </p:cNvPicPr>
          <p:nvPr/>
        </p:nvPicPr>
        <p:blipFill>
          <a:blip r:embed="rId5">
            <a:alphaModFix amt="50000"/>
          </a:blip>
          <a:stretch>
            <a:fillRect/>
          </a:stretch>
        </p:blipFill>
        <p:spPr>
          <a:xfrm>
            <a:off x="7768011" y="3039981"/>
            <a:ext cx="659606" cy="696729"/>
          </a:xfrm>
          <a:prstGeom prst="rect">
            <a:avLst/>
          </a:prstGeom>
        </p:spPr>
      </p:pic>
      <p:pic>
        <p:nvPicPr>
          <p:cNvPr id="5" name="Imagem 4">
            <a:extLst>
              <a:ext uri="{FF2B5EF4-FFF2-40B4-BE49-F238E27FC236}">
                <a16:creationId xmlns:a16="http://schemas.microsoft.com/office/drawing/2014/main" id="{08FD0D6E-DA19-D689-7AEE-89CF942AD6A6}"/>
              </a:ext>
            </a:extLst>
          </p:cNvPr>
          <p:cNvPicPr>
            <a:picLocks noChangeAspect="1"/>
          </p:cNvPicPr>
          <p:nvPr/>
        </p:nvPicPr>
        <p:blipFill>
          <a:blip r:embed="rId5">
            <a:alphaModFix amt="50000"/>
          </a:blip>
          <a:stretch>
            <a:fillRect/>
          </a:stretch>
        </p:blipFill>
        <p:spPr>
          <a:xfrm>
            <a:off x="8819090" y="3047296"/>
            <a:ext cx="659606" cy="696729"/>
          </a:xfrm>
          <a:prstGeom prst="rect">
            <a:avLst/>
          </a:prstGeom>
        </p:spPr>
      </p:pic>
      <p:pic>
        <p:nvPicPr>
          <p:cNvPr id="16" name="Imagem 15">
            <a:extLst>
              <a:ext uri="{FF2B5EF4-FFF2-40B4-BE49-F238E27FC236}">
                <a16:creationId xmlns:a16="http://schemas.microsoft.com/office/drawing/2014/main" id="{87B1317E-69D3-8A60-1D0C-7604887F7DA4}"/>
              </a:ext>
            </a:extLst>
          </p:cNvPr>
          <p:cNvPicPr>
            <a:picLocks noChangeAspect="1"/>
          </p:cNvPicPr>
          <p:nvPr/>
        </p:nvPicPr>
        <p:blipFill>
          <a:blip r:embed="rId5">
            <a:alphaModFix amt="50000"/>
          </a:blip>
          <a:stretch>
            <a:fillRect/>
          </a:stretch>
        </p:blipFill>
        <p:spPr>
          <a:xfrm>
            <a:off x="9895459" y="3047296"/>
            <a:ext cx="659606" cy="696729"/>
          </a:xfrm>
          <a:prstGeom prst="rect">
            <a:avLst/>
          </a:prstGeom>
        </p:spPr>
      </p:pic>
      <p:pic>
        <p:nvPicPr>
          <p:cNvPr id="17" name="Imagem 16">
            <a:extLst>
              <a:ext uri="{FF2B5EF4-FFF2-40B4-BE49-F238E27FC236}">
                <a16:creationId xmlns:a16="http://schemas.microsoft.com/office/drawing/2014/main" id="{D91F1989-43D6-4C65-87FE-B72FF6E790DB}"/>
              </a:ext>
            </a:extLst>
          </p:cNvPr>
          <p:cNvPicPr>
            <a:picLocks noChangeAspect="1"/>
          </p:cNvPicPr>
          <p:nvPr/>
        </p:nvPicPr>
        <p:blipFill>
          <a:blip r:embed="rId5">
            <a:alphaModFix amt="50000"/>
          </a:blip>
          <a:stretch>
            <a:fillRect/>
          </a:stretch>
        </p:blipFill>
        <p:spPr>
          <a:xfrm>
            <a:off x="7761437" y="4063210"/>
            <a:ext cx="659606" cy="696729"/>
          </a:xfrm>
          <a:prstGeom prst="rect">
            <a:avLst/>
          </a:prstGeom>
        </p:spPr>
      </p:pic>
      <p:pic>
        <p:nvPicPr>
          <p:cNvPr id="18" name="Imagem 17">
            <a:extLst>
              <a:ext uri="{FF2B5EF4-FFF2-40B4-BE49-F238E27FC236}">
                <a16:creationId xmlns:a16="http://schemas.microsoft.com/office/drawing/2014/main" id="{5AD18AF7-3931-8448-1224-19072990FA34}"/>
              </a:ext>
            </a:extLst>
          </p:cNvPr>
          <p:cNvPicPr>
            <a:picLocks noChangeAspect="1"/>
          </p:cNvPicPr>
          <p:nvPr/>
        </p:nvPicPr>
        <p:blipFill>
          <a:blip r:embed="rId5">
            <a:alphaModFix amt="50000"/>
          </a:blip>
          <a:stretch>
            <a:fillRect/>
          </a:stretch>
        </p:blipFill>
        <p:spPr>
          <a:xfrm>
            <a:off x="8812516" y="4070525"/>
            <a:ext cx="659606" cy="696729"/>
          </a:xfrm>
          <a:prstGeom prst="rect">
            <a:avLst/>
          </a:prstGeom>
        </p:spPr>
      </p:pic>
      <p:pic>
        <p:nvPicPr>
          <p:cNvPr id="19" name="Imagem 18">
            <a:extLst>
              <a:ext uri="{FF2B5EF4-FFF2-40B4-BE49-F238E27FC236}">
                <a16:creationId xmlns:a16="http://schemas.microsoft.com/office/drawing/2014/main" id="{11C09D30-5EE0-3CBD-82D2-8DDF0DAA32C2}"/>
              </a:ext>
            </a:extLst>
          </p:cNvPr>
          <p:cNvPicPr>
            <a:picLocks noChangeAspect="1"/>
          </p:cNvPicPr>
          <p:nvPr/>
        </p:nvPicPr>
        <p:blipFill>
          <a:blip r:embed="rId5">
            <a:alphaModFix amt="50000"/>
          </a:blip>
          <a:stretch>
            <a:fillRect/>
          </a:stretch>
        </p:blipFill>
        <p:spPr>
          <a:xfrm>
            <a:off x="9888885" y="4070525"/>
            <a:ext cx="659606" cy="696729"/>
          </a:xfrm>
          <a:prstGeom prst="rect">
            <a:avLst/>
          </a:prstGeom>
        </p:spPr>
      </p:pic>
      <p:pic>
        <p:nvPicPr>
          <p:cNvPr id="20" name="Imagem 19">
            <a:extLst>
              <a:ext uri="{FF2B5EF4-FFF2-40B4-BE49-F238E27FC236}">
                <a16:creationId xmlns:a16="http://schemas.microsoft.com/office/drawing/2014/main" id="{672ADBE5-B458-6517-70BD-E27361EE8C20}"/>
              </a:ext>
            </a:extLst>
          </p:cNvPr>
          <p:cNvPicPr>
            <a:picLocks noChangeAspect="1"/>
          </p:cNvPicPr>
          <p:nvPr/>
        </p:nvPicPr>
        <p:blipFill>
          <a:blip r:embed="rId5">
            <a:alphaModFix amt="50000"/>
          </a:blip>
          <a:stretch>
            <a:fillRect/>
          </a:stretch>
        </p:blipFill>
        <p:spPr>
          <a:xfrm>
            <a:off x="7804574" y="5065413"/>
            <a:ext cx="659606" cy="696729"/>
          </a:xfrm>
          <a:prstGeom prst="rect">
            <a:avLst/>
          </a:prstGeom>
        </p:spPr>
      </p:pic>
      <p:pic>
        <p:nvPicPr>
          <p:cNvPr id="21" name="Imagem 20">
            <a:extLst>
              <a:ext uri="{FF2B5EF4-FFF2-40B4-BE49-F238E27FC236}">
                <a16:creationId xmlns:a16="http://schemas.microsoft.com/office/drawing/2014/main" id="{5775BF5E-217B-7038-8CC3-57ABA7BBE1AA}"/>
              </a:ext>
            </a:extLst>
          </p:cNvPr>
          <p:cNvPicPr>
            <a:picLocks noChangeAspect="1"/>
          </p:cNvPicPr>
          <p:nvPr/>
        </p:nvPicPr>
        <p:blipFill>
          <a:blip r:embed="rId5">
            <a:alphaModFix amt="50000"/>
          </a:blip>
          <a:stretch>
            <a:fillRect/>
          </a:stretch>
        </p:blipFill>
        <p:spPr>
          <a:xfrm>
            <a:off x="8855653" y="5072728"/>
            <a:ext cx="659606" cy="696729"/>
          </a:xfrm>
          <a:prstGeom prst="rect">
            <a:avLst/>
          </a:prstGeom>
        </p:spPr>
      </p:pic>
      <p:pic>
        <p:nvPicPr>
          <p:cNvPr id="22" name="Imagem 21">
            <a:extLst>
              <a:ext uri="{FF2B5EF4-FFF2-40B4-BE49-F238E27FC236}">
                <a16:creationId xmlns:a16="http://schemas.microsoft.com/office/drawing/2014/main" id="{CA22EAEE-4FBD-C570-8783-65C5D7A3E72C}"/>
              </a:ext>
            </a:extLst>
          </p:cNvPr>
          <p:cNvPicPr>
            <a:picLocks noChangeAspect="1"/>
          </p:cNvPicPr>
          <p:nvPr/>
        </p:nvPicPr>
        <p:blipFill>
          <a:blip r:embed="rId5">
            <a:alphaModFix amt="50000"/>
          </a:blip>
          <a:stretch>
            <a:fillRect/>
          </a:stretch>
        </p:blipFill>
        <p:spPr>
          <a:xfrm>
            <a:off x="9932022" y="5072728"/>
            <a:ext cx="659606" cy="696729"/>
          </a:xfrm>
          <a:prstGeom prst="rect">
            <a:avLst/>
          </a:prstGeom>
        </p:spPr>
      </p:pic>
      <p:sp>
        <p:nvSpPr>
          <p:cNvPr id="11" name="CaixaDeTexto 10">
            <a:extLst>
              <a:ext uri="{FF2B5EF4-FFF2-40B4-BE49-F238E27FC236}">
                <a16:creationId xmlns:a16="http://schemas.microsoft.com/office/drawing/2014/main" id="{993ADD8F-DDFB-8AEF-E46C-CD8ABC197E9D}"/>
              </a:ext>
            </a:extLst>
          </p:cNvPr>
          <p:cNvSpPr txBox="1"/>
          <p:nvPr/>
        </p:nvSpPr>
        <p:spPr>
          <a:xfrm>
            <a:off x="7652647" y="3165630"/>
            <a:ext cx="3645455" cy="646331"/>
          </a:xfrm>
          <a:prstGeom prst="rect">
            <a:avLst/>
          </a:prstGeom>
          <a:noFill/>
        </p:spPr>
        <p:txBody>
          <a:bodyPr wrap="square">
            <a:spAutoFit/>
          </a:bodyPr>
          <a:lstStyle/>
          <a:p>
            <a:r>
              <a:rPr lang="pt-BR" b="0" dirty="0">
                <a:solidFill>
                  <a:srgbClr val="B5CEA8"/>
                </a:solidFill>
                <a:effectLst/>
                <a:latin typeface="Courier New" panose="02070309020205020404" pitchFamily="49" charset="0"/>
              </a:rPr>
              <a:t>0.125   0.125   0.125</a:t>
            </a:r>
            <a:endParaRPr lang="pt-BR" b="0" dirty="0">
              <a:solidFill>
                <a:srgbClr val="D4D4D4"/>
              </a:solidFill>
              <a:effectLst/>
              <a:latin typeface="Courier New" panose="02070309020205020404" pitchFamily="49" charset="0"/>
            </a:endParaRPr>
          </a:p>
          <a:p>
            <a:endParaRPr lang="pt-BR" b="0" dirty="0">
              <a:solidFill>
                <a:srgbClr val="D4D4D4"/>
              </a:solidFill>
              <a:effectLst/>
              <a:latin typeface="Courier New" panose="02070309020205020404" pitchFamily="49" charset="0"/>
            </a:endParaRPr>
          </a:p>
        </p:txBody>
      </p:sp>
      <p:sp>
        <p:nvSpPr>
          <p:cNvPr id="12" name="CaixaDeTexto 11">
            <a:extLst>
              <a:ext uri="{FF2B5EF4-FFF2-40B4-BE49-F238E27FC236}">
                <a16:creationId xmlns:a16="http://schemas.microsoft.com/office/drawing/2014/main" id="{CD1C8444-67C1-C9AA-1E11-332CF9803ED9}"/>
              </a:ext>
            </a:extLst>
          </p:cNvPr>
          <p:cNvSpPr txBox="1"/>
          <p:nvPr/>
        </p:nvSpPr>
        <p:spPr>
          <a:xfrm>
            <a:off x="7522416" y="4242358"/>
            <a:ext cx="3645455" cy="646331"/>
          </a:xfrm>
          <a:prstGeom prst="rect">
            <a:avLst/>
          </a:prstGeom>
          <a:noFill/>
        </p:spPr>
        <p:txBody>
          <a:bodyPr wrap="square">
            <a:spAutoFit/>
          </a:bodyPr>
          <a:lstStyle/>
          <a:p>
            <a:r>
              <a:rPr lang="pt-BR" b="0" dirty="0">
                <a:solidFill>
                  <a:srgbClr val="B5CEA8"/>
                </a:solidFill>
                <a:effectLst/>
                <a:latin typeface="Courier New" panose="02070309020205020404" pitchFamily="49" charset="0"/>
              </a:rPr>
              <a:t>0.09375</a:t>
            </a:r>
            <a:r>
              <a:rPr lang="pt-BR" dirty="0">
                <a:solidFill>
                  <a:srgbClr val="B5CEA8"/>
                </a:solidFill>
                <a:latin typeface="Courier New" panose="02070309020205020404" pitchFamily="49" charset="0"/>
              </a:rPr>
              <a:t> 0.09375  </a:t>
            </a:r>
            <a:r>
              <a:rPr lang="pt-BR" b="0" dirty="0">
                <a:solidFill>
                  <a:srgbClr val="B5CEA8"/>
                </a:solidFill>
                <a:effectLst/>
                <a:latin typeface="Courier New" panose="02070309020205020404" pitchFamily="49" charset="0"/>
              </a:rPr>
              <a:t>0.0625</a:t>
            </a:r>
            <a:endParaRPr lang="pt-BR" b="0" dirty="0">
              <a:solidFill>
                <a:srgbClr val="D4D4D4"/>
              </a:solidFill>
              <a:effectLst/>
              <a:latin typeface="Courier New" panose="02070309020205020404" pitchFamily="49" charset="0"/>
            </a:endParaRPr>
          </a:p>
          <a:p>
            <a:endParaRPr lang="pt-BR" b="0" dirty="0">
              <a:solidFill>
                <a:srgbClr val="D4D4D4"/>
              </a:solidFill>
              <a:effectLst/>
              <a:latin typeface="Courier New" panose="02070309020205020404" pitchFamily="49" charset="0"/>
            </a:endParaRPr>
          </a:p>
        </p:txBody>
      </p:sp>
      <p:sp>
        <p:nvSpPr>
          <p:cNvPr id="13" name="CaixaDeTexto 12">
            <a:extLst>
              <a:ext uri="{FF2B5EF4-FFF2-40B4-BE49-F238E27FC236}">
                <a16:creationId xmlns:a16="http://schemas.microsoft.com/office/drawing/2014/main" id="{7E25DAB2-8918-873F-5CD4-07C63FEE3CC9}"/>
              </a:ext>
            </a:extLst>
          </p:cNvPr>
          <p:cNvSpPr txBox="1"/>
          <p:nvPr/>
        </p:nvSpPr>
        <p:spPr>
          <a:xfrm>
            <a:off x="7641890" y="5286711"/>
            <a:ext cx="3645455" cy="646331"/>
          </a:xfrm>
          <a:prstGeom prst="rect">
            <a:avLst/>
          </a:prstGeom>
          <a:noFill/>
        </p:spPr>
        <p:txBody>
          <a:bodyPr wrap="square">
            <a:spAutoFit/>
          </a:bodyPr>
          <a:lstStyle/>
          <a:p>
            <a:r>
              <a:rPr lang="pt-BR" b="0" dirty="0">
                <a:solidFill>
                  <a:srgbClr val="B5CEA8"/>
                </a:solidFill>
                <a:effectLst/>
                <a:latin typeface="Courier New" panose="02070309020205020404" pitchFamily="49" charset="0"/>
              </a:rPr>
              <a:t>0.125   0.125   0.125</a:t>
            </a:r>
            <a:endParaRPr lang="pt-BR" b="0" dirty="0">
              <a:solidFill>
                <a:srgbClr val="D4D4D4"/>
              </a:solidFill>
              <a:effectLst/>
              <a:latin typeface="Courier New" panose="02070309020205020404" pitchFamily="49" charset="0"/>
            </a:endParaRPr>
          </a:p>
          <a:p>
            <a:endParaRPr lang="pt-BR"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822888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C7734-5B6F-367E-F92D-FB10FBE3D26D}"/>
              </a:ext>
            </a:extLst>
          </p:cNvPr>
          <p:cNvSpPr>
            <a:spLocks noGrp="1"/>
          </p:cNvSpPr>
          <p:nvPr>
            <p:ph type="title"/>
          </p:nvPr>
        </p:nvSpPr>
        <p:spPr/>
        <p:txBody>
          <a:bodyPr/>
          <a:lstStyle/>
          <a:p>
            <a:r>
              <a:rPr lang="pt-BR" dirty="0"/>
              <a:t>Sensor: ‘W’</a:t>
            </a:r>
          </a:p>
        </p:txBody>
      </p:sp>
      <p:sp>
        <p:nvSpPr>
          <p:cNvPr id="3" name="Espaço Reservado para Conteúdo 2">
            <a:extLst>
              <a:ext uri="{FF2B5EF4-FFF2-40B4-BE49-F238E27FC236}">
                <a16:creationId xmlns:a16="http://schemas.microsoft.com/office/drawing/2014/main" id="{7DE1435D-C3FD-35DB-BF44-7E929100AC7F}"/>
              </a:ext>
            </a:extLst>
          </p:cNvPr>
          <p:cNvSpPr>
            <a:spLocks noGrp="1"/>
          </p:cNvSpPr>
          <p:nvPr>
            <p:ph idx="1"/>
          </p:nvPr>
        </p:nvSpPr>
        <p:spPr>
          <a:xfrm>
            <a:off x="1024129" y="2286000"/>
            <a:ext cx="5688643" cy="4023360"/>
          </a:xfrm>
        </p:spPr>
        <p:txBody>
          <a:bodyPr>
            <a:normAutofit/>
          </a:bodyPr>
          <a:lstStyle/>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400" dirty="0"/>
          </a:p>
          <a:p>
            <a:pPr marL="459486" lvl="1" indent="-285750"/>
            <a:endParaRPr lang="en-US" sz="2400" dirty="0"/>
          </a:p>
          <a:p>
            <a:pPr marL="173736" lvl="1" indent="0">
              <a:buNone/>
            </a:pPr>
            <a:endParaRPr lang="pt-BR" sz="2400" dirty="0"/>
          </a:p>
        </p:txBody>
      </p:sp>
      <p:graphicFrame>
        <p:nvGraphicFramePr>
          <p:cNvPr id="27" name="Tabela 26">
            <a:extLst>
              <a:ext uri="{FF2B5EF4-FFF2-40B4-BE49-F238E27FC236}">
                <a16:creationId xmlns:a16="http://schemas.microsoft.com/office/drawing/2014/main" id="{58AFEFFB-045C-4C9C-3443-2F18EFE41AE9}"/>
              </a:ext>
            </a:extLst>
          </p:cNvPr>
          <p:cNvGraphicFramePr>
            <a:graphicFrameLocks noGrp="1"/>
          </p:cNvGraphicFramePr>
          <p:nvPr>
            <p:extLst>
              <p:ext uri="{D42A27DB-BD31-4B8C-83A1-F6EECF244321}">
                <p14:modId xmlns:p14="http://schemas.microsoft.com/office/powerpoint/2010/main" val="1708056284"/>
              </p:ext>
            </p:extLst>
          </p:nvPr>
        </p:nvGraphicFramePr>
        <p:xfrm>
          <a:off x="7569926" y="2725419"/>
          <a:ext cx="3240000" cy="324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3502301794"/>
                    </a:ext>
                  </a:extLst>
                </a:gridCol>
                <a:gridCol w="1080000">
                  <a:extLst>
                    <a:ext uri="{9D8B030D-6E8A-4147-A177-3AD203B41FA5}">
                      <a16:colId xmlns:a16="http://schemas.microsoft.com/office/drawing/2014/main" val="1026169348"/>
                    </a:ext>
                  </a:extLst>
                </a:gridCol>
                <a:gridCol w="1080000">
                  <a:extLst>
                    <a:ext uri="{9D8B030D-6E8A-4147-A177-3AD203B41FA5}">
                      <a16:colId xmlns:a16="http://schemas.microsoft.com/office/drawing/2014/main" val="884753806"/>
                    </a:ext>
                  </a:extLst>
                </a:gridCol>
              </a:tblGrid>
              <a:tr h="1080000">
                <a:tc>
                  <a:txBody>
                    <a:bodyPr/>
                    <a:lstStyle/>
                    <a:p>
                      <a:r>
                        <a:rPr lang="pt-BR" dirty="0">
                          <a:solidFill>
                            <a:schemeClr val="bg1">
                              <a:lumMod val="65000"/>
                            </a:schemeClr>
                          </a:solidFill>
                        </a:rPr>
                        <a:t>[0,0]</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[0,1]</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32743101"/>
                  </a:ext>
                </a:extLst>
              </a:tr>
              <a:tr h="10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[1,0]</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tcPr>
                </a:tc>
                <a:tc>
                  <a:txBody>
                    <a:bodyPr/>
                    <a:lstStyle/>
                    <a:p>
                      <a:endParaRPr lang="pt-BR">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18387525"/>
                  </a:ext>
                </a:extLst>
              </a:tr>
              <a:tr h="1080000">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endParaRPr lang="pt-BR" dirty="0">
                        <a:solidFill>
                          <a:schemeClr val="bg1">
                            <a:lumMod val="65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956086466"/>
                  </a:ext>
                </a:extLst>
              </a:tr>
            </a:tbl>
          </a:graphicData>
        </a:graphic>
      </p:graphicFrame>
      <p:sp>
        <p:nvSpPr>
          <p:cNvPr id="28" name="Seta: para a Direita 27">
            <a:extLst>
              <a:ext uri="{FF2B5EF4-FFF2-40B4-BE49-F238E27FC236}">
                <a16:creationId xmlns:a16="http://schemas.microsoft.com/office/drawing/2014/main" id="{176DBD03-248F-0A6B-C1BD-0BA87EF2EBD4}"/>
              </a:ext>
            </a:extLst>
          </p:cNvPr>
          <p:cNvSpPr/>
          <p:nvPr/>
        </p:nvSpPr>
        <p:spPr>
          <a:xfrm>
            <a:off x="11007646" y="3958814"/>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854DB84F-D6B6-28DE-1B11-F8DF4878D7F8}"/>
              </a:ext>
            </a:extLst>
          </p:cNvPr>
          <p:cNvSpPr/>
          <p:nvPr/>
        </p:nvSpPr>
        <p:spPr>
          <a:xfrm flipH="1">
            <a:off x="6819189" y="3958814"/>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grpSp>
        <p:nvGrpSpPr>
          <p:cNvPr id="30" name="Agrupar 29">
            <a:extLst>
              <a:ext uri="{FF2B5EF4-FFF2-40B4-BE49-F238E27FC236}">
                <a16:creationId xmlns:a16="http://schemas.microsoft.com/office/drawing/2014/main" id="{2E32DB0C-B7A4-0BFA-C355-6D782F31A603}"/>
              </a:ext>
            </a:extLst>
          </p:cNvPr>
          <p:cNvGrpSpPr/>
          <p:nvPr/>
        </p:nvGrpSpPr>
        <p:grpSpPr>
          <a:xfrm rot="5400000">
            <a:off x="6805240" y="3898977"/>
            <a:ext cx="4769370" cy="892885"/>
            <a:chOff x="7131814" y="3971365"/>
            <a:chExt cx="4769370" cy="892885"/>
          </a:xfrm>
        </p:grpSpPr>
        <p:sp>
          <p:nvSpPr>
            <p:cNvPr id="31" name="Seta: para a Direita 30">
              <a:extLst>
                <a:ext uri="{FF2B5EF4-FFF2-40B4-BE49-F238E27FC236}">
                  <a16:creationId xmlns:a16="http://schemas.microsoft.com/office/drawing/2014/main" id="{917AE29B-AAC6-8777-9B76-1853C88B5CCC}"/>
                </a:ext>
              </a:extLst>
            </p:cNvPr>
            <p:cNvSpPr/>
            <p:nvPr/>
          </p:nvSpPr>
          <p:spPr>
            <a:xfrm>
              <a:off x="11320271" y="3971365"/>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32" name="Seta: para a Direita 31">
              <a:extLst>
                <a:ext uri="{FF2B5EF4-FFF2-40B4-BE49-F238E27FC236}">
                  <a16:creationId xmlns:a16="http://schemas.microsoft.com/office/drawing/2014/main" id="{1792A149-829C-8177-97BB-E9895D73EF57}"/>
                </a:ext>
              </a:extLst>
            </p:cNvPr>
            <p:cNvSpPr/>
            <p:nvPr/>
          </p:nvSpPr>
          <p:spPr>
            <a:xfrm flipH="1">
              <a:off x="7131814" y="3971365"/>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ED7A9700-EA08-3CD8-DB3F-7AF860950E2D}"/>
                  </a:ext>
                </a:extLst>
              </p:cNvPr>
              <p:cNvSpPr txBox="1"/>
              <p:nvPr/>
            </p:nvSpPr>
            <p:spPr>
              <a:xfrm>
                <a:off x="10605726" y="4804734"/>
                <a:ext cx="1689522" cy="1323439"/>
              </a:xfrm>
              <a:prstGeom prst="rect">
                <a:avLst/>
              </a:prstGeom>
              <a:noFill/>
            </p:spPr>
            <p:txBody>
              <a:bodyPr wrap="square">
                <a:spAutoFit/>
              </a:bodyPr>
              <a:lstStyle/>
              <a:p>
                <a:pPr marL="459486" lvl="1" indent="-285750"/>
                <a14:m>
                  <m:oMath xmlns:m="http://schemas.openxmlformats.org/officeDocument/2006/math">
                    <m:r>
                      <a:rPr lang="en-US" sz="1600" i="1" dirty="0" smtClean="0">
                        <a:latin typeface="Cambria Math" panose="02040503050406030204" pitchFamily="18" charset="0"/>
                      </a:rPr>
                      <m:t>[0,0]</m:t>
                    </m:r>
                  </m:oMath>
                </a14:m>
                <a:r>
                  <a:rPr lang="en-US" sz="1600" dirty="0"/>
                  <a:t> stationary</a:t>
                </a:r>
              </a:p>
              <a:p>
                <a:pPr marL="459486" lvl="1" indent="-285750"/>
                <a14:m>
                  <m:oMath xmlns:m="http://schemas.openxmlformats.org/officeDocument/2006/math">
                    <m:r>
                      <a:rPr lang="en-US" sz="1600" i="1" dirty="0" smtClean="0">
                        <a:latin typeface="Cambria Math" panose="02040503050406030204" pitchFamily="18" charset="0"/>
                      </a:rPr>
                      <m:t>[0,1] </m:t>
                    </m:r>
                  </m:oMath>
                </a14:m>
                <a:r>
                  <a:rPr lang="en-US" sz="1600" dirty="0"/>
                  <a:t>right</a:t>
                </a:r>
              </a:p>
              <a:p>
                <a:pPr marL="459486" lvl="1" indent="-285750"/>
                <a14:m>
                  <m:oMath xmlns:m="http://schemas.openxmlformats.org/officeDocument/2006/math">
                    <m:r>
                      <a:rPr lang="en-US" sz="1600" i="1" dirty="0" smtClean="0">
                        <a:latin typeface="Cambria Math" panose="02040503050406030204" pitchFamily="18" charset="0"/>
                      </a:rPr>
                      <m:t>[0, −1] </m:t>
                    </m:r>
                  </m:oMath>
                </a14:m>
                <a:r>
                  <a:rPr lang="en-US" sz="1600" dirty="0"/>
                  <a:t>left</a:t>
                </a:r>
              </a:p>
              <a:p>
                <a:pPr marL="459486" lvl="1" indent="-285750"/>
                <a14:m>
                  <m:oMath xmlns:m="http://schemas.openxmlformats.org/officeDocument/2006/math">
                    <m:r>
                      <a:rPr lang="en-US" sz="1600" i="1" dirty="0" smtClean="0">
                        <a:latin typeface="Cambria Math" panose="02040503050406030204" pitchFamily="18" charset="0"/>
                      </a:rPr>
                      <m:t>[1.0] </m:t>
                    </m:r>
                  </m:oMath>
                </a14:m>
                <a:r>
                  <a:rPr lang="en-US" sz="1600" dirty="0"/>
                  <a:t>down</a:t>
                </a:r>
              </a:p>
              <a:p>
                <a:pPr marL="459486" lvl="1" indent="-285750"/>
                <a14:m>
                  <m:oMath xmlns:m="http://schemas.openxmlformats.org/officeDocument/2006/math">
                    <m:r>
                      <a:rPr lang="en-US" sz="1600" i="1" dirty="0" smtClean="0">
                        <a:latin typeface="Cambria Math" panose="02040503050406030204" pitchFamily="18" charset="0"/>
                      </a:rPr>
                      <m:t>[−1,0] </m:t>
                    </m:r>
                  </m:oMath>
                </a14:m>
                <a:r>
                  <a:rPr lang="en-US" sz="1600" dirty="0"/>
                  <a:t>up</a:t>
                </a:r>
              </a:p>
            </p:txBody>
          </p:sp>
        </mc:Choice>
        <mc:Fallback xmlns="">
          <p:sp>
            <p:nvSpPr>
              <p:cNvPr id="33" name="CaixaDeTexto 32">
                <a:extLst>
                  <a:ext uri="{FF2B5EF4-FFF2-40B4-BE49-F238E27FC236}">
                    <a16:creationId xmlns:a16="http://schemas.microsoft.com/office/drawing/2014/main" id="{ED7A9700-EA08-3CD8-DB3F-7AF860950E2D}"/>
                  </a:ext>
                </a:extLst>
              </p:cNvPr>
              <p:cNvSpPr txBox="1">
                <a:spLocks noRot="1" noChangeAspect="1" noMove="1" noResize="1" noEditPoints="1" noAdjustHandles="1" noChangeArrowheads="1" noChangeShapeType="1" noTextEdit="1"/>
              </p:cNvSpPr>
              <p:nvPr/>
            </p:nvSpPr>
            <p:spPr>
              <a:xfrm>
                <a:off x="10605726" y="4804734"/>
                <a:ext cx="1689522" cy="1323439"/>
              </a:xfrm>
              <a:prstGeom prst="rect">
                <a:avLst/>
              </a:prstGeom>
              <a:blipFill>
                <a:blip r:embed="rId3"/>
                <a:stretch>
                  <a:fillRect t="-922" b="-5530"/>
                </a:stretch>
              </a:blipFill>
            </p:spPr>
            <p:txBody>
              <a:bodyPr/>
              <a:lstStyle/>
              <a:p>
                <a:r>
                  <a:rPr lang="pt-BR">
                    <a:noFill/>
                  </a:rPr>
                  <a:t> </a:t>
                </a:r>
              </a:p>
            </p:txBody>
          </p:sp>
        </mc:Fallback>
      </mc:AlternateContent>
      <p:sp>
        <p:nvSpPr>
          <p:cNvPr id="52" name="CaixaDeTexto 51">
            <a:extLst>
              <a:ext uri="{FF2B5EF4-FFF2-40B4-BE49-F238E27FC236}">
                <a16:creationId xmlns:a16="http://schemas.microsoft.com/office/drawing/2014/main" id="{F85CCA88-4963-3B20-9F27-F31929CB60F3}"/>
              </a:ext>
            </a:extLst>
          </p:cNvPr>
          <p:cNvSpPr txBox="1"/>
          <p:nvPr/>
        </p:nvSpPr>
        <p:spPr>
          <a:xfrm>
            <a:off x="669777" y="1885044"/>
            <a:ext cx="2160000" cy="646331"/>
          </a:xfrm>
          <a:prstGeom prst="rect">
            <a:avLst/>
          </a:prstGeom>
          <a:noFill/>
        </p:spPr>
        <p:txBody>
          <a:bodyPr wrap="square" rtlCol="0">
            <a:spAutoFit/>
          </a:bodyPr>
          <a:lstStyle/>
          <a:p>
            <a:r>
              <a:rPr lang="pt-BR" dirty="0">
                <a:solidFill>
                  <a:schemeClr val="accent3"/>
                </a:solidFill>
                <a:latin typeface="Cavolini" panose="03000502040302020204" pitchFamily="66" charset="0"/>
                <a:cs typeface="Cavolini" panose="03000502040302020204" pitchFamily="66" charset="0"/>
              </a:rPr>
              <a:t>Looking </a:t>
            </a:r>
            <a:r>
              <a:rPr lang="pt-BR" dirty="0" err="1">
                <a:solidFill>
                  <a:schemeClr val="accent3"/>
                </a:solidFill>
                <a:latin typeface="Cavolini" panose="03000502040302020204" pitchFamily="66" charset="0"/>
                <a:cs typeface="Cavolini" panose="03000502040302020204" pitchFamily="66" charset="0"/>
              </a:rPr>
              <a:t>only</a:t>
            </a:r>
            <a:r>
              <a:rPr lang="pt-BR" dirty="0">
                <a:solidFill>
                  <a:schemeClr val="accent3"/>
                </a:solidFill>
                <a:latin typeface="Cavolini" panose="03000502040302020204" pitchFamily="66" charset="0"/>
                <a:cs typeface="Cavolini" panose="03000502040302020204" pitchFamily="66" charset="0"/>
              </a:rPr>
              <a:t> for </a:t>
            </a:r>
            <a:r>
              <a:rPr lang="pt-BR" dirty="0" err="1">
                <a:solidFill>
                  <a:schemeClr val="accent3"/>
                </a:solidFill>
                <a:latin typeface="Cavolini" panose="03000502040302020204" pitchFamily="66" charset="0"/>
                <a:cs typeface="Cavolini" panose="03000502040302020204" pitchFamily="66" charset="0"/>
              </a:rPr>
              <a:t>these</a:t>
            </a:r>
            <a:r>
              <a:rPr lang="pt-BR" dirty="0">
                <a:solidFill>
                  <a:schemeClr val="accent3"/>
                </a:solidFill>
                <a:latin typeface="Cavolini" panose="03000502040302020204" pitchFamily="66" charset="0"/>
                <a:cs typeface="Cavolini" panose="03000502040302020204" pitchFamily="66" charset="0"/>
              </a:rPr>
              <a:t> </a:t>
            </a:r>
            <a:r>
              <a:rPr lang="pt-BR" dirty="0" err="1">
                <a:solidFill>
                  <a:schemeClr val="accent3"/>
                </a:solidFill>
                <a:latin typeface="Cavolini" panose="03000502040302020204" pitchFamily="66" charset="0"/>
                <a:cs typeface="Cavolini" panose="03000502040302020204" pitchFamily="66" charset="0"/>
              </a:rPr>
              <a:t>cells</a:t>
            </a:r>
            <a:endParaRPr lang="en-US" dirty="0">
              <a:solidFill>
                <a:schemeClr val="accent3"/>
              </a:solidFill>
              <a:latin typeface="Cavolini" panose="03000502040302020204" pitchFamily="66" charset="0"/>
              <a:cs typeface="Cavolini" panose="03000502040302020204" pitchFamily="66" charset="0"/>
            </a:endParaRPr>
          </a:p>
        </p:txBody>
      </p:sp>
      <p:pic>
        <p:nvPicPr>
          <p:cNvPr id="53" name="Imagem 52">
            <a:extLst>
              <a:ext uri="{FF2B5EF4-FFF2-40B4-BE49-F238E27FC236}">
                <a16:creationId xmlns:a16="http://schemas.microsoft.com/office/drawing/2014/main" id="{50B89CE1-01F0-5AE0-275C-5F531EBB7703}"/>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rot="16200000" flipH="1">
            <a:off x="2104324" y="1619535"/>
            <a:ext cx="1321658" cy="1131765"/>
          </a:xfrm>
          <a:prstGeom prst="rect">
            <a:avLst/>
          </a:prstGeom>
        </p:spPr>
      </p:pic>
      <p:graphicFrame>
        <p:nvGraphicFramePr>
          <p:cNvPr id="54" name="Tabela 53">
            <a:extLst>
              <a:ext uri="{FF2B5EF4-FFF2-40B4-BE49-F238E27FC236}">
                <a16:creationId xmlns:a16="http://schemas.microsoft.com/office/drawing/2014/main" id="{3649E62D-D9E0-EFE8-CC2C-22243DA945B4}"/>
              </a:ext>
            </a:extLst>
          </p:cNvPr>
          <p:cNvGraphicFramePr>
            <a:graphicFrameLocks noGrp="1"/>
          </p:cNvGraphicFramePr>
          <p:nvPr>
            <p:extLst>
              <p:ext uri="{D42A27DB-BD31-4B8C-83A1-F6EECF244321}">
                <p14:modId xmlns:p14="http://schemas.microsoft.com/office/powerpoint/2010/main" val="3018308588"/>
              </p:ext>
            </p:extLst>
          </p:nvPr>
        </p:nvGraphicFramePr>
        <p:xfrm>
          <a:off x="1850327" y="2928775"/>
          <a:ext cx="2160000" cy="108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2089415165"/>
                    </a:ext>
                  </a:extLst>
                </a:gridCol>
                <a:gridCol w="1080000">
                  <a:extLst>
                    <a:ext uri="{9D8B030D-6E8A-4147-A177-3AD203B41FA5}">
                      <a16:colId xmlns:a16="http://schemas.microsoft.com/office/drawing/2014/main" val="1004141652"/>
                    </a:ext>
                  </a:extLst>
                </a:gridCol>
              </a:tblGrid>
              <a:tr h="10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[1,0]</a:t>
                      </a:r>
                    </a:p>
                  </a:txBody>
                  <a:tcPr>
                    <a:lnL w="57150" cap="flat" cmpd="sng" algn="ctr">
                      <a:solidFill>
                        <a:schemeClr val="accent2"/>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57150" cap="flat" cmpd="sng" algn="ctr">
                      <a:solidFill>
                        <a:schemeClr val="accent2"/>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[1,1]</a:t>
                      </a:r>
                    </a:p>
                  </a:txBody>
                  <a:tcPr>
                    <a:lnL w="57150" cap="flat" cmpd="sng" algn="ctr">
                      <a:solidFill>
                        <a:schemeClr val="bg1">
                          <a:lumMod val="50000"/>
                        </a:schemeClr>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980565226"/>
                  </a:ext>
                </a:extLst>
              </a:tr>
            </a:tbl>
          </a:graphicData>
        </a:graphic>
      </p:graphicFrame>
      <p:graphicFrame>
        <p:nvGraphicFramePr>
          <p:cNvPr id="55" name="Tabela 54">
            <a:extLst>
              <a:ext uri="{FF2B5EF4-FFF2-40B4-BE49-F238E27FC236}">
                <a16:creationId xmlns:a16="http://schemas.microsoft.com/office/drawing/2014/main" id="{FB6A9C67-33B2-83E2-21A1-928A5B93808F}"/>
              </a:ext>
            </a:extLst>
          </p:cNvPr>
          <p:cNvGraphicFramePr>
            <a:graphicFrameLocks noGrp="1"/>
          </p:cNvGraphicFramePr>
          <p:nvPr>
            <p:extLst>
              <p:ext uri="{D42A27DB-BD31-4B8C-83A1-F6EECF244321}">
                <p14:modId xmlns:p14="http://schemas.microsoft.com/office/powerpoint/2010/main" val="3903976631"/>
              </p:ext>
            </p:extLst>
          </p:nvPr>
        </p:nvGraphicFramePr>
        <p:xfrm>
          <a:off x="1950473" y="4764589"/>
          <a:ext cx="2160000" cy="108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2089415165"/>
                    </a:ext>
                  </a:extLst>
                </a:gridCol>
                <a:gridCol w="1080000">
                  <a:extLst>
                    <a:ext uri="{9D8B030D-6E8A-4147-A177-3AD203B41FA5}">
                      <a16:colId xmlns:a16="http://schemas.microsoft.com/office/drawing/2014/main" val="1004141652"/>
                    </a:ext>
                  </a:extLst>
                </a:gridCol>
              </a:tblGrid>
              <a:tr h="10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accent3">
                              <a:lumMod val="20000"/>
                              <a:lumOff val="80000"/>
                            </a:schemeClr>
                          </a:solidFill>
                        </a:rPr>
                        <a:t>[1,0]</a:t>
                      </a: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chemeClr val="bg1">
                              <a:lumMod val="65000"/>
                            </a:schemeClr>
                          </a:solidFill>
                        </a:rPr>
                        <a:t>[1,1]</a:t>
                      </a:r>
                    </a:p>
                    <a:p>
                      <a:endParaRPr lang="pt-BR" dirty="0">
                        <a:solidFill>
                          <a:schemeClr val="accent3">
                            <a:lumMod val="20000"/>
                            <a:lumOff val="80000"/>
                          </a:schemeClr>
                        </a:solidFill>
                      </a:endParaRPr>
                    </a:p>
                  </a:txBody>
                  <a:tcPr>
                    <a:lnL w="57150" cap="flat" cmpd="sng" algn="ctr">
                      <a:solidFill>
                        <a:schemeClr val="bg1">
                          <a:lumMod val="50000"/>
                        </a:schemeClr>
                      </a:solidFill>
                      <a:prstDash val="solid"/>
                      <a:round/>
                      <a:headEnd type="none" w="med" len="med"/>
                      <a:tailEnd type="none" w="med" len="med"/>
                    </a:lnL>
                    <a:lnR w="57150" cap="flat" cmpd="sng" algn="ctr">
                      <a:solidFill>
                        <a:schemeClr val="bg1">
                          <a:lumMod val="50000"/>
                        </a:schemeClr>
                      </a:solidFill>
                      <a:prstDash val="solid"/>
                      <a:round/>
                      <a:headEnd type="none" w="med" len="med"/>
                      <a:tailEnd type="none" w="med" len="med"/>
                    </a:lnR>
                    <a:lnT w="57150" cap="flat" cmpd="sng" algn="ctr">
                      <a:solidFill>
                        <a:schemeClr val="bg1">
                          <a:lumMod val="50000"/>
                        </a:schemeClr>
                      </a:solidFill>
                      <a:prstDash val="solid"/>
                      <a:round/>
                      <a:headEnd type="none" w="med" len="med"/>
                      <a:tailEnd type="none" w="med" len="med"/>
                    </a:lnT>
                    <a:lnB w="571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80565226"/>
                  </a:ext>
                </a:extLst>
              </a:tr>
            </a:tbl>
          </a:graphicData>
        </a:graphic>
      </p:graphicFrame>
      <p:sp>
        <p:nvSpPr>
          <p:cNvPr id="56" name="CaixaDeTexto 55">
            <a:extLst>
              <a:ext uri="{FF2B5EF4-FFF2-40B4-BE49-F238E27FC236}">
                <a16:creationId xmlns:a16="http://schemas.microsoft.com/office/drawing/2014/main" id="{5D875713-8BEB-3681-CEBA-595C2E6FFF99}"/>
              </a:ext>
            </a:extLst>
          </p:cNvPr>
          <p:cNvSpPr txBox="1"/>
          <p:nvPr/>
        </p:nvSpPr>
        <p:spPr>
          <a:xfrm>
            <a:off x="1442240" y="3353983"/>
            <a:ext cx="2976174" cy="369332"/>
          </a:xfrm>
          <a:prstGeom prst="rect">
            <a:avLst/>
          </a:prstGeom>
          <a:noFill/>
        </p:spPr>
        <p:txBody>
          <a:bodyPr wrap="square">
            <a:spAutoFit/>
          </a:bodyPr>
          <a:lstStyle/>
          <a:p>
            <a:pPr algn="ctr"/>
            <a:r>
              <a:rPr lang="pt-BR" sz="1800" b="0" dirty="0">
                <a:solidFill>
                  <a:schemeClr val="bg1">
                    <a:lumMod val="65000"/>
                  </a:schemeClr>
                </a:solidFill>
                <a:latin typeface="Cavolini" panose="03000502040302020204" pitchFamily="66" charset="0"/>
                <a:cs typeface="Cavolini" panose="03000502040302020204" pitchFamily="66" charset="0"/>
              </a:rPr>
              <a:t>0.09375  0.09375</a:t>
            </a:r>
          </a:p>
        </p:txBody>
      </p:sp>
      <p:sp>
        <p:nvSpPr>
          <p:cNvPr id="57" name="CaixaDeTexto 56">
            <a:extLst>
              <a:ext uri="{FF2B5EF4-FFF2-40B4-BE49-F238E27FC236}">
                <a16:creationId xmlns:a16="http://schemas.microsoft.com/office/drawing/2014/main" id="{AACE8F3A-20E0-E681-75BE-1D95E29D09E8}"/>
              </a:ext>
            </a:extLst>
          </p:cNvPr>
          <p:cNvSpPr txBox="1"/>
          <p:nvPr/>
        </p:nvSpPr>
        <p:spPr>
          <a:xfrm>
            <a:off x="1009669" y="4091303"/>
            <a:ext cx="5771850" cy="646331"/>
          </a:xfrm>
          <a:prstGeom prst="rect">
            <a:avLst/>
          </a:prstGeom>
          <a:noFill/>
        </p:spPr>
        <p:txBody>
          <a:bodyPr wrap="square">
            <a:spAutoFit/>
          </a:bodyPr>
          <a:lstStyle/>
          <a:p>
            <a:pPr algn="ctr"/>
            <a:r>
              <a:rPr lang="pt-BR" sz="1800" dirty="0">
                <a:solidFill>
                  <a:schemeClr val="bg1">
                    <a:lumMod val="50000"/>
                  </a:schemeClr>
                </a:solidFill>
                <a:latin typeface="Cavolini" panose="03000502040302020204" pitchFamily="66" charset="0"/>
                <a:cs typeface="Cavolini" panose="03000502040302020204" pitchFamily="66" charset="0"/>
              </a:rPr>
              <a:t>0.09375x0.2 = 0.01875 (/</a:t>
            </a:r>
            <a:r>
              <a:rPr lang="pt-BR" i="0" dirty="0">
                <a:solidFill>
                  <a:schemeClr val="bg1">
                    <a:lumMod val="50000"/>
                  </a:schemeClr>
                </a:solidFill>
                <a:effectLst/>
                <a:latin typeface="Cavolini" panose="03000502040302020204" pitchFamily="66" charset="0"/>
                <a:cs typeface="Cavolini" panose="03000502040302020204" pitchFamily="66" charset="0"/>
              </a:rPr>
              <a:t>0.29375 =</a:t>
            </a:r>
            <a:r>
              <a:rPr lang="pt-BR" sz="1800" dirty="0">
                <a:solidFill>
                  <a:schemeClr val="bg1">
                    <a:lumMod val="50000"/>
                  </a:schemeClr>
                </a:solidFill>
                <a:latin typeface="Cavolini" panose="03000502040302020204" pitchFamily="66" charset="0"/>
                <a:cs typeface="Cavolini" panose="03000502040302020204" pitchFamily="66" charset="0"/>
              </a:rPr>
              <a:t> 0.0638)</a:t>
            </a:r>
          </a:p>
          <a:p>
            <a:pPr algn="ctr"/>
            <a:r>
              <a:rPr lang="pt-BR" sz="1800" dirty="0">
                <a:solidFill>
                  <a:schemeClr val="bg1">
                    <a:lumMod val="50000"/>
                  </a:schemeClr>
                </a:solidFill>
                <a:latin typeface="Cavolini" panose="03000502040302020204" pitchFamily="66" charset="0"/>
                <a:cs typeface="Cavolini" panose="03000502040302020204" pitchFamily="66" charset="0"/>
              </a:rPr>
              <a:t>0.09375x0.8=0.075 (/</a:t>
            </a:r>
            <a:r>
              <a:rPr lang="pt-BR" i="0" dirty="0">
                <a:solidFill>
                  <a:schemeClr val="bg1">
                    <a:lumMod val="50000"/>
                  </a:schemeClr>
                </a:solidFill>
                <a:effectLst/>
                <a:latin typeface="Cavolini" panose="03000502040302020204" pitchFamily="66" charset="0"/>
                <a:cs typeface="Cavolini" panose="03000502040302020204" pitchFamily="66" charset="0"/>
              </a:rPr>
              <a:t>0.29375 =</a:t>
            </a:r>
            <a:r>
              <a:rPr lang="pt-BR" sz="1800" dirty="0">
                <a:solidFill>
                  <a:schemeClr val="bg1">
                    <a:lumMod val="50000"/>
                  </a:schemeClr>
                </a:solidFill>
                <a:latin typeface="Cavolini" panose="03000502040302020204" pitchFamily="66" charset="0"/>
                <a:cs typeface="Cavolini" panose="03000502040302020204" pitchFamily="66" charset="0"/>
              </a:rPr>
              <a:t> 0.25532)</a:t>
            </a:r>
          </a:p>
        </p:txBody>
      </p:sp>
      <p:sp>
        <p:nvSpPr>
          <p:cNvPr id="58" name="CaixaDeTexto 57">
            <a:extLst>
              <a:ext uri="{FF2B5EF4-FFF2-40B4-BE49-F238E27FC236}">
                <a16:creationId xmlns:a16="http://schemas.microsoft.com/office/drawing/2014/main" id="{609C4386-41EF-EC07-6E8A-A10563562BD0}"/>
              </a:ext>
            </a:extLst>
          </p:cNvPr>
          <p:cNvSpPr txBox="1"/>
          <p:nvPr/>
        </p:nvSpPr>
        <p:spPr>
          <a:xfrm>
            <a:off x="1542386" y="5211132"/>
            <a:ext cx="2976174" cy="369332"/>
          </a:xfrm>
          <a:prstGeom prst="rect">
            <a:avLst/>
          </a:prstGeom>
          <a:noFill/>
        </p:spPr>
        <p:txBody>
          <a:bodyPr wrap="square">
            <a:spAutoFit/>
          </a:bodyPr>
          <a:lstStyle/>
          <a:p>
            <a:pPr algn="ctr"/>
            <a:r>
              <a:rPr lang="pt-BR" sz="1800" b="0" dirty="0">
                <a:solidFill>
                  <a:schemeClr val="bg1">
                    <a:lumMod val="65000"/>
                  </a:schemeClr>
                </a:solidFill>
                <a:latin typeface="Cavolini" panose="03000502040302020204" pitchFamily="66" charset="0"/>
                <a:cs typeface="Cavolini" panose="03000502040302020204" pitchFamily="66" charset="0"/>
              </a:rPr>
              <a:t>0.01875  0.25532</a:t>
            </a:r>
          </a:p>
        </p:txBody>
      </p:sp>
      <p:pic>
        <p:nvPicPr>
          <p:cNvPr id="4" name="Imagem 3">
            <a:extLst>
              <a:ext uri="{FF2B5EF4-FFF2-40B4-BE49-F238E27FC236}">
                <a16:creationId xmlns:a16="http://schemas.microsoft.com/office/drawing/2014/main" id="{DAE5E95B-2CA9-27CB-1D38-04F65E0AA7AF}"/>
              </a:ext>
            </a:extLst>
          </p:cNvPr>
          <p:cNvPicPr>
            <a:picLocks noChangeAspect="1"/>
          </p:cNvPicPr>
          <p:nvPr/>
        </p:nvPicPr>
        <p:blipFill>
          <a:blip r:embed="rId6">
            <a:alphaModFix amt="50000"/>
          </a:blip>
          <a:stretch>
            <a:fillRect/>
          </a:stretch>
        </p:blipFill>
        <p:spPr>
          <a:xfrm>
            <a:off x="7768011" y="3039981"/>
            <a:ext cx="659606" cy="696729"/>
          </a:xfrm>
          <a:prstGeom prst="rect">
            <a:avLst/>
          </a:prstGeom>
        </p:spPr>
      </p:pic>
      <p:pic>
        <p:nvPicPr>
          <p:cNvPr id="5" name="Imagem 4">
            <a:extLst>
              <a:ext uri="{FF2B5EF4-FFF2-40B4-BE49-F238E27FC236}">
                <a16:creationId xmlns:a16="http://schemas.microsoft.com/office/drawing/2014/main" id="{90BAE85A-D5B6-642B-4AC4-1319CD451C7B}"/>
              </a:ext>
            </a:extLst>
          </p:cNvPr>
          <p:cNvPicPr>
            <a:picLocks noChangeAspect="1"/>
          </p:cNvPicPr>
          <p:nvPr/>
        </p:nvPicPr>
        <p:blipFill>
          <a:blip r:embed="rId6">
            <a:alphaModFix amt="50000"/>
          </a:blip>
          <a:stretch>
            <a:fillRect/>
          </a:stretch>
        </p:blipFill>
        <p:spPr>
          <a:xfrm>
            <a:off x="8819090" y="3047296"/>
            <a:ext cx="659606" cy="696729"/>
          </a:xfrm>
          <a:prstGeom prst="rect">
            <a:avLst/>
          </a:prstGeom>
        </p:spPr>
      </p:pic>
      <p:pic>
        <p:nvPicPr>
          <p:cNvPr id="6" name="Imagem 5">
            <a:extLst>
              <a:ext uri="{FF2B5EF4-FFF2-40B4-BE49-F238E27FC236}">
                <a16:creationId xmlns:a16="http://schemas.microsoft.com/office/drawing/2014/main" id="{1596DE93-FD53-37B2-3752-A6DB86FD2324}"/>
              </a:ext>
            </a:extLst>
          </p:cNvPr>
          <p:cNvPicPr>
            <a:picLocks noChangeAspect="1"/>
          </p:cNvPicPr>
          <p:nvPr/>
        </p:nvPicPr>
        <p:blipFill>
          <a:blip r:embed="rId6">
            <a:alphaModFix amt="50000"/>
          </a:blip>
          <a:stretch>
            <a:fillRect/>
          </a:stretch>
        </p:blipFill>
        <p:spPr>
          <a:xfrm>
            <a:off x="9895459" y="3047296"/>
            <a:ext cx="659606" cy="696729"/>
          </a:xfrm>
          <a:prstGeom prst="rect">
            <a:avLst/>
          </a:prstGeom>
        </p:spPr>
      </p:pic>
      <p:pic>
        <p:nvPicPr>
          <p:cNvPr id="7" name="Imagem 6">
            <a:extLst>
              <a:ext uri="{FF2B5EF4-FFF2-40B4-BE49-F238E27FC236}">
                <a16:creationId xmlns:a16="http://schemas.microsoft.com/office/drawing/2014/main" id="{1A4E2359-D3E1-1D27-F342-F16265440913}"/>
              </a:ext>
            </a:extLst>
          </p:cNvPr>
          <p:cNvPicPr>
            <a:picLocks noChangeAspect="1"/>
          </p:cNvPicPr>
          <p:nvPr/>
        </p:nvPicPr>
        <p:blipFill>
          <a:blip r:embed="rId6">
            <a:alphaModFix amt="50000"/>
          </a:blip>
          <a:stretch>
            <a:fillRect/>
          </a:stretch>
        </p:blipFill>
        <p:spPr>
          <a:xfrm>
            <a:off x="7761437" y="4063210"/>
            <a:ext cx="659606" cy="696729"/>
          </a:xfrm>
          <a:prstGeom prst="rect">
            <a:avLst/>
          </a:prstGeom>
        </p:spPr>
      </p:pic>
      <p:pic>
        <p:nvPicPr>
          <p:cNvPr id="8" name="Imagem 7">
            <a:extLst>
              <a:ext uri="{FF2B5EF4-FFF2-40B4-BE49-F238E27FC236}">
                <a16:creationId xmlns:a16="http://schemas.microsoft.com/office/drawing/2014/main" id="{13525070-2FA4-C5DB-0BF9-9AACF72428A2}"/>
              </a:ext>
            </a:extLst>
          </p:cNvPr>
          <p:cNvPicPr>
            <a:picLocks noChangeAspect="1"/>
          </p:cNvPicPr>
          <p:nvPr/>
        </p:nvPicPr>
        <p:blipFill>
          <a:blip r:embed="rId6">
            <a:alphaModFix amt="50000"/>
          </a:blip>
          <a:stretch>
            <a:fillRect/>
          </a:stretch>
        </p:blipFill>
        <p:spPr>
          <a:xfrm>
            <a:off x="8812516" y="4070525"/>
            <a:ext cx="659606" cy="696729"/>
          </a:xfrm>
          <a:prstGeom prst="rect">
            <a:avLst/>
          </a:prstGeom>
        </p:spPr>
      </p:pic>
      <p:pic>
        <p:nvPicPr>
          <p:cNvPr id="9" name="Imagem 8">
            <a:extLst>
              <a:ext uri="{FF2B5EF4-FFF2-40B4-BE49-F238E27FC236}">
                <a16:creationId xmlns:a16="http://schemas.microsoft.com/office/drawing/2014/main" id="{8DCD8778-2641-B182-98D2-3C7A957B0019}"/>
              </a:ext>
            </a:extLst>
          </p:cNvPr>
          <p:cNvPicPr>
            <a:picLocks noChangeAspect="1"/>
          </p:cNvPicPr>
          <p:nvPr/>
        </p:nvPicPr>
        <p:blipFill>
          <a:blip r:embed="rId6">
            <a:alphaModFix amt="50000"/>
          </a:blip>
          <a:stretch>
            <a:fillRect/>
          </a:stretch>
        </p:blipFill>
        <p:spPr>
          <a:xfrm>
            <a:off x="9888885" y="4070525"/>
            <a:ext cx="659606" cy="696729"/>
          </a:xfrm>
          <a:prstGeom prst="rect">
            <a:avLst/>
          </a:prstGeom>
        </p:spPr>
      </p:pic>
      <p:pic>
        <p:nvPicPr>
          <p:cNvPr id="10" name="Imagem 9">
            <a:extLst>
              <a:ext uri="{FF2B5EF4-FFF2-40B4-BE49-F238E27FC236}">
                <a16:creationId xmlns:a16="http://schemas.microsoft.com/office/drawing/2014/main" id="{72894C1D-E22B-65FF-2EAB-FA11E27FB468}"/>
              </a:ext>
            </a:extLst>
          </p:cNvPr>
          <p:cNvPicPr>
            <a:picLocks noChangeAspect="1"/>
          </p:cNvPicPr>
          <p:nvPr/>
        </p:nvPicPr>
        <p:blipFill>
          <a:blip r:embed="rId6">
            <a:alphaModFix amt="50000"/>
          </a:blip>
          <a:stretch>
            <a:fillRect/>
          </a:stretch>
        </p:blipFill>
        <p:spPr>
          <a:xfrm>
            <a:off x="7804574" y="5065413"/>
            <a:ext cx="659606" cy="696729"/>
          </a:xfrm>
          <a:prstGeom prst="rect">
            <a:avLst/>
          </a:prstGeom>
        </p:spPr>
      </p:pic>
      <p:pic>
        <p:nvPicPr>
          <p:cNvPr id="11" name="Imagem 10">
            <a:extLst>
              <a:ext uri="{FF2B5EF4-FFF2-40B4-BE49-F238E27FC236}">
                <a16:creationId xmlns:a16="http://schemas.microsoft.com/office/drawing/2014/main" id="{ED9A2C87-C9B7-72C7-7D01-34DA2A4D2AEF}"/>
              </a:ext>
            </a:extLst>
          </p:cNvPr>
          <p:cNvPicPr>
            <a:picLocks noChangeAspect="1"/>
          </p:cNvPicPr>
          <p:nvPr/>
        </p:nvPicPr>
        <p:blipFill>
          <a:blip r:embed="rId6">
            <a:alphaModFix amt="50000"/>
          </a:blip>
          <a:stretch>
            <a:fillRect/>
          </a:stretch>
        </p:blipFill>
        <p:spPr>
          <a:xfrm>
            <a:off x="8855653" y="5072728"/>
            <a:ext cx="659606" cy="696729"/>
          </a:xfrm>
          <a:prstGeom prst="rect">
            <a:avLst/>
          </a:prstGeom>
        </p:spPr>
      </p:pic>
      <p:pic>
        <p:nvPicPr>
          <p:cNvPr id="12" name="Imagem 11">
            <a:extLst>
              <a:ext uri="{FF2B5EF4-FFF2-40B4-BE49-F238E27FC236}">
                <a16:creationId xmlns:a16="http://schemas.microsoft.com/office/drawing/2014/main" id="{7460D151-C862-8CBE-CCAE-A4A514F2EC0C}"/>
              </a:ext>
            </a:extLst>
          </p:cNvPr>
          <p:cNvPicPr>
            <a:picLocks noChangeAspect="1"/>
          </p:cNvPicPr>
          <p:nvPr/>
        </p:nvPicPr>
        <p:blipFill>
          <a:blip r:embed="rId6">
            <a:alphaModFix amt="50000"/>
          </a:blip>
          <a:stretch>
            <a:fillRect/>
          </a:stretch>
        </p:blipFill>
        <p:spPr>
          <a:xfrm>
            <a:off x="9932022" y="5072728"/>
            <a:ext cx="659606" cy="696729"/>
          </a:xfrm>
          <a:prstGeom prst="rect">
            <a:avLst/>
          </a:prstGeom>
        </p:spPr>
      </p:pic>
      <p:sp>
        <p:nvSpPr>
          <p:cNvPr id="43" name="CaixaDeTexto 42">
            <a:extLst>
              <a:ext uri="{FF2B5EF4-FFF2-40B4-BE49-F238E27FC236}">
                <a16:creationId xmlns:a16="http://schemas.microsoft.com/office/drawing/2014/main" id="{FF1CA152-27C2-23F4-BAF4-19ED8B6E9B16}"/>
              </a:ext>
            </a:extLst>
          </p:cNvPr>
          <p:cNvSpPr txBox="1"/>
          <p:nvPr/>
        </p:nvSpPr>
        <p:spPr>
          <a:xfrm>
            <a:off x="7522415" y="3164006"/>
            <a:ext cx="3645455" cy="584775"/>
          </a:xfrm>
          <a:prstGeom prst="rect">
            <a:avLst/>
          </a:prstGeom>
          <a:noFill/>
        </p:spPr>
        <p:txBody>
          <a:bodyPr wrap="square">
            <a:spAutoFit/>
          </a:bodyPr>
          <a:lstStyle/>
          <a:p>
            <a:r>
              <a:rPr lang="pt-BR" sz="1600" b="0" dirty="0">
                <a:solidFill>
                  <a:srgbClr val="B5CEA8"/>
                </a:solidFill>
                <a:effectLst/>
                <a:latin typeface="Courier New" panose="02070309020205020404" pitchFamily="49" charset="0"/>
              </a:rPr>
              <a:t>0.</a:t>
            </a:r>
            <a:r>
              <a:rPr lang="pt-BR" sz="1600" dirty="0">
                <a:solidFill>
                  <a:srgbClr val="B5CEA8"/>
                </a:solidFill>
                <a:latin typeface="Courier New" panose="02070309020205020404" pitchFamily="49" charset="0"/>
              </a:rPr>
              <a:t>08511  0.08511  0.08511</a:t>
            </a:r>
            <a:endParaRPr lang="pt-BR" sz="1600" b="0" dirty="0">
              <a:solidFill>
                <a:srgbClr val="D4D4D4"/>
              </a:solidFill>
              <a:effectLst/>
              <a:latin typeface="Courier New" panose="02070309020205020404" pitchFamily="49" charset="0"/>
            </a:endParaRPr>
          </a:p>
          <a:p>
            <a:endParaRPr lang="pt-BR" sz="1600" b="0" dirty="0">
              <a:solidFill>
                <a:srgbClr val="D4D4D4"/>
              </a:solidFill>
              <a:effectLst/>
              <a:latin typeface="Courier New" panose="02070309020205020404" pitchFamily="49" charset="0"/>
            </a:endParaRPr>
          </a:p>
        </p:txBody>
      </p:sp>
      <p:sp>
        <p:nvSpPr>
          <p:cNvPr id="44" name="CaixaDeTexto 43">
            <a:extLst>
              <a:ext uri="{FF2B5EF4-FFF2-40B4-BE49-F238E27FC236}">
                <a16:creationId xmlns:a16="http://schemas.microsoft.com/office/drawing/2014/main" id="{AEF4A702-002A-C2F5-5435-D092DC774CD2}"/>
              </a:ext>
            </a:extLst>
          </p:cNvPr>
          <p:cNvSpPr txBox="1"/>
          <p:nvPr/>
        </p:nvSpPr>
        <p:spPr>
          <a:xfrm>
            <a:off x="7516136" y="4233305"/>
            <a:ext cx="3645455" cy="584775"/>
          </a:xfrm>
          <a:prstGeom prst="rect">
            <a:avLst/>
          </a:prstGeom>
          <a:noFill/>
        </p:spPr>
        <p:txBody>
          <a:bodyPr wrap="square">
            <a:spAutoFit/>
          </a:bodyPr>
          <a:lstStyle/>
          <a:p>
            <a:r>
              <a:rPr lang="pt-BR" sz="1600" b="0" dirty="0">
                <a:solidFill>
                  <a:srgbClr val="B5CEA8"/>
                </a:solidFill>
                <a:effectLst/>
                <a:latin typeface="Courier New" panose="02070309020205020404" pitchFamily="49" charset="0"/>
              </a:rPr>
              <a:t> 0.06383 </a:t>
            </a:r>
            <a:r>
              <a:rPr lang="pt-BR" sz="1600" dirty="0">
                <a:solidFill>
                  <a:srgbClr val="B5CEA8"/>
                </a:solidFill>
                <a:latin typeface="Courier New" panose="02070309020205020404" pitchFamily="49" charset="0"/>
              </a:rPr>
              <a:t>0.025532 </a:t>
            </a:r>
            <a:r>
              <a:rPr lang="pt-BR" sz="1600" b="0" dirty="0">
                <a:solidFill>
                  <a:srgbClr val="B5CEA8"/>
                </a:solidFill>
                <a:effectLst/>
                <a:latin typeface="Courier New" panose="02070309020205020404" pitchFamily="49" charset="0"/>
              </a:rPr>
              <a:t>0.17021</a:t>
            </a:r>
            <a:endParaRPr lang="pt-BR" sz="1600" b="0" dirty="0">
              <a:solidFill>
                <a:srgbClr val="D4D4D4"/>
              </a:solidFill>
              <a:effectLst/>
              <a:latin typeface="Courier New" panose="02070309020205020404" pitchFamily="49" charset="0"/>
            </a:endParaRPr>
          </a:p>
          <a:p>
            <a:endParaRPr lang="pt-BR" sz="1600" b="0" dirty="0">
              <a:solidFill>
                <a:srgbClr val="D4D4D4"/>
              </a:solidFill>
              <a:effectLst/>
              <a:latin typeface="Courier New" panose="02070309020205020404" pitchFamily="49" charset="0"/>
            </a:endParaRPr>
          </a:p>
        </p:txBody>
      </p:sp>
      <p:sp>
        <p:nvSpPr>
          <p:cNvPr id="59" name="CaixaDeTexto 58">
            <a:extLst>
              <a:ext uri="{FF2B5EF4-FFF2-40B4-BE49-F238E27FC236}">
                <a16:creationId xmlns:a16="http://schemas.microsoft.com/office/drawing/2014/main" id="{15A5DBEC-3F64-2738-CD86-9498A904A05B}"/>
              </a:ext>
            </a:extLst>
          </p:cNvPr>
          <p:cNvSpPr txBox="1"/>
          <p:nvPr/>
        </p:nvSpPr>
        <p:spPr>
          <a:xfrm>
            <a:off x="7516135" y="5263644"/>
            <a:ext cx="3645455" cy="584775"/>
          </a:xfrm>
          <a:prstGeom prst="rect">
            <a:avLst/>
          </a:prstGeom>
          <a:noFill/>
        </p:spPr>
        <p:txBody>
          <a:bodyPr wrap="square">
            <a:spAutoFit/>
          </a:bodyPr>
          <a:lstStyle/>
          <a:p>
            <a:r>
              <a:rPr lang="pt-BR" sz="1600" b="0" dirty="0">
                <a:solidFill>
                  <a:srgbClr val="B5CEA8"/>
                </a:solidFill>
                <a:effectLst/>
                <a:latin typeface="Courier New" panose="02070309020205020404" pitchFamily="49" charset="0"/>
              </a:rPr>
              <a:t>0.</a:t>
            </a:r>
            <a:r>
              <a:rPr lang="pt-BR" sz="1600" dirty="0">
                <a:solidFill>
                  <a:srgbClr val="B5CEA8"/>
                </a:solidFill>
                <a:latin typeface="Courier New" panose="02070309020205020404" pitchFamily="49" charset="0"/>
              </a:rPr>
              <a:t>08511  0.08511  0.08511</a:t>
            </a:r>
            <a:endParaRPr lang="pt-BR" sz="1600" b="0" dirty="0">
              <a:solidFill>
                <a:srgbClr val="D4D4D4"/>
              </a:solidFill>
              <a:effectLst/>
              <a:latin typeface="Courier New" panose="02070309020205020404" pitchFamily="49" charset="0"/>
            </a:endParaRPr>
          </a:p>
          <a:p>
            <a:endParaRPr lang="pt-BR" sz="16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386699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EE6B680-F993-718D-8F19-4CEA305C1C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78" r="13916" b="7637"/>
          <a:stretch/>
        </p:blipFill>
        <p:spPr bwMode="auto">
          <a:xfrm>
            <a:off x="2407148" y="1999258"/>
            <a:ext cx="4860341" cy="386213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89C7734-5B6F-367E-F92D-FB10FBE3D26D}"/>
              </a:ext>
            </a:extLst>
          </p:cNvPr>
          <p:cNvSpPr>
            <a:spLocks noGrp="1"/>
          </p:cNvSpPr>
          <p:nvPr>
            <p:ph type="title"/>
          </p:nvPr>
        </p:nvSpPr>
        <p:spPr/>
        <p:txBody>
          <a:bodyPr/>
          <a:lstStyle/>
          <a:p>
            <a:r>
              <a:rPr lang="pt-BR" dirty="0"/>
              <a:t>P</a:t>
            </a:r>
          </a:p>
        </p:txBody>
      </p:sp>
      <p:sp>
        <p:nvSpPr>
          <p:cNvPr id="28" name="Seta: para a Direita 27">
            <a:extLst>
              <a:ext uri="{FF2B5EF4-FFF2-40B4-BE49-F238E27FC236}">
                <a16:creationId xmlns:a16="http://schemas.microsoft.com/office/drawing/2014/main" id="{176DBD03-248F-0A6B-C1BD-0BA87EF2EBD4}"/>
              </a:ext>
            </a:extLst>
          </p:cNvPr>
          <p:cNvSpPr/>
          <p:nvPr/>
        </p:nvSpPr>
        <p:spPr>
          <a:xfrm>
            <a:off x="7253836" y="3580717"/>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854DB84F-D6B6-28DE-1B11-F8DF4878D7F8}"/>
              </a:ext>
            </a:extLst>
          </p:cNvPr>
          <p:cNvSpPr/>
          <p:nvPr/>
        </p:nvSpPr>
        <p:spPr>
          <a:xfrm flipH="1">
            <a:off x="1826235" y="3512371"/>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grpSp>
        <p:nvGrpSpPr>
          <p:cNvPr id="30" name="Agrupar 29">
            <a:extLst>
              <a:ext uri="{FF2B5EF4-FFF2-40B4-BE49-F238E27FC236}">
                <a16:creationId xmlns:a16="http://schemas.microsoft.com/office/drawing/2014/main" id="{2E32DB0C-B7A4-0BFA-C355-6D782F31A603}"/>
              </a:ext>
            </a:extLst>
          </p:cNvPr>
          <p:cNvGrpSpPr/>
          <p:nvPr/>
        </p:nvGrpSpPr>
        <p:grpSpPr>
          <a:xfrm rot="5400000">
            <a:off x="2286187" y="3547404"/>
            <a:ext cx="4961669" cy="892885"/>
            <a:chOff x="6939515" y="3971365"/>
            <a:chExt cx="4961669" cy="892885"/>
          </a:xfrm>
        </p:grpSpPr>
        <p:sp>
          <p:nvSpPr>
            <p:cNvPr id="31" name="Seta: para a Direita 30">
              <a:extLst>
                <a:ext uri="{FF2B5EF4-FFF2-40B4-BE49-F238E27FC236}">
                  <a16:creationId xmlns:a16="http://schemas.microsoft.com/office/drawing/2014/main" id="{917AE29B-AAC6-8777-9B76-1853C88B5CCC}"/>
                </a:ext>
              </a:extLst>
            </p:cNvPr>
            <p:cNvSpPr/>
            <p:nvPr/>
          </p:nvSpPr>
          <p:spPr>
            <a:xfrm>
              <a:off x="11320271" y="3971365"/>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32" name="Seta: para a Direita 31">
              <a:extLst>
                <a:ext uri="{FF2B5EF4-FFF2-40B4-BE49-F238E27FC236}">
                  <a16:creationId xmlns:a16="http://schemas.microsoft.com/office/drawing/2014/main" id="{1792A149-829C-8177-97BB-E9895D73EF57}"/>
                </a:ext>
              </a:extLst>
            </p:cNvPr>
            <p:cNvSpPr/>
            <p:nvPr/>
          </p:nvSpPr>
          <p:spPr>
            <a:xfrm flipH="1">
              <a:off x="6939515" y="3971365"/>
              <a:ext cx="580913" cy="8928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pt-BR"/>
            </a:p>
          </p:txBody>
        </p:sp>
      </p:grpSp>
      <p:pic>
        <p:nvPicPr>
          <p:cNvPr id="3076" name="Picture 4">
            <a:extLst>
              <a:ext uri="{FF2B5EF4-FFF2-40B4-BE49-F238E27FC236}">
                <a16:creationId xmlns:a16="http://schemas.microsoft.com/office/drawing/2014/main" id="{EC771A30-B107-B175-DBDF-6B658995E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718"/>
          <a:stretch/>
        </p:blipFill>
        <p:spPr bwMode="auto">
          <a:xfrm>
            <a:off x="8650510" y="2093925"/>
            <a:ext cx="688812" cy="418147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CAF4E10-AFF5-8E9D-8F9E-1E6A61AC3913}"/>
              </a:ext>
            </a:extLst>
          </p:cNvPr>
          <p:cNvSpPr txBox="1"/>
          <p:nvPr/>
        </p:nvSpPr>
        <p:spPr>
          <a:xfrm>
            <a:off x="2792620" y="2626358"/>
            <a:ext cx="4461216" cy="584775"/>
          </a:xfrm>
          <a:prstGeom prst="rect">
            <a:avLst/>
          </a:prstGeom>
          <a:noFill/>
        </p:spPr>
        <p:txBody>
          <a:bodyPr wrap="square">
            <a:spAutoFit/>
          </a:bodyPr>
          <a:lstStyle/>
          <a:p>
            <a:r>
              <a:rPr lang="pt-BR" sz="1600" b="0" dirty="0">
                <a:solidFill>
                  <a:srgbClr val="B5CEA8"/>
                </a:solidFill>
                <a:effectLst/>
                <a:latin typeface="Courier New" panose="02070309020205020404" pitchFamily="49" charset="0"/>
              </a:rPr>
              <a:t>0.</a:t>
            </a:r>
            <a:r>
              <a:rPr lang="pt-BR" sz="1600" dirty="0">
                <a:solidFill>
                  <a:srgbClr val="B5CEA8"/>
                </a:solidFill>
                <a:latin typeface="Courier New" panose="02070309020205020404" pitchFamily="49" charset="0"/>
              </a:rPr>
              <a:t>08511      0.08511     0.08511</a:t>
            </a:r>
            <a:endParaRPr lang="pt-BR" sz="1600" b="0" dirty="0">
              <a:solidFill>
                <a:srgbClr val="D4D4D4"/>
              </a:solidFill>
              <a:effectLst/>
              <a:latin typeface="Courier New" panose="02070309020205020404" pitchFamily="49" charset="0"/>
            </a:endParaRPr>
          </a:p>
          <a:p>
            <a:endParaRPr lang="pt-BR" sz="1600" b="0" dirty="0">
              <a:solidFill>
                <a:srgbClr val="D4D4D4"/>
              </a:solidFill>
              <a:effectLst/>
              <a:latin typeface="Courier New" panose="02070309020205020404" pitchFamily="49" charset="0"/>
            </a:endParaRPr>
          </a:p>
        </p:txBody>
      </p:sp>
      <p:sp>
        <p:nvSpPr>
          <p:cNvPr id="7" name="CaixaDeTexto 6">
            <a:extLst>
              <a:ext uri="{FF2B5EF4-FFF2-40B4-BE49-F238E27FC236}">
                <a16:creationId xmlns:a16="http://schemas.microsoft.com/office/drawing/2014/main" id="{D7B9DE8C-2ECA-1C93-2316-D641D65179F6}"/>
              </a:ext>
            </a:extLst>
          </p:cNvPr>
          <p:cNvSpPr txBox="1"/>
          <p:nvPr/>
        </p:nvSpPr>
        <p:spPr>
          <a:xfrm>
            <a:off x="2786340" y="3820481"/>
            <a:ext cx="4367495" cy="584775"/>
          </a:xfrm>
          <a:prstGeom prst="rect">
            <a:avLst/>
          </a:prstGeom>
          <a:noFill/>
        </p:spPr>
        <p:txBody>
          <a:bodyPr wrap="square">
            <a:spAutoFit/>
          </a:bodyPr>
          <a:lstStyle/>
          <a:p>
            <a:r>
              <a:rPr lang="pt-BR" sz="1600" b="0" dirty="0">
                <a:solidFill>
                  <a:srgbClr val="B5CEA8"/>
                </a:solidFill>
                <a:effectLst/>
                <a:latin typeface="Courier New" panose="02070309020205020404" pitchFamily="49" charset="0"/>
              </a:rPr>
              <a:t> 0.06383    </a:t>
            </a:r>
            <a:r>
              <a:rPr lang="pt-BR" sz="1600" dirty="0">
                <a:solidFill>
                  <a:srgbClr val="B5CEA8"/>
                </a:solidFill>
                <a:latin typeface="Courier New" panose="02070309020205020404" pitchFamily="49" charset="0"/>
              </a:rPr>
              <a:t>0.025532     </a:t>
            </a:r>
            <a:r>
              <a:rPr lang="pt-BR" sz="1600" b="0" dirty="0">
                <a:solidFill>
                  <a:srgbClr val="B5CEA8"/>
                </a:solidFill>
                <a:effectLst/>
                <a:latin typeface="Courier New" panose="02070309020205020404" pitchFamily="49" charset="0"/>
              </a:rPr>
              <a:t>0.17021</a:t>
            </a:r>
            <a:endParaRPr lang="pt-BR" sz="1600" b="0" dirty="0">
              <a:solidFill>
                <a:srgbClr val="D4D4D4"/>
              </a:solidFill>
              <a:effectLst/>
              <a:latin typeface="Courier New" panose="02070309020205020404" pitchFamily="49" charset="0"/>
            </a:endParaRPr>
          </a:p>
          <a:p>
            <a:endParaRPr lang="pt-BR" sz="1600" b="0" dirty="0">
              <a:solidFill>
                <a:srgbClr val="D4D4D4"/>
              </a:solidFill>
              <a:effectLst/>
              <a:latin typeface="Courier New" panose="02070309020205020404" pitchFamily="49" charset="0"/>
            </a:endParaRPr>
          </a:p>
        </p:txBody>
      </p:sp>
      <p:sp>
        <p:nvSpPr>
          <p:cNvPr id="8" name="CaixaDeTexto 7">
            <a:extLst>
              <a:ext uri="{FF2B5EF4-FFF2-40B4-BE49-F238E27FC236}">
                <a16:creationId xmlns:a16="http://schemas.microsoft.com/office/drawing/2014/main" id="{DBEAFB51-85B3-B360-AF0D-1FC1EF021266}"/>
              </a:ext>
            </a:extLst>
          </p:cNvPr>
          <p:cNvSpPr txBox="1"/>
          <p:nvPr/>
        </p:nvSpPr>
        <p:spPr>
          <a:xfrm>
            <a:off x="2786340" y="4946782"/>
            <a:ext cx="4367495" cy="584775"/>
          </a:xfrm>
          <a:prstGeom prst="rect">
            <a:avLst/>
          </a:prstGeom>
          <a:noFill/>
        </p:spPr>
        <p:txBody>
          <a:bodyPr wrap="square">
            <a:spAutoFit/>
          </a:bodyPr>
          <a:lstStyle/>
          <a:p>
            <a:r>
              <a:rPr lang="pt-BR" sz="1600" b="0" dirty="0">
                <a:solidFill>
                  <a:srgbClr val="B5CEA8"/>
                </a:solidFill>
                <a:effectLst/>
                <a:latin typeface="Courier New" panose="02070309020205020404" pitchFamily="49" charset="0"/>
              </a:rPr>
              <a:t>0.</a:t>
            </a:r>
            <a:r>
              <a:rPr lang="pt-BR" sz="1600" dirty="0">
                <a:solidFill>
                  <a:srgbClr val="B5CEA8"/>
                </a:solidFill>
                <a:latin typeface="Courier New" panose="02070309020205020404" pitchFamily="49" charset="0"/>
              </a:rPr>
              <a:t>08511      0.08511     0.08511</a:t>
            </a:r>
            <a:endParaRPr lang="pt-BR" sz="1600" b="0" dirty="0">
              <a:solidFill>
                <a:srgbClr val="D4D4D4"/>
              </a:solidFill>
              <a:effectLst/>
              <a:latin typeface="Courier New" panose="02070309020205020404" pitchFamily="49" charset="0"/>
            </a:endParaRPr>
          </a:p>
          <a:p>
            <a:endParaRPr lang="pt-BR" sz="16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188106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46148" name="Picture 4"/>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8639739" y="4373702"/>
            <a:ext cx="2809002" cy="1760308"/>
          </a:xfrm>
          <a:prstGeom prst="rect">
            <a:avLst/>
          </a:prstGeom>
          <a:noFill/>
          <a:ln w="9525">
            <a:noFill/>
            <a:miter lim="800000"/>
            <a:headEnd/>
            <a:tailEnd/>
          </a:ln>
        </p:spPr>
      </p:pic>
      <p:sp>
        <p:nvSpPr>
          <p:cNvPr id="2" name="Título 1"/>
          <p:cNvSpPr>
            <a:spLocks noGrp="1"/>
          </p:cNvSpPr>
          <p:nvPr>
            <p:ph type="title"/>
          </p:nvPr>
        </p:nvSpPr>
        <p:spPr/>
        <p:txBody>
          <a:bodyPr/>
          <a:lstStyle/>
          <a:p>
            <a:r>
              <a:rPr lang="pt-BR" noProof="0" dirty="0"/>
              <a:t>NORMAL </a:t>
            </a:r>
            <a:r>
              <a:rPr lang="pt-BR" noProof="0" dirty="0" err="1"/>
              <a:t>distribution</a:t>
            </a:r>
            <a:endParaRPr lang="pt-BR" noProof="0" dirty="0"/>
          </a:p>
        </p:txBody>
      </p:sp>
      <mc:AlternateContent xmlns:mc="http://schemas.openxmlformats.org/markup-compatibility/2006" xmlns:a14="http://schemas.microsoft.com/office/drawing/2010/main">
        <mc:Choice Requires="a14">
          <p:sp>
            <p:nvSpPr>
              <p:cNvPr id="487427" name="Rectangle 3"/>
              <p:cNvSpPr>
                <a:spLocks noGrp="1" noChangeArrowheads="1"/>
              </p:cNvSpPr>
              <p:nvPr>
                <p:ph idx="1"/>
              </p:nvPr>
            </p:nvSpPr>
            <p:spPr bwMode="auto">
              <a:noFill/>
              <a:ln>
                <a:miter lim="800000"/>
                <a:headEnd/>
                <a:tailEnd/>
              </a:ln>
            </p:spPr>
            <p:txBody>
              <a:bodyPr vert="horz" wrap="square" lIns="91440" tIns="45720" rIns="91440" bIns="45720" numCol="1" rtlCol="0" anchor="t" anchorCtr="0" compatLnSpc="1">
                <a:prstTxWarp prst="textNoShape">
                  <a:avLst/>
                </a:prstTxWarp>
                <a:normAutofit/>
              </a:bodyPr>
              <a:lstStyle/>
              <a:p>
                <a:pPr algn="just">
                  <a:lnSpc>
                    <a:spcPct val="100000"/>
                  </a:lnSpc>
                </a:pPr>
                <a:r>
                  <a:rPr lang="en-US" sz="2800" noProof="0" dirty="0"/>
                  <a:t>The probability density function of a normal distribution is given by:</a:t>
                </a:r>
                <a:endParaRPr lang="pt-BR" sz="3200" b="0" i="1" noProof="0" dirty="0">
                  <a:latin typeface="Cambria Math" panose="02040503050406030204" pitchFamily="18" charset="0"/>
                </a:endParaRPr>
              </a:p>
              <a:p>
                <a:pPr algn="just">
                  <a:lnSpc>
                    <a:spcPct val="100000"/>
                  </a:lnSpc>
                </a:pPr>
                <a14:m>
                  <m:oMath xmlns:m="http://schemas.openxmlformats.org/officeDocument/2006/math">
                    <m:r>
                      <a:rPr lang="pt-BR" sz="3200" b="0" i="1" noProof="0" smtClean="0">
                        <a:latin typeface="Cambria Math" panose="02040503050406030204" pitchFamily="18" charset="0"/>
                      </a:rPr>
                      <m:t>𝑝</m:t>
                    </m:r>
                    <m:d>
                      <m:dPr>
                        <m:ctrlPr>
                          <a:rPr lang="pt-BR" sz="3200" i="1" noProof="0">
                            <a:latin typeface="Cambria Math" panose="02040503050406030204" pitchFamily="18" charset="0"/>
                          </a:rPr>
                        </m:ctrlPr>
                      </m:dPr>
                      <m:e>
                        <m:r>
                          <a:rPr lang="pt-BR" sz="3200" i="1" noProof="0">
                            <a:latin typeface="Cambria Math" panose="02040503050406030204" pitchFamily="18" charset="0"/>
                          </a:rPr>
                          <m:t>𝑥</m:t>
                        </m:r>
                        <m:r>
                          <a:rPr lang="pt-BR" sz="3200" b="0" i="1" noProof="0" smtClean="0">
                            <a:latin typeface="Cambria Math" panose="02040503050406030204" pitchFamily="18" charset="0"/>
                          </a:rPr>
                          <m:t>;</m:t>
                        </m:r>
                        <m:r>
                          <a:rPr lang="pt-BR" sz="3200" i="1" noProof="0">
                            <a:latin typeface="Cambria Math" panose="02040503050406030204" pitchFamily="18" charset="0"/>
                            <a:ea typeface="Cambria Math" panose="02040503050406030204" pitchFamily="18" charset="0"/>
                          </a:rPr>
                          <m:t>𝜇</m:t>
                        </m:r>
                        <m:r>
                          <a:rPr lang="pt-BR" sz="3200" i="1" noProof="0">
                            <a:latin typeface="Cambria Math" panose="02040503050406030204" pitchFamily="18" charset="0"/>
                          </a:rPr>
                          <m:t>,</m:t>
                        </m:r>
                        <m:sSup>
                          <m:sSupPr>
                            <m:ctrlPr>
                              <a:rPr lang="pt-BR" sz="3200" i="1" noProof="0">
                                <a:latin typeface="Cambria Math" panose="02040503050406030204" pitchFamily="18" charset="0"/>
                              </a:rPr>
                            </m:ctrlPr>
                          </m:sSupPr>
                          <m:e>
                            <m:r>
                              <a:rPr lang="pt-BR" sz="3200" i="1" noProof="0">
                                <a:latin typeface="Cambria Math" panose="02040503050406030204" pitchFamily="18" charset="0"/>
                                <a:ea typeface="Cambria Math" panose="02040503050406030204" pitchFamily="18" charset="0"/>
                              </a:rPr>
                              <m:t>𝜎</m:t>
                            </m:r>
                          </m:e>
                          <m:sup>
                            <m:r>
                              <a:rPr lang="pt-BR" sz="3200" i="1" noProof="0">
                                <a:latin typeface="Cambria Math" panose="02040503050406030204" pitchFamily="18" charset="0"/>
                              </a:rPr>
                              <m:t>2</m:t>
                            </m:r>
                          </m:sup>
                        </m:sSup>
                      </m:e>
                    </m:d>
                    <m:r>
                      <a:rPr lang="pt-BR" sz="3200" i="1" noProof="0">
                        <a:latin typeface="Cambria Math" panose="02040503050406030204" pitchFamily="18" charset="0"/>
                      </a:rPr>
                      <m:t>=</m:t>
                    </m:r>
                    <m:f>
                      <m:fPr>
                        <m:ctrlPr>
                          <a:rPr lang="pt-BR" sz="3200" i="1" noProof="0">
                            <a:latin typeface="Cambria Math" panose="02040503050406030204" pitchFamily="18" charset="0"/>
                          </a:rPr>
                        </m:ctrlPr>
                      </m:fPr>
                      <m:num>
                        <m:r>
                          <a:rPr lang="pt-BR" sz="3200" i="1" noProof="0">
                            <a:latin typeface="Cambria Math" panose="02040503050406030204" pitchFamily="18" charset="0"/>
                          </a:rPr>
                          <m:t>1</m:t>
                        </m:r>
                      </m:num>
                      <m:den>
                        <m:sSub>
                          <m:sSubPr>
                            <m:ctrlPr>
                              <a:rPr lang="pt-BR" sz="3200" i="1">
                                <a:latin typeface="Cambria Math" panose="02040503050406030204" pitchFamily="18" charset="0"/>
                              </a:rPr>
                            </m:ctrlPr>
                          </m:sSubPr>
                          <m:e>
                            <m:r>
                              <a:rPr lang="pt-BR"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rPr>
                              <m:t>𝑥</m:t>
                            </m:r>
                          </m:sub>
                        </m:sSub>
                        <m:rad>
                          <m:radPr>
                            <m:degHide m:val="on"/>
                            <m:ctrlPr>
                              <a:rPr lang="pt-BR" sz="3200" i="1" noProof="0">
                                <a:latin typeface="Cambria Math" panose="02040503050406030204" pitchFamily="18" charset="0"/>
                              </a:rPr>
                            </m:ctrlPr>
                          </m:radPr>
                          <m:deg/>
                          <m:e>
                            <m:r>
                              <a:rPr lang="pt-BR" sz="3200" i="1" noProof="0">
                                <a:latin typeface="Cambria Math" panose="02040503050406030204" pitchFamily="18" charset="0"/>
                              </a:rPr>
                              <m:t>2</m:t>
                            </m:r>
                            <m:r>
                              <a:rPr lang="pt-BR" sz="3200" i="1" noProof="0">
                                <a:latin typeface="Cambria Math" panose="02040503050406030204" pitchFamily="18" charset="0"/>
                                <a:ea typeface="Cambria Math" panose="02040503050406030204" pitchFamily="18" charset="0"/>
                              </a:rPr>
                              <m:t>𝜋</m:t>
                            </m:r>
                          </m:e>
                        </m:rad>
                      </m:den>
                    </m:f>
                    <m:sSup>
                      <m:sSupPr>
                        <m:ctrlPr>
                          <a:rPr lang="pt-BR" sz="3200" i="1" noProof="0">
                            <a:latin typeface="Cambria Math" panose="02040503050406030204" pitchFamily="18" charset="0"/>
                          </a:rPr>
                        </m:ctrlPr>
                      </m:sSupPr>
                      <m:e>
                        <m:r>
                          <a:rPr lang="pt-BR" sz="3200" i="1" noProof="0">
                            <a:latin typeface="Cambria Math" panose="02040503050406030204" pitchFamily="18" charset="0"/>
                          </a:rPr>
                          <m:t>𝑒</m:t>
                        </m:r>
                      </m:e>
                      <m:sup>
                        <m:r>
                          <a:rPr lang="pt-BR" sz="3200" i="1" noProof="0">
                            <a:latin typeface="Cambria Math" panose="02040503050406030204" pitchFamily="18" charset="0"/>
                          </a:rPr>
                          <m:t>−</m:t>
                        </m:r>
                        <m:f>
                          <m:fPr>
                            <m:ctrlPr>
                              <a:rPr lang="pt-BR" sz="3200" i="1" noProof="0">
                                <a:latin typeface="Cambria Math" panose="02040503050406030204" pitchFamily="18" charset="0"/>
                              </a:rPr>
                            </m:ctrlPr>
                          </m:fPr>
                          <m:num>
                            <m:r>
                              <a:rPr lang="pt-BR" sz="3200" i="1" noProof="0">
                                <a:latin typeface="Cambria Math" panose="02040503050406030204" pitchFamily="18" charset="0"/>
                              </a:rPr>
                              <m:t>1</m:t>
                            </m:r>
                          </m:num>
                          <m:den>
                            <m:r>
                              <a:rPr lang="pt-BR" sz="3200" i="1" noProof="0">
                                <a:latin typeface="Cambria Math" panose="02040503050406030204" pitchFamily="18" charset="0"/>
                              </a:rPr>
                              <m:t>2</m:t>
                            </m:r>
                          </m:den>
                        </m:f>
                        <m:sSup>
                          <m:sSupPr>
                            <m:ctrlPr>
                              <a:rPr lang="pt-BR" sz="3200" i="1" noProof="0">
                                <a:latin typeface="Cambria Math" panose="02040503050406030204" pitchFamily="18" charset="0"/>
                              </a:rPr>
                            </m:ctrlPr>
                          </m:sSupPr>
                          <m:e>
                            <m:d>
                              <m:dPr>
                                <m:ctrlPr>
                                  <a:rPr lang="pt-BR" sz="3200" i="1" noProof="0">
                                    <a:latin typeface="Cambria Math" panose="02040503050406030204" pitchFamily="18" charset="0"/>
                                  </a:rPr>
                                </m:ctrlPr>
                              </m:dPr>
                              <m:e>
                                <m:f>
                                  <m:fPr>
                                    <m:ctrlPr>
                                      <a:rPr lang="pt-BR" sz="3200" i="1" noProof="0">
                                        <a:latin typeface="Cambria Math" panose="02040503050406030204" pitchFamily="18" charset="0"/>
                                      </a:rPr>
                                    </m:ctrlPr>
                                  </m:fPr>
                                  <m:num>
                                    <m:r>
                                      <a:rPr lang="pt-BR" sz="3200" i="1" noProof="0">
                                        <a:latin typeface="Cambria Math" panose="02040503050406030204" pitchFamily="18" charset="0"/>
                                      </a:rPr>
                                      <m:t>𝑥</m:t>
                                    </m:r>
                                    <m:r>
                                      <a:rPr lang="pt-BR" sz="3200" i="1" noProof="0">
                                        <a:latin typeface="Cambria Math" panose="02040503050406030204" pitchFamily="18" charset="0"/>
                                      </a:rPr>
                                      <m:t>−</m:t>
                                    </m:r>
                                    <m:r>
                                      <a:rPr lang="pt-BR" sz="3200" i="1" noProof="0" smtClean="0">
                                        <a:latin typeface="Cambria Math" panose="02040503050406030204" pitchFamily="18" charset="0"/>
                                        <a:ea typeface="Cambria Math" panose="02040503050406030204" pitchFamily="18" charset="0"/>
                                      </a:rPr>
                                      <m:t>𝜇</m:t>
                                    </m:r>
                                  </m:num>
                                  <m:den>
                                    <m:sSub>
                                      <m:sSubPr>
                                        <m:ctrlPr>
                                          <a:rPr lang="pt-BR" sz="3200" i="1">
                                            <a:latin typeface="Cambria Math" panose="02040503050406030204" pitchFamily="18" charset="0"/>
                                          </a:rPr>
                                        </m:ctrlPr>
                                      </m:sSubPr>
                                      <m:e>
                                        <m:r>
                                          <a:rPr lang="pt-BR"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rPr>
                                          <m:t>𝑥</m:t>
                                        </m:r>
                                      </m:sub>
                                    </m:sSub>
                                  </m:den>
                                </m:f>
                              </m:e>
                            </m:d>
                          </m:e>
                          <m:sup>
                            <m:r>
                              <a:rPr lang="pt-BR" sz="3200" i="1" noProof="0">
                                <a:latin typeface="Cambria Math" panose="02040503050406030204" pitchFamily="18" charset="0"/>
                              </a:rPr>
                              <m:t>2</m:t>
                            </m:r>
                          </m:sup>
                        </m:sSup>
                      </m:sup>
                    </m:sSup>
                  </m:oMath>
                </a14:m>
                <a:r>
                  <a:rPr lang="pt-BR" sz="3200" noProof="0" dirty="0"/>
                  <a:t>        </a:t>
                </a:r>
                <a14:m>
                  <m:oMath xmlns:m="http://schemas.openxmlformats.org/officeDocument/2006/math">
                    <m:r>
                      <a:rPr lang="pt-BR" sz="3200" i="1" noProof="0">
                        <a:latin typeface="Cambria Math" panose="02040503050406030204" pitchFamily="18" charset="0"/>
                      </a:rPr>
                      <m:t>−</m:t>
                    </m:r>
                    <m:r>
                      <a:rPr lang="pt-BR" sz="3200" i="1" noProof="0">
                        <a:latin typeface="Cambria Math" panose="02040503050406030204" pitchFamily="18" charset="0"/>
                        <a:ea typeface="Cambria Math" panose="02040503050406030204" pitchFamily="18" charset="0"/>
                      </a:rPr>
                      <m:t>∞≤</m:t>
                    </m:r>
                    <m:r>
                      <a:rPr lang="pt-BR" sz="3200" i="1" noProof="0">
                        <a:latin typeface="Cambria Math" panose="02040503050406030204" pitchFamily="18" charset="0"/>
                        <a:ea typeface="Cambria Math" panose="02040503050406030204" pitchFamily="18" charset="0"/>
                      </a:rPr>
                      <m:t>𝑥</m:t>
                    </m:r>
                    <m:r>
                      <a:rPr lang="pt-BR" sz="3200" i="1" noProof="0">
                        <a:latin typeface="Cambria Math" panose="02040503050406030204" pitchFamily="18" charset="0"/>
                        <a:ea typeface="Cambria Math" panose="02040503050406030204" pitchFamily="18" charset="0"/>
                      </a:rPr>
                      <m:t>≤∞</m:t>
                    </m:r>
                  </m:oMath>
                </a14:m>
                <a:endParaRPr lang="pt-BR" sz="3200" noProof="0" dirty="0"/>
              </a:p>
              <a:p>
                <a:pPr marL="0" indent="0">
                  <a:lnSpc>
                    <a:spcPct val="100000"/>
                  </a:lnSpc>
                  <a:buNone/>
                </a:pPr>
                <a:r>
                  <a:rPr lang="en-US" sz="2800" dirty="0"/>
                  <a:t>where </a:t>
                </a:r>
                <a14:m>
                  <m:oMath xmlns:m="http://schemas.openxmlformats.org/officeDocument/2006/math">
                    <m:r>
                      <a:rPr lang="pt-BR" sz="2800" i="1" noProof="0" smtClean="0">
                        <a:latin typeface="Cambria Math" panose="02040503050406030204" pitchFamily="18" charset="0"/>
                      </a:rPr>
                      <m:t>𝑥</m:t>
                    </m:r>
                  </m:oMath>
                </a14:m>
                <a:r>
                  <a:rPr lang="en-US" sz="2800" dirty="0"/>
                  <a:t> is the random variable. </a:t>
                </a:r>
                <a:endParaRPr lang="pt-BR" sz="2800" b="1" noProof="0" dirty="0"/>
              </a:p>
              <a:p>
                <a:pPr marL="411483" indent="-457200" algn="ctr">
                  <a:lnSpc>
                    <a:spcPct val="100000"/>
                  </a:lnSpc>
                </a:pPr>
                <a:endParaRPr lang="pt-BR" sz="2800" noProof="0" dirty="0"/>
              </a:p>
            </p:txBody>
          </p:sp>
        </mc:Choice>
        <mc:Fallback xmlns="">
          <p:sp>
            <p:nvSpPr>
              <p:cNvPr id="487427" name="Rectangle 3"/>
              <p:cNvSpPr>
                <a:spLocks noGrp="1" noRot="1" noChangeAspect="1" noMove="1" noResize="1" noEditPoints="1" noAdjustHandles="1" noChangeArrowheads="1" noChangeShapeType="1" noTextEdit="1"/>
              </p:cNvSpPr>
              <p:nvPr>
                <p:ph idx="1"/>
              </p:nvPr>
            </p:nvSpPr>
            <p:spPr bwMode="auto">
              <a:blipFill>
                <a:blip r:embed="rId4"/>
                <a:stretch>
                  <a:fillRect l="-1255" t="-1515" r="-1255"/>
                </a:stretch>
              </a:blipFill>
              <a:ln>
                <a:miter lim="800000"/>
                <a:headEnd/>
                <a:tailEnd/>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7428" name="Text Box 4"/>
              <p:cNvSpPr txBox="1">
                <a:spLocks noChangeArrowheads="1"/>
              </p:cNvSpPr>
              <p:nvPr/>
            </p:nvSpPr>
            <p:spPr bwMode="auto">
              <a:xfrm>
                <a:off x="576218" y="5070069"/>
                <a:ext cx="8768062" cy="954107"/>
              </a:xfrm>
              <a:prstGeom prst="rect">
                <a:avLst/>
              </a:prstGeom>
              <a:noFill/>
              <a:ln w="9525">
                <a:noFill/>
                <a:miter lim="800000"/>
                <a:headEnd/>
                <a:tailEnd/>
              </a:ln>
            </p:spPr>
            <p:txBody>
              <a:bodyPr wrap="square">
                <a:spAutoFit/>
              </a:bodyPr>
              <a:lstStyle/>
              <a:p>
                <a:pPr lvl="1" eaLnBrk="0" hangingPunct="0">
                  <a:buClr>
                    <a:schemeClr val="folHlink"/>
                  </a:buClr>
                  <a:buSzPct val="90000"/>
                </a:pPr>
                <a:r>
                  <a:rPr lang="en-US" sz="2800" dirty="0"/>
                  <a:t>The normal distribution is characterized by two parameters: </a:t>
                </a:r>
                <a:r>
                  <a:rPr lang="pt-BR" sz="2800" dirty="0" err="1"/>
                  <a:t>the</a:t>
                </a:r>
                <a:r>
                  <a:rPr lang="pt-BR" sz="2800" dirty="0"/>
                  <a:t> </a:t>
                </a:r>
                <a:r>
                  <a:rPr lang="pt-BR" sz="2800" dirty="0" err="1"/>
                  <a:t>mean</a:t>
                </a:r>
                <a:r>
                  <a:rPr lang="pt-BR" sz="2800" dirty="0"/>
                  <a:t> </a:t>
                </a:r>
                <a14:m>
                  <m:oMath xmlns:m="http://schemas.openxmlformats.org/officeDocument/2006/math">
                    <m:r>
                      <a:rPr lang="pt-BR" sz="2800" b="0" i="0" smtClean="0">
                        <a:latin typeface="Cambria Math" panose="02040503050406030204" pitchFamily="18" charset="0"/>
                        <a:ea typeface="Cambria Math" panose="02040503050406030204" pitchFamily="18" charset="0"/>
                      </a:rPr>
                      <m:t>(</m:t>
                    </m:r>
                    <m:r>
                      <a:rPr lang="pt-BR" sz="2800" i="1" smtClean="0">
                        <a:latin typeface="Cambria Math" panose="02040503050406030204" pitchFamily="18" charset="0"/>
                        <a:ea typeface="Cambria Math" panose="02040503050406030204" pitchFamily="18" charset="0"/>
                      </a:rPr>
                      <m:t>𝜇</m:t>
                    </m:r>
                    <m:r>
                      <a:rPr lang="pt-BR" sz="2800" b="0" i="1" smtClean="0">
                        <a:latin typeface="Cambria Math" panose="02040503050406030204" pitchFamily="18" charset="0"/>
                        <a:ea typeface="Cambria Math" panose="02040503050406030204" pitchFamily="18" charset="0"/>
                      </a:rPr>
                      <m:t>)</m:t>
                    </m:r>
                  </m:oMath>
                </a14:m>
                <a:r>
                  <a:rPr lang="pt-BR" sz="2800" dirty="0"/>
                  <a:t> and </a:t>
                </a:r>
                <a:r>
                  <a:rPr lang="pt-BR" sz="2800" dirty="0" err="1"/>
                  <a:t>the</a:t>
                </a:r>
                <a:r>
                  <a:rPr lang="pt-BR" sz="2800" dirty="0"/>
                  <a:t> </a:t>
                </a:r>
                <a:r>
                  <a:rPr lang="pt-BR" sz="2800" dirty="0" err="1"/>
                  <a:t>variance</a:t>
                </a:r>
                <a:r>
                  <a:rPr lang="pt-BR" sz="2800" dirty="0"/>
                  <a:t> </a:t>
                </a:r>
                <a14:m>
                  <m:oMath xmlns:m="http://schemas.openxmlformats.org/officeDocument/2006/math">
                    <m:d>
                      <m:dPr>
                        <m:ctrlPr>
                          <a:rPr lang="pt-BR" sz="2800" b="0" i="1" smtClean="0">
                            <a:latin typeface="Cambria Math" panose="02040503050406030204" pitchFamily="18" charset="0"/>
                          </a:rPr>
                        </m:ctrlPr>
                      </m:dPr>
                      <m:e>
                        <m:sSubSup>
                          <m:sSubSupPr>
                            <m:ctrlPr>
                              <a:rPr lang="pt-BR" sz="2800" i="1">
                                <a:latin typeface="Cambria Math" panose="02040503050406030204" pitchFamily="18" charset="0"/>
                              </a:rPr>
                            </m:ctrlPr>
                          </m:sSubSupPr>
                          <m:e>
                            <m:r>
                              <a:rPr lang="pt-BR" sz="2800" i="1">
                                <a:latin typeface="Cambria Math" panose="02040503050406030204" pitchFamily="18" charset="0"/>
                                <a:ea typeface="Cambria Math" panose="02040503050406030204" pitchFamily="18" charset="0"/>
                              </a:rPr>
                              <m:t>𝜎</m:t>
                            </m:r>
                          </m:e>
                          <m:sub>
                            <m:r>
                              <a:rPr lang="pt-BR" sz="2800" i="1">
                                <a:latin typeface="Cambria Math" panose="02040503050406030204" pitchFamily="18" charset="0"/>
                              </a:rPr>
                              <m:t>𝑥</m:t>
                            </m:r>
                          </m:sub>
                          <m:sup>
                            <m:r>
                              <a:rPr lang="pt-BR" sz="2800" i="1">
                                <a:latin typeface="Cambria Math" panose="02040503050406030204" pitchFamily="18" charset="0"/>
                              </a:rPr>
                              <m:t>2</m:t>
                            </m:r>
                          </m:sup>
                        </m:sSubSup>
                      </m:e>
                    </m:d>
                  </m:oMath>
                </a14:m>
                <a:r>
                  <a:rPr lang="pt-BR" sz="2800" dirty="0"/>
                  <a:t>.</a:t>
                </a:r>
              </a:p>
            </p:txBody>
          </p:sp>
        </mc:Choice>
        <mc:Fallback xmlns="">
          <p:sp>
            <p:nvSpPr>
              <p:cNvPr id="487428" name="Text Box 4"/>
              <p:cNvSpPr txBox="1">
                <a:spLocks noRot="1" noChangeAspect="1" noMove="1" noResize="1" noEditPoints="1" noAdjustHandles="1" noChangeArrowheads="1" noChangeShapeType="1" noTextEdit="1"/>
              </p:cNvSpPr>
              <p:nvPr/>
            </p:nvSpPr>
            <p:spPr bwMode="auto">
              <a:xfrm>
                <a:off x="576218" y="5070069"/>
                <a:ext cx="8768062" cy="954107"/>
              </a:xfrm>
              <a:prstGeom prst="rect">
                <a:avLst/>
              </a:prstGeom>
              <a:blipFill>
                <a:blip r:embed="rId5"/>
                <a:stretch>
                  <a:fillRect t="-7051" b="-17308"/>
                </a:stretch>
              </a:blipFill>
              <a:ln w="9525">
                <a:noFill/>
                <a:miter lim="800000"/>
                <a:headEnd/>
                <a:tailEnd/>
              </a:ln>
            </p:spPr>
            <p:txBody>
              <a:bodyPr/>
              <a:lstStyle/>
              <a:p>
                <a:r>
                  <a:rPr lang="pt-BR">
                    <a:noFill/>
                  </a:rPr>
                  <a:t> </a:t>
                </a:r>
              </a:p>
            </p:txBody>
          </p:sp>
        </mc:Fallback>
      </mc:AlternateContent>
      <p:sp>
        <p:nvSpPr>
          <p:cNvPr id="29703" name="Rectangle 5"/>
          <p:cNvSpPr>
            <a:spLocks noChangeArrowheads="1"/>
          </p:cNvSpPr>
          <p:nvPr/>
        </p:nvSpPr>
        <p:spPr bwMode="auto">
          <a:xfrm>
            <a:off x="1524001" y="3134797"/>
            <a:ext cx="184731" cy="369332"/>
          </a:xfrm>
          <a:prstGeom prst="rect">
            <a:avLst/>
          </a:prstGeom>
          <a:noFill/>
          <a:ln w="9525">
            <a:noFill/>
            <a:miter lim="800000"/>
            <a:headEnd/>
            <a:tailEnd/>
          </a:ln>
        </p:spPr>
        <p:txBody>
          <a:bodyPr wrap="none" anchor="ctr">
            <a:spAutoFit/>
          </a:bodyPr>
          <a:lstStyle/>
          <a:p>
            <a:endParaRPr lang="pt-BR"/>
          </a:p>
        </p:txBody>
      </p:sp>
      <p:sp>
        <p:nvSpPr>
          <p:cNvPr id="29704" name="Rectangle 6"/>
          <p:cNvSpPr>
            <a:spLocks noChangeArrowheads="1"/>
          </p:cNvSpPr>
          <p:nvPr/>
        </p:nvSpPr>
        <p:spPr bwMode="auto">
          <a:xfrm>
            <a:off x="1524001" y="2963347"/>
            <a:ext cx="184731" cy="369332"/>
          </a:xfrm>
          <a:prstGeom prst="rect">
            <a:avLst/>
          </a:prstGeom>
          <a:noFill/>
          <a:ln w="9525">
            <a:noFill/>
            <a:miter lim="800000"/>
            <a:headEnd/>
            <a:tailEnd/>
          </a:ln>
        </p:spPr>
        <p:txBody>
          <a:bodyPr wrap="none" anchor="ctr">
            <a:spAutoFit/>
          </a:bodyPr>
          <a:lstStyle/>
          <a:p>
            <a:endParaRPr lang="pt-BR"/>
          </a:p>
        </p:txBody>
      </p:sp>
      <p:sp>
        <p:nvSpPr>
          <p:cNvPr id="29705" name="Rectangle 8"/>
          <p:cNvSpPr>
            <a:spLocks noChangeArrowheads="1"/>
          </p:cNvSpPr>
          <p:nvPr/>
        </p:nvSpPr>
        <p:spPr bwMode="auto">
          <a:xfrm>
            <a:off x="1524001" y="3149084"/>
            <a:ext cx="184731" cy="369332"/>
          </a:xfrm>
          <a:prstGeom prst="rect">
            <a:avLst/>
          </a:prstGeom>
          <a:noFill/>
          <a:ln w="9525">
            <a:noFill/>
            <a:miter lim="800000"/>
            <a:headEnd/>
            <a:tailEnd/>
          </a:ln>
        </p:spPr>
        <p:txBody>
          <a:bodyPr wrap="none" anchor="ctr">
            <a:spAutoFit/>
          </a:bodyPr>
          <a:lstStyle/>
          <a:p>
            <a:endParaRPr lang="pt-BR"/>
          </a:p>
        </p:txBody>
      </p:sp>
    </p:spTree>
    <p:extLst>
      <p:ext uri="{BB962C8B-B14F-4D97-AF65-F5344CB8AC3E}">
        <p14:creationId xmlns:p14="http://schemas.microsoft.com/office/powerpoint/2010/main" val="149306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428">
                                            <p:txEl>
                                              <p:pRg st="0" end="0"/>
                                            </p:txEl>
                                          </p:spTgt>
                                        </p:tgtEl>
                                        <p:attrNameLst>
                                          <p:attrName>style.visibility</p:attrName>
                                        </p:attrNameLst>
                                      </p:cBhvr>
                                      <p:to>
                                        <p:strVal val="visible"/>
                                      </p:to>
                                    </p:set>
                                    <p:animEffect transition="in" filter="fade">
                                      <p:cBhvr>
                                        <p:cTn id="7" dur="500"/>
                                        <p:tgtEl>
                                          <p:spTgt spid="4874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DC5E2-0DF2-D700-D9E4-2A2B499EB68A}"/>
              </a:ext>
            </a:extLst>
          </p:cNvPr>
          <p:cNvSpPr>
            <a:spLocks noGrp="1"/>
          </p:cNvSpPr>
          <p:nvPr>
            <p:ph type="title"/>
          </p:nvPr>
        </p:nvSpPr>
        <p:spPr>
          <a:xfrm>
            <a:off x="1024127" y="585216"/>
            <a:ext cx="9539882" cy="1499616"/>
          </a:xfrm>
        </p:spPr>
        <p:txBody>
          <a:bodyPr/>
          <a:lstStyle/>
          <a:p>
            <a:r>
              <a:rPr lang="en-US" dirty="0"/>
              <a:t>the product of the gaussians are gaussians</a:t>
            </a:r>
            <a:endParaRPr lang="pt-BR" dirty="0"/>
          </a:p>
        </p:txBody>
      </p:sp>
      <p:pic>
        <p:nvPicPr>
          <p:cNvPr id="7170" name="Picture 2">
            <a:extLst>
              <a:ext uri="{FF2B5EF4-FFF2-40B4-BE49-F238E27FC236}">
                <a16:creationId xmlns:a16="http://schemas.microsoft.com/office/drawing/2014/main" id="{2AD47D27-AD24-85B8-960E-067766FA0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33" y="2099893"/>
            <a:ext cx="8678274" cy="425438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8B44F9C1-C0AA-15D9-5277-9AA6CFC5BA49}"/>
              </a:ext>
            </a:extLst>
          </p:cNvPr>
          <p:cNvPicPr>
            <a:picLocks noChangeAspect="1"/>
          </p:cNvPicPr>
          <p:nvPr/>
        </p:nvPicPr>
        <p:blipFill>
          <a:blip r:embed="rId3"/>
          <a:stretch>
            <a:fillRect/>
          </a:stretch>
        </p:blipFill>
        <p:spPr>
          <a:xfrm>
            <a:off x="8555574" y="2928969"/>
            <a:ext cx="2690093" cy="1844200"/>
          </a:xfrm>
          <a:prstGeom prst="rect">
            <a:avLst/>
          </a:prstGeom>
        </p:spPr>
      </p:pic>
    </p:spTree>
    <p:extLst>
      <p:ext uri="{BB962C8B-B14F-4D97-AF65-F5344CB8AC3E}">
        <p14:creationId xmlns:p14="http://schemas.microsoft.com/office/powerpoint/2010/main" val="26446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ADBF81-B7C7-626E-A7A3-AAC4ADFAC3F3}"/>
              </a:ext>
            </a:extLst>
          </p:cNvPr>
          <p:cNvSpPr>
            <a:spLocks noGrp="1"/>
          </p:cNvSpPr>
          <p:nvPr>
            <p:ph type="title"/>
          </p:nvPr>
        </p:nvSpPr>
        <p:spPr/>
        <p:txBody>
          <a:bodyPr/>
          <a:lstStyle/>
          <a:p>
            <a:r>
              <a:rPr lang="en-US" dirty="0"/>
              <a:t>the sum of the gaussians are also gaussians...</a:t>
            </a:r>
            <a:endParaRPr lang="pt-BR" dirty="0"/>
          </a:p>
        </p:txBody>
      </p:sp>
      <p:pic>
        <p:nvPicPr>
          <p:cNvPr id="6146" name="Picture 2">
            <a:extLst>
              <a:ext uri="{FF2B5EF4-FFF2-40B4-BE49-F238E27FC236}">
                <a16:creationId xmlns:a16="http://schemas.microsoft.com/office/drawing/2014/main" id="{9909CBD6-1D87-C0B0-7159-ED7553573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34" y="2036347"/>
            <a:ext cx="9817694" cy="423643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F39DA5BC-A787-DF7F-DCF2-3A46E9B43C52}"/>
              </a:ext>
            </a:extLst>
          </p:cNvPr>
          <p:cNvPicPr>
            <a:picLocks noChangeAspect="1"/>
          </p:cNvPicPr>
          <p:nvPr/>
        </p:nvPicPr>
        <p:blipFill>
          <a:blip r:embed="rId3"/>
          <a:srcRect l="31545" t="35846" r="35639"/>
          <a:stretch/>
        </p:blipFill>
        <p:spPr>
          <a:xfrm>
            <a:off x="6909665" y="3013220"/>
            <a:ext cx="2202062" cy="1045486"/>
          </a:xfrm>
          <a:prstGeom prst="rect">
            <a:avLst/>
          </a:prstGeom>
        </p:spPr>
      </p:pic>
    </p:spTree>
    <p:extLst>
      <p:ext uri="{BB962C8B-B14F-4D97-AF65-F5344CB8AC3E}">
        <p14:creationId xmlns:p14="http://schemas.microsoft.com/office/powerpoint/2010/main" val="1824811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Balão de Pensamento: Nuvem 3">
            <a:extLst>
              <a:ext uri="{FF2B5EF4-FFF2-40B4-BE49-F238E27FC236}">
                <a16:creationId xmlns:a16="http://schemas.microsoft.com/office/drawing/2014/main" id="{6025289F-5332-42FF-86CB-A5F9EDAD4190}"/>
              </a:ext>
            </a:extLst>
          </p:cNvPr>
          <p:cNvSpPr/>
          <p:nvPr/>
        </p:nvSpPr>
        <p:spPr>
          <a:xfrm>
            <a:off x="7747000" y="1485900"/>
            <a:ext cx="3962400" cy="901700"/>
          </a:xfrm>
          <a:prstGeom prst="cloudCallout">
            <a:avLst>
              <a:gd name="adj1" fmla="val 58654"/>
              <a:gd name="adj2" fmla="val 95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4034" name="Picture 2" descr="3D Graphing &amp; Maps For Excel, R, Python, &amp; MATLAB: Gender &amp; Jobs ...">
            <a:extLst>
              <a:ext uri="{FF2B5EF4-FFF2-40B4-BE49-F238E27FC236}">
                <a16:creationId xmlns:a16="http://schemas.microsoft.com/office/drawing/2014/main" id="{92A06889-892E-47A5-82E5-0A365D655F6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7895" t="7253" r="6413" b="7321"/>
          <a:stretch/>
        </p:blipFill>
        <p:spPr bwMode="auto">
          <a:xfrm>
            <a:off x="8343900" y="4470401"/>
            <a:ext cx="3733800" cy="22225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pt-BR" dirty="0" err="1"/>
              <a:t>Multivariate</a:t>
            </a:r>
            <a:r>
              <a:rPr lang="pt-BR" dirty="0"/>
              <a:t> </a:t>
            </a:r>
            <a:r>
              <a:rPr lang="pt-BR" dirty="0" err="1"/>
              <a:t>Gaussian</a:t>
            </a:r>
            <a:r>
              <a:rPr lang="pt-BR" dirty="0"/>
              <a:t> </a:t>
            </a:r>
            <a:r>
              <a:rPr lang="pt-BR" dirty="0" err="1"/>
              <a:t>Distribution</a:t>
            </a:r>
            <a:endParaRPr lang="pt-BR" noProof="0" dirty="0"/>
          </a:p>
        </p:txBody>
      </p:sp>
      <mc:AlternateContent xmlns:mc="http://schemas.openxmlformats.org/markup-compatibility/2006" xmlns:a14="http://schemas.microsoft.com/office/drawing/2010/main">
        <mc:Choice Requires="a14">
          <p:sp>
            <p:nvSpPr>
              <p:cNvPr id="487427" name="Rectangle 3"/>
              <p:cNvSpPr>
                <a:spLocks noGrp="1" noChangeArrowheads="1"/>
              </p:cNvSpPr>
              <p:nvPr>
                <p:ph idx="1"/>
              </p:nvPr>
            </p:nvSpPr>
            <p:spPr bwMode="auto">
              <a:noFill/>
              <a:ln>
                <a:miter lim="800000"/>
                <a:headEnd/>
                <a:tailEnd/>
              </a:ln>
            </p:spPr>
            <p:txBody>
              <a:bodyPr vert="horz" wrap="square" lIns="91440" tIns="45720" rIns="91440" bIns="45720" numCol="1" rtlCol="0" anchor="t" anchorCtr="0" compatLnSpc="1">
                <a:prstTxWarp prst="textNoShape">
                  <a:avLst/>
                </a:prstTxWarp>
                <a:normAutofit/>
              </a:bodyPr>
              <a:lstStyle/>
              <a:p>
                <a:pPr marL="0" indent="0" algn="just">
                  <a:lnSpc>
                    <a:spcPct val="100000"/>
                  </a:lnSpc>
                  <a:buNone/>
                </a:pPr>
                <a:r>
                  <a:rPr lang="en-US" sz="2400" dirty="0"/>
                  <a:t>The multivariate normal distribution is a multidimensional generalization of the univariate normal distribution. It is useful for analyzing the relationship between 𝑛 multiple normally distributed variables. The multivariate normal distribution is given by</a:t>
                </a:r>
                <a:endParaRPr lang="pt-BR" sz="2400" b="0" i="1" noProof="0" dirty="0">
                  <a:latin typeface="Cambria Math" panose="02040503050406030204" pitchFamily="18"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r>
                        <a:rPr lang="pt-BR" sz="2400" b="0" i="1" noProof="0" smtClean="0">
                          <a:latin typeface="Cambria Math" panose="02040503050406030204" pitchFamily="18" charset="0"/>
                        </a:rPr>
                        <m:t>𝑝</m:t>
                      </m:r>
                      <m:d>
                        <m:dPr>
                          <m:ctrlPr>
                            <a:rPr lang="pt-BR" sz="2400" b="1" i="1" noProof="0" smtClean="0">
                              <a:latin typeface="Cambria Math" panose="02040503050406030204" pitchFamily="18" charset="0"/>
                              <a:ea typeface="Cambria Math" panose="02040503050406030204" pitchFamily="18" charset="0"/>
                            </a:rPr>
                          </m:ctrlPr>
                        </m:dPr>
                        <m:e>
                          <m:r>
                            <a:rPr lang="pt-BR" sz="2400" b="1" i="1" noProof="0">
                              <a:latin typeface="Cambria Math" panose="02040503050406030204" pitchFamily="18" charset="0"/>
                            </a:rPr>
                            <m:t>𝒙</m:t>
                          </m:r>
                          <m:r>
                            <a:rPr lang="pt-BR" sz="2400" b="1" i="1" noProof="0">
                              <a:latin typeface="Cambria Math" panose="02040503050406030204" pitchFamily="18" charset="0"/>
                            </a:rPr>
                            <m:t>;</m:t>
                          </m:r>
                          <m:r>
                            <a:rPr lang="pt-BR" sz="2400" b="1" i="1" noProof="0">
                              <a:latin typeface="Cambria Math" panose="02040503050406030204" pitchFamily="18" charset="0"/>
                              <a:ea typeface="Cambria Math" panose="02040503050406030204" pitchFamily="18" charset="0"/>
                            </a:rPr>
                            <m:t>𝝁</m:t>
                          </m:r>
                          <m:r>
                            <a:rPr lang="pt-BR" sz="2400" b="1" i="1" noProof="0">
                              <a:latin typeface="Cambria Math" panose="02040503050406030204" pitchFamily="18" charset="0"/>
                            </a:rPr>
                            <m:t>,</m:t>
                          </m:r>
                          <m:r>
                            <a:rPr lang="pt-BR" sz="2400" b="1" i="1" noProof="0">
                              <a:latin typeface="Cambria Math" panose="02040503050406030204" pitchFamily="18" charset="0"/>
                              <a:ea typeface="Cambria Math" panose="02040503050406030204" pitchFamily="18" charset="0"/>
                            </a:rPr>
                            <m:t>𝚺</m:t>
                          </m:r>
                        </m:e>
                      </m:d>
                      <m:r>
                        <a:rPr lang="pt-BR" sz="2400" b="1" i="1" noProof="0" smtClean="0">
                          <a:latin typeface="Cambria Math" panose="02040503050406030204" pitchFamily="18" charset="0"/>
                        </a:rPr>
                        <m:t> </m:t>
                      </m:r>
                      <m:r>
                        <a:rPr lang="pt-BR" sz="2400" i="1" noProof="0">
                          <a:latin typeface="Cambria Math" panose="02040503050406030204" pitchFamily="18" charset="0"/>
                        </a:rPr>
                        <m:t>=</m:t>
                      </m:r>
                      <m:f>
                        <m:fPr>
                          <m:ctrlPr>
                            <a:rPr lang="pt-BR" sz="2400" i="1" noProof="0">
                              <a:latin typeface="Cambria Math" panose="02040503050406030204" pitchFamily="18" charset="0"/>
                            </a:rPr>
                          </m:ctrlPr>
                        </m:fPr>
                        <m:num>
                          <m:r>
                            <a:rPr lang="pt-BR" sz="2400" i="1" noProof="0">
                              <a:latin typeface="Cambria Math" panose="02040503050406030204" pitchFamily="18" charset="0"/>
                            </a:rPr>
                            <m:t>1</m:t>
                          </m:r>
                        </m:num>
                        <m:den>
                          <m:sSup>
                            <m:sSupPr>
                              <m:ctrlPr>
                                <a:rPr lang="pt-BR" sz="2400" i="1" noProof="0">
                                  <a:latin typeface="Cambria Math" panose="02040503050406030204" pitchFamily="18" charset="0"/>
                                </a:rPr>
                              </m:ctrlPr>
                            </m:sSupPr>
                            <m:e>
                              <m:d>
                                <m:dPr>
                                  <m:ctrlPr>
                                    <a:rPr lang="pt-BR" sz="2400" i="1" noProof="0">
                                      <a:latin typeface="Cambria Math" panose="02040503050406030204" pitchFamily="18" charset="0"/>
                                    </a:rPr>
                                  </m:ctrlPr>
                                </m:dPr>
                                <m:e>
                                  <m:r>
                                    <a:rPr lang="pt-BR" sz="2400" i="1" noProof="0">
                                      <a:latin typeface="Cambria Math" panose="02040503050406030204" pitchFamily="18" charset="0"/>
                                    </a:rPr>
                                    <m:t>2</m:t>
                                  </m:r>
                                  <m:r>
                                    <a:rPr lang="pt-BR" sz="2400" i="1" noProof="0">
                                      <a:latin typeface="Cambria Math" panose="02040503050406030204" pitchFamily="18" charset="0"/>
                                      <a:ea typeface="Cambria Math" panose="02040503050406030204" pitchFamily="18" charset="0"/>
                                    </a:rPr>
                                    <m:t>𝜋</m:t>
                                  </m:r>
                                </m:e>
                              </m:d>
                            </m:e>
                            <m:sup>
                              <m:r>
                                <a:rPr lang="pt-BR" sz="2400" i="1" noProof="0" smtClean="0">
                                  <a:latin typeface="Cambria Math" panose="02040503050406030204" pitchFamily="18" charset="0"/>
                                </a:rPr>
                                <m:t>𝑛</m:t>
                              </m:r>
                              <m:r>
                                <a:rPr lang="pt-BR" sz="2400" b="0" i="1" noProof="0" smtClean="0">
                                  <a:latin typeface="Cambria Math" panose="02040503050406030204" pitchFamily="18" charset="0"/>
                                </a:rPr>
                                <m:t>/2</m:t>
                              </m:r>
                            </m:sup>
                          </m:sSup>
                          <m:sSup>
                            <m:sSupPr>
                              <m:ctrlPr>
                                <a:rPr lang="pt-BR" sz="2400" i="1" noProof="0" smtClean="0">
                                  <a:latin typeface="Cambria Math" panose="02040503050406030204" pitchFamily="18" charset="0"/>
                                </a:rPr>
                              </m:ctrlPr>
                            </m:sSupPr>
                            <m:e>
                              <m:d>
                                <m:dPr>
                                  <m:begChr m:val="|"/>
                                  <m:endChr m:val="|"/>
                                  <m:ctrlPr>
                                    <a:rPr lang="pt-BR" sz="2400" i="1" noProof="0" smtClean="0">
                                      <a:latin typeface="Cambria Math" panose="02040503050406030204" pitchFamily="18" charset="0"/>
                                    </a:rPr>
                                  </m:ctrlPr>
                                </m:dPr>
                                <m:e>
                                  <m:r>
                                    <a:rPr lang="pt-BR" sz="2400" b="1" i="1" noProof="0" smtClean="0">
                                      <a:latin typeface="Cambria Math" panose="02040503050406030204" pitchFamily="18" charset="0"/>
                                      <a:ea typeface="Cambria Math" panose="02040503050406030204" pitchFamily="18" charset="0"/>
                                    </a:rPr>
                                    <m:t>𝚺</m:t>
                                  </m:r>
                                </m:e>
                              </m:d>
                            </m:e>
                            <m:sup>
                              <m:r>
                                <a:rPr lang="pt-BR" sz="2400" b="0" i="1" noProof="0" smtClean="0">
                                  <a:latin typeface="Cambria Math" panose="02040503050406030204" pitchFamily="18" charset="0"/>
                                </a:rPr>
                                <m:t>1/2</m:t>
                              </m:r>
                            </m:sup>
                          </m:sSup>
                        </m:den>
                      </m:f>
                      <m:sSup>
                        <m:sSupPr>
                          <m:ctrlPr>
                            <a:rPr lang="pt-BR" sz="2400" i="1" noProof="0">
                              <a:latin typeface="Cambria Math" panose="02040503050406030204" pitchFamily="18" charset="0"/>
                            </a:rPr>
                          </m:ctrlPr>
                        </m:sSupPr>
                        <m:e>
                          <m:r>
                            <a:rPr lang="pt-BR" sz="2400" i="1" noProof="0">
                              <a:latin typeface="Cambria Math" panose="02040503050406030204" pitchFamily="18" charset="0"/>
                            </a:rPr>
                            <m:t>𝑒</m:t>
                          </m:r>
                        </m:e>
                        <m:sup>
                          <m:r>
                            <a:rPr lang="pt-BR" sz="2400" i="1" noProof="0">
                              <a:latin typeface="Cambria Math" panose="02040503050406030204" pitchFamily="18" charset="0"/>
                            </a:rPr>
                            <m:t>−</m:t>
                          </m:r>
                          <m:f>
                            <m:fPr>
                              <m:ctrlPr>
                                <a:rPr lang="pt-BR" sz="2400" i="1" noProof="0">
                                  <a:latin typeface="Cambria Math" panose="02040503050406030204" pitchFamily="18" charset="0"/>
                                </a:rPr>
                              </m:ctrlPr>
                            </m:fPr>
                            <m:num>
                              <m:r>
                                <a:rPr lang="pt-BR" sz="2400" i="1" noProof="0">
                                  <a:latin typeface="Cambria Math" panose="02040503050406030204" pitchFamily="18" charset="0"/>
                                </a:rPr>
                                <m:t>1</m:t>
                              </m:r>
                            </m:num>
                            <m:den>
                              <m:r>
                                <a:rPr lang="pt-BR" sz="2400" i="1" noProof="0">
                                  <a:latin typeface="Cambria Math" panose="02040503050406030204" pitchFamily="18" charset="0"/>
                                </a:rPr>
                                <m:t>2</m:t>
                              </m:r>
                            </m:den>
                          </m:f>
                          <m:d>
                            <m:dPr>
                              <m:begChr m:val="["/>
                              <m:endChr m:val="]"/>
                              <m:ctrlPr>
                                <a:rPr lang="pt-BR" sz="2400" i="1" noProof="0" smtClean="0">
                                  <a:latin typeface="Cambria Math" panose="02040503050406030204" pitchFamily="18" charset="0"/>
                                </a:rPr>
                              </m:ctrlPr>
                            </m:dPr>
                            <m:e>
                              <m:sSup>
                                <m:sSupPr>
                                  <m:ctrlPr>
                                    <a:rPr lang="pt-BR" sz="2400" i="1" noProof="0" smtClean="0">
                                      <a:latin typeface="Cambria Math" panose="02040503050406030204" pitchFamily="18" charset="0"/>
                                    </a:rPr>
                                  </m:ctrlPr>
                                </m:sSupPr>
                                <m:e>
                                  <m:d>
                                    <m:dPr>
                                      <m:ctrlPr>
                                        <a:rPr lang="pt-BR" sz="2400" b="1" i="1" noProof="0" smtClean="0">
                                          <a:latin typeface="Cambria Math" panose="02040503050406030204" pitchFamily="18" charset="0"/>
                                        </a:rPr>
                                      </m:ctrlPr>
                                    </m:dPr>
                                    <m:e>
                                      <m:r>
                                        <a:rPr lang="pt-BR" sz="2400" b="1" i="1" noProof="0" smtClean="0">
                                          <a:latin typeface="Cambria Math" panose="02040503050406030204" pitchFamily="18" charset="0"/>
                                        </a:rPr>
                                        <m:t>𝒙</m:t>
                                      </m:r>
                                      <m:r>
                                        <a:rPr lang="pt-BR" sz="2400" b="1" i="1" noProof="0" smtClean="0">
                                          <a:latin typeface="Cambria Math" panose="02040503050406030204" pitchFamily="18" charset="0"/>
                                        </a:rPr>
                                        <m:t>−</m:t>
                                      </m:r>
                                      <m:r>
                                        <a:rPr lang="pt-BR" sz="2400" b="1" i="1" noProof="0" smtClean="0">
                                          <a:latin typeface="Cambria Math" panose="02040503050406030204" pitchFamily="18" charset="0"/>
                                          <a:ea typeface="Cambria Math" panose="02040503050406030204" pitchFamily="18" charset="0"/>
                                        </a:rPr>
                                        <m:t>𝝁</m:t>
                                      </m:r>
                                    </m:e>
                                  </m:d>
                                </m:e>
                                <m:sup>
                                  <m:r>
                                    <a:rPr lang="pt-BR" sz="2400" b="0" i="1" noProof="0" smtClean="0">
                                      <a:latin typeface="Cambria Math" panose="02040503050406030204" pitchFamily="18" charset="0"/>
                                    </a:rPr>
                                    <m:t>𝑇</m:t>
                                  </m:r>
                                </m:sup>
                              </m:sSup>
                              <m:sSup>
                                <m:sSupPr>
                                  <m:ctrlPr>
                                    <a:rPr lang="pt-BR" sz="2400" i="1" noProof="0" smtClean="0">
                                      <a:latin typeface="Cambria Math" panose="02040503050406030204" pitchFamily="18" charset="0"/>
                                    </a:rPr>
                                  </m:ctrlPr>
                                </m:sSupPr>
                                <m:e>
                                  <m:r>
                                    <a:rPr lang="pt-BR" sz="2400" b="1" i="1" noProof="0">
                                      <a:latin typeface="Cambria Math" panose="02040503050406030204" pitchFamily="18" charset="0"/>
                                      <a:ea typeface="Cambria Math" panose="02040503050406030204" pitchFamily="18" charset="0"/>
                                    </a:rPr>
                                    <m:t>𝚺</m:t>
                                  </m:r>
                                </m:e>
                                <m:sup>
                                  <m:r>
                                    <a:rPr lang="pt-BR" sz="2400" b="0" i="1" noProof="0" smtClean="0">
                                      <a:latin typeface="Cambria Math" panose="02040503050406030204" pitchFamily="18" charset="0"/>
                                    </a:rPr>
                                    <m:t>−1</m:t>
                                  </m:r>
                                </m:sup>
                              </m:sSup>
                              <m:d>
                                <m:dPr>
                                  <m:ctrlPr>
                                    <a:rPr lang="pt-BR" sz="2400" b="1" i="1" noProof="0">
                                      <a:latin typeface="Cambria Math" panose="02040503050406030204" pitchFamily="18" charset="0"/>
                                    </a:rPr>
                                  </m:ctrlPr>
                                </m:dPr>
                                <m:e>
                                  <m:r>
                                    <a:rPr lang="pt-BR" sz="2400" b="1" i="1" noProof="0" smtClean="0">
                                      <a:latin typeface="Cambria Math" panose="02040503050406030204" pitchFamily="18" charset="0"/>
                                    </a:rPr>
                                    <m:t>𝒙</m:t>
                                  </m:r>
                                  <m:r>
                                    <a:rPr lang="pt-BR" sz="2400" b="1" i="1" noProof="0">
                                      <a:latin typeface="Cambria Math" panose="02040503050406030204" pitchFamily="18" charset="0"/>
                                    </a:rPr>
                                    <m:t>−</m:t>
                                  </m:r>
                                  <m:r>
                                    <a:rPr lang="pt-BR" sz="2400" b="1" i="1" noProof="0">
                                      <a:latin typeface="Cambria Math" panose="02040503050406030204" pitchFamily="18" charset="0"/>
                                      <a:ea typeface="Cambria Math" panose="02040503050406030204" pitchFamily="18" charset="0"/>
                                    </a:rPr>
                                    <m:t>𝝁</m:t>
                                  </m:r>
                                </m:e>
                              </m:d>
                            </m:e>
                          </m:d>
                        </m:sup>
                      </m:sSup>
                    </m:oMath>
                  </m:oMathPara>
                </a14:m>
                <a:endParaRPr lang="pt-BR" sz="2400" noProof="0" dirty="0"/>
              </a:p>
              <a:p>
                <a:pPr marL="0" indent="-45717">
                  <a:lnSpc>
                    <a:spcPct val="100000"/>
                  </a:lnSpc>
                  <a:buNone/>
                </a:pPr>
                <a14:m>
                  <m:oMath xmlns:m="http://schemas.openxmlformats.org/officeDocument/2006/math">
                    <m:r>
                      <a:rPr lang="pt-BR" sz="2400" b="1" i="1" noProof="0" smtClean="0">
                        <a:latin typeface="Cambria Math" panose="02040503050406030204" pitchFamily="18" charset="0"/>
                      </a:rPr>
                      <m:t>𝒙</m:t>
                    </m:r>
                  </m:oMath>
                </a14:m>
                <a:r>
                  <a:rPr lang="pt-BR" sz="2400" b="1" noProof="0" dirty="0">
                    <a:ea typeface="Cambria Math" panose="02040503050406030204" pitchFamily="18" charset="0"/>
                  </a:rPr>
                  <a:t> </a:t>
                </a:r>
                <a:r>
                  <a:rPr lang="pt-BR" sz="2400" dirty="0" err="1"/>
                  <a:t>is</a:t>
                </a:r>
                <a:r>
                  <a:rPr lang="pt-BR" sz="2400" dirty="0"/>
                  <a:t> </a:t>
                </a:r>
                <a:r>
                  <a:rPr lang="pt-BR" sz="2400" dirty="0" err="1"/>
                  <a:t>an</a:t>
                </a:r>
                <a:r>
                  <a:rPr lang="pt-BR" sz="2400" dirty="0"/>
                  <a:t> </a:t>
                </a:r>
                <a14:m>
                  <m:oMath xmlns:m="http://schemas.openxmlformats.org/officeDocument/2006/math">
                    <m:r>
                      <a:rPr lang="pt-BR" sz="2400" i="1">
                        <a:latin typeface="Cambria Math" panose="02040503050406030204" pitchFamily="18" charset="0"/>
                        <a:ea typeface="Cambria Math" panose="02040503050406030204" pitchFamily="18" charset="0"/>
                      </a:rPr>
                      <m:t>𝑛</m:t>
                    </m:r>
                  </m:oMath>
                </a14:m>
                <a:r>
                  <a:rPr lang="pt-BR" sz="2400" dirty="0"/>
                  <a:t>-dimensional vector</a:t>
                </a:r>
                <a:endParaRPr lang="pt-BR" sz="2400" noProof="0" dirty="0">
                  <a:ea typeface="Cambria Math" panose="02040503050406030204" pitchFamily="18" charset="0"/>
                </a:endParaRPr>
              </a:p>
              <a:p>
                <a:pPr marL="0" indent="-45717">
                  <a:lnSpc>
                    <a:spcPct val="100000"/>
                  </a:lnSpc>
                  <a:spcBef>
                    <a:spcPts val="0"/>
                  </a:spcBef>
                  <a:buNone/>
                </a:pPr>
                <a14:m>
                  <m:oMath xmlns:m="http://schemas.openxmlformats.org/officeDocument/2006/math">
                    <m:r>
                      <a:rPr lang="pt-BR" sz="2400" b="1" i="1" noProof="0">
                        <a:latin typeface="Cambria Math" panose="02040503050406030204" pitchFamily="18" charset="0"/>
                        <a:ea typeface="Cambria Math" panose="02040503050406030204" pitchFamily="18" charset="0"/>
                      </a:rPr>
                      <m:t>𝝁</m:t>
                    </m:r>
                  </m:oMath>
                </a14:m>
                <a:r>
                  <a:rPr lang="pt-BR" sz="2400" b="1" noProof="0" dirty="0"/>
                  <a:t> </a:t>
                </a:r>
                <a:r>
                  <a:rPr lang="pt-BR" sz="2400" dirty="0" err="1"/>
                  <a:t>is</a:t>
                </a:r>
                <a:r>
                  <a:rPr lang="pt-BR" sz="2400" dirty="0"/>
                  <a:t> </a:t>
                </a:r>
                <a:r>
                  <a:rPr lang="pt-BR" sz="2400" dirty="0" err="1"/>
                  <a:t>the</a:t>
                </a:r>
                <a:r>
                  <a:rPr lang="pt-BR" sz="2400" dirty="0"/>
                  <a:t> </a:t>
                </a:r>
                <a14:m>
                  <m:oMath xmlns:m="http://schemas.openxmlformats.org/officeDocument/2006/math">
                    <m:r>
                      <a:rPr lang="pt-BR" sz="2400" i="1">
                        <a:latin typeface="Cambria Math" panose="02040503050406030204" pitchFamily="18" charset="0"/>
                        <a:ea typeface="Cambria Math" panose="02040503050406030204" pitchFamily="18" charset="0"/>
                      </a:rPr>
                      <m:t>𝑛</m:t>
                    </m:r>
                  </m:oMath>
                </a14:m>
                <a:r>
                  <a:rPr lang="pt-BR" sz="2400" dirty="0"/>
                  <a:t>-dimensional </a:t>
                </a:r>
                <a:r>
                  <a:rPr lang="pt-BR" sz="2400" dirty="0" err="1"/>
                  <a:t>mean</a:t>
                </a:r>
                <a:r>
                  <a:rPr lang="pt-BR" sz="2400" dirty="0"/>
                  <a:t> vector, </a:t>
                </a:r>
                <a:endParaRPr lang="pt-BR" sz="2400" b="1" i="1" noProof="0" dirty="0">
                  <a:latin typeface="Cambria Math" panose="02040503050406030204" pitchFamily="18" charset="0"/>
                  <a:ea typeface="Cambria Math" panose="02040503050406030204" pitchFamily="18" charset="0"/>
                </a:endParaRPr>
              </a:p>
              <a:p>
                <a:pPr marL="0" indent="-45717">
                  <a:lnSpc>
                    <a:spcPct val="100000"/>
                  </a:lnSpc>
                  <a:spcBef>
                    <a:spcPts val="0"/>
                  </a:spcBef>
                  <a:buNone/>
                </a:pPr>
                <a14:m>
                  <m:oMath xmlns:m="http://schemas.openxmlformats.org/officeDocument/2006/math">
                    <m:r>
                      <a:rPr lang="pt-BR" sz="2400" b="1" i="1" noProof="0">
                        <a:latin typeface="Cambria Math" panose="02040503050406030204" pitchFamily="18" charset="0"/>
                        <a:ea typeface="Cambria Math" panose="02040503050406030204" pitchFamily="18" charset="0"/>
                      </a:rPr>
                      <m:t>𝚺</m:t>
                    </m:r>
                  </m:oMath>
                </a14:m>
                <a:r>
                  <a:rPr lang="pt-BR" sz="2400" noProof="0" dirty="0"/>
                  <a:t> </a:t>
                </a:r>
                <a:r>
                  <a:rPr lang="en-US" sz="2400" dirty="0"/>
                  <a:t>is the covariance matrix, </a:t>
                </a:r>
                <a14:m>
                  <m:oMath xmlns:m="http://schemas.openxmlformats.org/officeDocument/2006/math">
                    <m:r>
                      <a:rPr lang="pt-BR" sz="2400" b="0" i="1" noProof="0" smtClean="0">
                        <a:latin typeface="Cambria Math" panose="02040503050406030204" pitchFamily="18" charset="0"/>
                      </a:rPr>
                      <m:t>𝑛</m:t>
                    </m:r>
                    <m:r>
                      <a:rPr lang="pt-BR" sz="2400" b="0" i="1" noProof="0" smtClean="0">
                        <a:latin typeface="Cambria Math" panose="02040503050406030204" pitchFamily="18" charset="0"/>
                        <a:ea typeface="Cambria Math" panose="02040503050406030204" pitchFamily="18" charset="0"/>
                      </a:rPr>
                      <m:t>×</m:t>
                    </m:r>
                    <m:r>
                      <a:rPr lang="pt-BR" sz="2400" b="0" i="1" noProof="0" smtClean="0">
                        <a:latin typeface="Cambria Math" panose="02040503050406030204" pitchFamily="18" charset="0"/>
                        <a:ea typeface="Cambria Math" panose="02040503050406030204" pitchFamily="18" charset="0"/>
                      </a:rPr>
                      <m:t>𝑛</m:t>
                    </m:r>
                  </m:oMath>
                </a14:m>
                <a:r>
                  <a:rPr lang="pt-BR" sz="2400" noProof="0" dirty="0"/>
                  <a:t> and </a:t>
                </a:r>
                <a14:m>
                  <m:oMath xmlns:m="http://schemas.openxmlformats.org/officeDocument/2006/math">
                    <m:d>
                      <m:dPr>
                        <m:begChr m:val="|"/>
                        <m:endChr m:val="|"/>
                        <m:ctrlPr>
                          <a:rPr lang="pt-BR" sz="2400" i="1" noProof="0">
                            <a:latin typeface="Cambria Math" panose="02040503050406030204" pitchFamily="18" charset="0"/>
                          </a:rPr>
                        </m:ctrlPr>
                      </m:dPr>
                      <m:e>
                        <m:r>
                          <a:rPr lang="pt-BR" sz="2400" b="1" i="1" noProof="0">
                            <a:latin typeface="Cambria Math" panose="02040503050406030204" pitchFamily="18" charset="0"/>
                            <a:ea typeface="Cambria Math" panose="02040503050406030204" pitchFamily="18" charset="0"/>
                          </a:rPr>
                          <m:t>𝚺</m:t>
                        </m:r>
                      </m:e>
                    </m:d>
                  </m:oMath>
                </a14:m>
                <a:r>
                  <a:rPr lang="pt-BR" sz="2400" noProof="0" dirty="0"/>
                  <a:t> </a:t>
                </a:r>
                <a:r>
                  <a:rPr lang="en-US" sz="2400" dirty="0"/>
                  <a:t>is the determinant of </a:t>
                </a:r>
                <a14:m>
                  <m:oMath xmlns:m="http://schemas.openxmlformats.org/officeDocument/2006/math">
                    <m:r>
                      <a:rPr lang="pt-BR" sz="2400" b="1" i="1" noProof="0">
                        <a:latin typeface="Cambria Math" panose="02040503050406030204" pitchFamily="18" charset="0"/>
                        <a:ea typeface="Cambria Math" panose="02040503050406030204" pitchFamily="18" charset="0"/>
                      </a:rPr>
                      <m:t>𝚺</m:t>
                    </m:r>
                  </m:oMath>
                </a14:m>
                <a:endParaRPr lang="pt-BR" sz="2400" noProof="0" dirty="0"/>
              </a:p>
            </p:txBody>
          </p:sp>
        </mc:Choice>
        <mc:Fallback xmlns="">
          <p:sp>
            <p:nvSpPr>
              <p:cNvPr id="487427" name="Rectangle 3"/>
              <p:cNvSpPr>
                <a:spLocks noGrp="1" noRot="1" noChangeAspect="1" noMove="1" noResize="1" noEditPoints="1" noAdjustHandles="1" noChangeArrowheads="1" noChangeShapeType="1" noTextEdit="1"/>
              </p:cNvSpPr>
              <p:nvPr>
                <p:ph idx="1"/>
              </p:nvPr>
            </p:nvSpPr>
            <p:spPr bwMode="auto">
              <a:blipFill>
                <a:blip r:embed="rId4"/>
                <a:stretch>
                  <a:fillRect l="-941" t="-1212" r="-941"/>
                </a:stretch>
              </a:blipFill>
              <a:ln>
                <a:miter lim="800000"/>
                <a:headEnd/>
                <a:tailEnd/>
              </a:ln>
            </p:spPr>
            <p:txBody>
              <a:bodyPr/>
              <a:lstStyle/>
              <a:p>
                <a:r>
                  <a:rPr lang="pt-BR">
                    <a:noFill/>
                  </a:rPr>
                  <a:t> </a:t>
                </a:r>
              </a:p>
            </p:txBody>
          </p:sp>
        </mc:Fallback>
      </mc:AlternateContent>
      <p:sp>
        <p:nvSpPr>
          <p:cNvPr id="29703" name="Rectangle 5"/>
          <p:cNvSpPr>
            <a:spLocks noChangeArrowheads="1"/>
          </p:cNvSpPr>
          <p:nvPr/>
        </p:nvSpPr>
        <p:spPr bwMode="auto">
          <a:xfrm>
            <a:off x="1524001" y="3134797"/>
            <a:ext cx="184731" cy="369332"/>
          </a:xfrm>
          <a:prstGeom prst="rect">
            <a:avLst/>
          </a:prstGeom>
          <a:noFill/>
          <a:ln w="9525">
            <a:noFill/>
            <a:miter lim="800000"/>
            <a:headEnd/>
            <a:tailEnd/>
          </a:ln>
        </p:spPr>
        <p:txBody>
          <a:bodyPr wrap="none" anchor="ctr">
            <a:spAutoFit/>
          </a:bodyPr>
          <a:lstStyle/>
          <a:p>
            <a:endParaRPr lang="pt-BR"/>
          </a:p>
        </p:txBody>
      </p:sp>
      <p:sp>
        <p:nvSpPr>
          <p:cNvPr id="29704" name="Rectangle 6"/>
          <p:cNvSpPr>
            <a:spLocks noChangeArrowheads="1"/>
          </p:cNvSpPr>
          <p:nvPr/>
        </p:nvSpPr>
        <p:spPr bwMode="auto">
          <a:xfrm>
            <a:off x="1524001" y="2963347"/>
            <a:ext cx="184731" cy="369332"/>
          </a:xfrm>
          <a:prstGeom prst="rect">
            <a:avLst/>
          </a:prstGeom>
          <a:noFill/>
          <a:ln w="9525">
            <a:noFill/>
            <a:miter lim="800000"/>
            <a:headEnd/>
            <a:tailEnd/>
          </a:ln>
        </p:spPr>
        <p:txBody>
          <a:bodyPr wrap="none" anchor="ctr">
            <a:spAutoFit/>
          </a:bodyPr>
          <a:lstStyle/>
          <a:p>
            <a:endParaRPr lang="pt-BR"/>
          </a:p>
        </p:txBody>
      </p:sp>
      <p:sp>
        <p:nvSpPr>
          <p:cNvPr id="29705" name="Rectangle 8"/>
          <p:cNvSpPr>
            <a:spLocks noChangeArrowheads="1"/>
          </p:cNvSpPr>
          <p:nvPr/>
        </p:nvSpPr>
        <p:spPr bwMode="auto">
          <a:xfrm>
            <a:off x="1524001" y="3149084"/>
            <a:ext cx="184731" cy="369332"/>
          </a:xfrm>
          <a:prstGeom prst="rect">
            <a:avLst/>
          </a:prstGeom>
          <a:noFill/>
          <a:ln w="9525">
            <a:noFill/>
            <a:miter lim="800000"/>
            <a:headEnd/>
            <a:tailEnd/>
          </a:ln>
        </p:spPr>
        <p:txBody>
          <a:bodyPr wrap="none" anchor="ctr">
            <a:spAutoFit/>
          </a:bodyPr>
          <a:lstStyle/>
          <a:p>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05C38B9A-BA0B-45AE-B31E-851C96474A24}"/>
                  </a:ext>
                </a:extLst>
              </p:cNvPr>
              <p:cNvSpPr txBox="1"/>
              <p:nvPr/>
            </p:nvSpPr>
            <p:spPr>
              <a:xfrm>
                <a:off x="8343900" y="1530254"/>
                <a:ext cx="3048000" cy="610808"/>
              </a:xfrm>
              <a:prstGeom prst="rect">
                <a:avLst/>
              </a:prstGeom>
              <a:noFill/>
            </p:spPr>
            <p:txBody>
              <a:bodyPr wrap="square">
                <a:spAutoFit/>
              </a:bodyPr>
              <a:lstStyle/>
              <a:p>
                <a14:m>
                  <m:oMath xmlns:m="http://schemas.openxmlformats.org/officeDocument/2006/math">
                    <m:r>
                      <a:rPr lang="pt-BR" sz="1800" b="0" i="1" smtClean="0">
                        <a:solidFill>
                          <a:schemeClr val="bg1"/>
                        </a:solidFill>
                        <a:latin typeface="Cambria Math" panose="02040503050406030204" pitchFamily="18" charset="0"/>
                      </a:rPr>
                      <m:t>𝑝</m:t>
                    </m:r>
                    <m:d>
                      <m:dPr>
                        <m:ctrlPr>
                          <a:rPr lang="pt-BR" sz="1800" i="1">
                            <a:solidFill>
                              <a:schemeClr val="bg1"/>
                            </a:solidFill>
                            <a:latin typeface="Cambria Math" panose="02040503050406030204" pitchFamily="18" charset="0"/>
                          </a:rPr>
                        </m:ctrlPr>
                      </m:dPr>
                      <m:e>
                        <m:r>
                          <a:rPr lang="pt-BR" sz="1800" i="1">
                            <a:solidFill>
                              <a:schemeClr val="bg1"/>
                            </a:solidFill>
                            <a:latin typeface="Cambria Math" panose="02040503050406030204" pitchFamily="18" charset="0"/>
                          </a:rPr>
                          <m:t>𝑥</m:t>
                        </m:r>
                        <m:r>
                          <a:rPr lang="pt-BR" sz="1800" b="0" i="1" smtClean="0">
                            <a:solidFill>
                              <a:schemeClr val="bg1"/>
                            </a:solidFill>
                            <a:latin typeface="Cambria Math" panose="02040503050406030204" pitchFamily="18" charset="0"/>
                          </a:rPr>
                          <m:t>;</m:t>
                        </m:r>
                        <m:r>
                          <a:rPr lang="pt-BR" sz="1800" i="1">
                            <a:solidFill>
                              <a:schemeClr val="bg1"/>
                            </a:solidFill>
                            <a:latin typeface="Cambria Math" panose="02040503050406030204" pitchFamily="18" charset="0"/>
                            <a:ea typeface="Cambria Math" panose="02040503050406030204" pitchFamily="18" charset="0"/>
                          </a:rPr>
                          <m:t>𝜇</m:t>
                        </m:r>
                        <m:r>
                          <a:rPr lang="pt-BR" sz="1800" i="1">
                            <a:solidFill>
                              <a:schemeClr val="bg1"/>
                            </a:solidFill>
                            <a:latin typeface="Cambria Math" panose="02040503050406030204" pitchFamily="18" charset="0"/>
                          </a:rPr>
                          <m:t>,</m:t>
                        </m:r>
                        <m:sSup>
                          <m:sSupPr>
                            <m:ctrlPr>
                              <a:rPr lang="pt-BR" sz="1800" i="1">
                                <a:solidFill>
                                  <a:schemeClr val="bg1"/>
                                </a:solidFill>
                                <a:latin typeface="Cambria Math" panose="02040503050406030204" pitchFamily="18" charset="0"/>
                              </a:rPr>
                            </m:ctrlPr>
                          </m:sSupPr>
                          <m:e>
                            <m:r>
                              <a:rPr lang="pt-BR" sz="1800" i="1">
                                <a:solidFill>
                                  <a:schemeClr val="bg1"/>
                                </a:solidFill>
                                <a:latin typeface="Cambria Math" panose="02040503050406030204" pitchFamily="18" charset="0"/>
                                <a:ea typeface="Cambria Math" panose="02040503050406030204" pitchFamily="18" charset="0"/>
                              </a:rPr>
                              <m:t>𝜎</m:t>
                            </m:r>
                          </m:e>
                          <m:sup>
                            <m:r>
                              <a:rPr lang="pt-BR" sz="1800" i="1">
                                <a:solidFill>
                                  <a:schemeClr val="bg1"/>
                                </a:solidFill>
                                <a:latin typeface="Cambria Math" panose="02040503050406030204" pitchFamily="18" charset="0"/>
                              </a:rPr>
                              <m:t>2</m:t>
                            </m:r>
                          </m:sup>
                        </m:sSup>
                      </m:e>
                    </m:d>
                    <m:r>
                      <a:rPr lang="pt-BR" sz="1800" i="1">
                        <a:solidFill>
                          <a:schemeClr val="bg1"/>
                        </a:solidFill>
                        <a:latin typeface="Cambria Math" panose="02040503050406030204" pitchFamily="18" charset="0"/>
                      </a:rPr>
                      <m:t>=</m:t>
                    </m:r>
                    <m:f>
                      <m:fPr>
                        <m:ctrlPr>
                          <a:rPr lang="pt-BR" sz="1800" i="1">
                            <a:solidFill>
                              <a:schemeClr val="bg1"/>
                            </a:solidFill>
                            <a:latin typeface="Cambria Math" panose="02040503050406030204" pitchFamily="18" charset="0"/>
                          </a:rPr>
                        </m:ctrlPr>
                      </m:fPr>
                      <m:num>
                        <m:r>
                          <a:rPr lang="pt-BR" sz="1800" i="1">
                            <a:solidFill>
                              <a:schemeClr val="bg1"/>
                            </a:solidFill>
                            <a:latin typeface="Cambria Math" panose="02040503050406030204" pitchFamily="18" charset="0"/>
                          </a:rPr>
                          <m:t>1</m:t>
                        </m:r>
                      </m:num>
                      <m:den>
                        <m:r>
                          <a:rPr lang="pt-BR" sz="1800" i="1" smtClean="0">
                            <a:solidFill>
                              <a:schemeClr val="bg1"/>
                            </a:solidFill>
                            <a:latin typeface="Cambria Math" panose="02040503050406030204" pitchFamily="18" charset="0"/>
                            <a:ea typeface="Cambria Math" panose="02040503050406030204" pitchFamily="18" charset="0"/>
                          </a:rPr>
                          <m:t>𝜎</m:t>
                        </m:r>
                        <m:rad>
                          <m:radPr>
                            <m:degHide m:val="on"/>
                            <m:ctrlPr>
                              <a:rPr lang="pt-BR" sz="1800" i="1">
                                <a:solidFill>
                                  <a:schemeClr val="bg1"/>
                                </a:solidFill>
                                <a:latin typeface="Cambria Math" panose="02040503050406030204" pitchFamily="18" charset="0"/>
                              </a:rPr>
                            </m:ctrlPr>
                          </m:radPr>
                          <m:deg/>
                          <m:e>
                            <m:r>
                              <a:rPr lang="pt-BR" sz="1800" i="1">
                                <a:solidFill>
                                  <a:schemeClr val="bg1"/>
                                </a:solidFill>
                                <a:latin typeface="Cambria Math" panose="02040503050406030204" pitchFamily="18" charset="0"/>
                              </a:rPr>
                              <m:t>2</m:t>
                            </m:r>
                            <m:r>
                              <a:rPr lang="pt-BR" sz="1800" i="1">
                                <a:solidFill>
                                  <a:schemeClr val="bg1"/>
                                </a:solidFill>
                                <a:latin typeface="Cambria Math" panose="02040503050406030204" pitchFamily="18" charset="0"/>
                                <a:ea typeface="Cambria Math" panose="02040503050406030204" pitchFamily="18" charset="0"/>
                              </a:rPr>
                              <m:t>𝜋</m:t>
                            </m:r>
                          </m:e>
                        </m:rad>
                      </m:den>
                    </m:f>
                    <m:sSup>
                      <m:sSupPr>
                        <m:ctrlPr>
                          <a:rPr lang="pt-BR" sz="1800" i="1">
                            <a:solidFill>
                              <a:schemeClr val="bg1"/>
                            </a:solidFill>
                            <a:latin typeface="Cambria Math" panose="02040503050406030204" pitchFamily="18" charset="0"/>
                          </a:rPr>
                        </m:ctrlPr>
                      </m:sSupPr>
                      <m:e>
                        <m:r>
                          <a:rPr lang="pt-BR" sz="1800" i="1">
                            <a:solidFill>
                              <a:schemeClr val="bg1"/>
                            </a:solidFill>
                            <a:latin typeface="Cambria Math" panose="02040503050406030204" pitchFamily="18" charset="0"/>
                          </a:rPr>
                          <m:t>𝑒</m:t>
                        </m:r>
                      </m:e>
                      <m:sup>
                        <m:r>
                          <a:rPr lang="pt-BR" sz="1800" i="1">
                            <a:solidFill>
                              <a:schemeClr val="bg1"/>
                            </a:solidFill>
                            <a:latin typeface="Cambria Math" panose="02040503050406030204" pitchFamily="18" charset="0"/>
                          </a:rPr>
                          <m:t>−</m:t>
                        </m:r>
                        <m:f>
                          <m:fPr>
                            <m:ctrlPr>
                              <a:rPr lang="pt-BR" sz="1800" i="1">
                                <a:solidFill>
                                  <a:schemeClr val="bg1"/>
                                </a:solidFill>
                                <a:latin typeface="Cambria Math" panose="02040503050406030204" pitchFamily="18" charset="0"/>
                              </a:rPr>
                            </m:ctrlPr>
                          </m:fPr>
                          <m:num>
                            <m:r>
                              <a:rPr lang="pt-BR" sz="1800" i="1">
                                <a:solidFill>
                                  <a:schemeClr val="bg1"/>
                                </a:solidFill>
                                <a:latin typeface="Cambria Math" panose="02040503050406030204" pitchFamily="18" charset="0"/>
                              </a:rPr>
                              <m:t>1</m:t>
                            </m:r>
                          </m:num>
                          <m:den>
                            <m:r>
                              <a:rPr lang="pt-BR" sz="1800" i="1">
                                <a:solidFill>
                                  <a:schemeClr val="bg1"/>
                                </a:solidFill>
                                <a:latin typeface="Cambria Math" panose="02040503050406030204" pitchFamily="18" charset="0"/>
                              </a:rPr>
                              <m:t>2</m:t>
                            </m:r>
                          </m:den>
                        </m:f>
                        <m:sSup>
                          <m:sSupPr>
                            <m:ctrlPr>
                              <a:rPr lang="pt-BR" sz="1800" i="1">
                                <a:solidFill>
                                  <a:schemeClr val="bg1"/>
                                </a:solidFill>
                                <a:latin typeface="Cambria Math" panose="02040503050406030204" pitchFamily="18" charset="0"/>
                              </a:rPr>
                            </m:ctrlPr>
                          </m:sSupPr>
                          <m:e>
                            <m:d>
                              <m:dPr>
                                <m:ctrlPr>
                                  <a:rPr lang="pt-BR" sz="1800" i="1">
                                    <a:solidFill>
                                      <a:schemeClr val="bg1"/>
                                    </a:solidFill>
                                    <a:latin typeface="Cambria Math" panose="02040503050406030204" pitchFamily="18" charset="0"/>
                                  </a:rPr>
                                </m:ctrlPr>
                              </m:dPr>
                              <m:e>
                                <m:f>
                                  <m:fPr>
                                    <m:ctrlPr>
                                      <a:rPr lang="pt-BR" sz="1800" i="1">
                                        <a:solidFill>
                                          <a:schemeClr val="bg1"/>
                                        </a:solidFill>
                                        <a:latin typeface="Cambria Math" panose="02040503050406030204" pitchFamily="18" charset="0"/>
                                      </a:rPr>
                                    </m:ctrlPr>
                                  </m:fPr>
                                  <m:num>
                                    <m:r>
                                      <a:rPr lang="pt-BR" sz="1800" i="1">
                                        <a:solidFill>
                                          <a:schemeClr val="bg1"/>
                                        </a:solidFill>
                                        <a:latin typeface="Cambria Math" panose="02040503050406030204" pitchFamily="18" charset="0"/>
                                      </a:rPr>
                                      <m:t>𝑥</m:t>
                                    </m:r>
                                    <m:r>
                                      <a:rPr lang="pt-BR" sz="1800" i="1">
                                        <a:solidFill>
                                          <a:schemeClr val="bg1"/>
                                        </a:solidFill>
                                        <a:latin typeface="Cambria Math" panose="02040503050406030204" pitchFamily="18" charset="0"/>
                                      </a:rPr>
                                      <m:t>−</m:t>
                                    </m:r>
                                    <m:r>
                                      <a:rPr lang="pt-BR" sz="1800" i="1" smtClean="0">
                                        <a:solidFill>
                                          <a:schemeClr val="bg1"/>
                                        </a:solidFill>
                                        <a:latin typeface="Cambria Math" panose="02040503050406030204" pitchFamily="18" charset="0"/>
                                        <a:ea typeface="Cambria Math" panose="02040503050406030204" pitchFamily="18" charset="0"/>
                                      </a:rPr>
                                      <m:t>𝜇</m:t>
                                    </m:r>
                                  </m:num>
                                  <m:den>
                                    <m:r>
                                      <a:rPr lang="pt-BR" sz="1800" i="1" smtClean="0">
                                        <a:solidFill>
                                          <a:schemeClr val="bg1"/>
                                        </a:solidFill>
                                        <a:latin typeface="Cambria Math" panose="02040503050406030204" pitchFamily="18" charset="0"/>
                                        <a:ea typeface="Cambria Math" panose="02040503050406030204" pitchFamily="18" charset="0"/>
                                      </a:rPr>
                                      <m:t>𝜎</m:t>
                                    </m:r>
                                  </m:den>
                                </m:f>
                              </m:e>
                            </m:d>
                          </m:e>
                          <m:sup>
                            <m:r>
                              <a:rPr lang="pt-BR" sz="1800" i="1">
                                <a:solidFill>
                                  <a:schemeClr val="bg1"/>
                                </a:solidFill>
                                <a:latin typeface="Cambria Math" panose="02040503050406030204" pitchFamily="18" charset="0"/>
                              </a:rPr>
                              <m:t>2</m:t>
                            </m:r>
                          </m:sup>
                        </m:sSup>
                      </m:sup>
                    </m:sSup>
                  </m:oMath>
                </a14:m>
                <a:r>
                  <a:rPr lang="pt-BR" sz="1800" dirty="0">
                    <a:solidFill>
                      <a:schemeClr val="bg1"/>
                    </a:solidFill>
                  </a:rPr>
                  <a:t> </a:t>
                </a:r>
                <a:endParaRPr lang="pt-BR" dirty="0">
                  <a:solidFill>
                    <a:schemeClr val="bg1"/>
                  </a:solidFill>
                </a:endParaRPr>
              </a:p>
            </p:txBody>
          </p:sp>
        </mc:Choice>
        <mc:Fallback xmlns="">
          <p:sp>
            <p:nvSpPr>
              <p:cNvPr id="9" name="CaixaDeTexto 8">
                <a:extLst>
                  <a:ext uri="{FF2B5EF4-FFF2-40B4-BE49-F238E27FC236}">
                    <a16:creationId xmlns:a16="http://schemas.microsoft.com/office/drawing/2014/main" id="{05C38B9A-BA0B-45AE-B31E-851C96474A24}"/>
                  </a:ext>
                </a:extLst>
              </p:cNvPr>
              <p:cNvSpPr txBox="1">
                <a:spLocks noRot="1" noChangeAspect="1" noMove="1" noResize="1" noEditPoints="1" noAdjustHandles="1" noChangeArrowheads="1" noChangeShapeType="1" noTextEdit="1"/>
              </p:cNvSpPr>
              <p:nvPr/>
            </p:nvSpPr>
            <p:spPr>
              <a:xfrm>
                <a:off x="8343900" y="1530254"/>
                <a:ext cx="3048000" cy="610808"/>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78891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427">
                                            <p:txEl>
                                              <p:pRg st="0" end="0"/>
                                            </p:txEl>
                                          </p:spTgt>
                                        </p:tgtEl>
                                        <p:attrNameLst>
                                          <p:attrName>style.visibility</p:attrName>
                                        </p:attrNameLst>
                                      </p:cBhvr>
                                      <p:to>
                                        <p:strVal val="visible"/>
                                      </p:to>
                                    </p:set>
                                    <p:animEffect transition="in" filter="fade">
                                      <p:cBhvr>
                                        <p:cTn id="7" dur="500"/>
                                        <p:tgtEl>
                                          <p:spTgt spid="487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7427">
                                            <p:txEl>
                                              <p:pRg st="1" end="1"/>
                                            </p:txEl>
                                          </p:spTgt>
                                        </p:tgtEl>
                                        <p:attrNameLst>
                                          <p:attrName>style.visibility</p:attrName>
                                        </p:attrNameLst>
                                      </p:cBhvr>
                                      <p:to>
                                        <p:strVal val="visible"/>
                                      </p:to>
                                    </p:set>
                                    <p:animEffect transition="in" filter="fade">
                                      <p:cBhvr>
                                        <p:cTn id="12" dur="500"/>
                                        <p:tgtEl>
                                          <p:spTgt spid="4874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7427">
                                            <p:txEl>
                                              <p:pRg st="2" end="2"/>
                                            </p:txEl>
                                          </p:spTgt>
                                        </p:tgtEl>
                                        <p:attrNameLst>
                                          <p:attrName>style.visibility</p:attrName>
                                        </p:attrNameLst>
                                      </p:cBhvr>
                                      <p:to>
                                        <p:strVal val="visible"/>
                                      </p:to>
                                    </p:set>
                                    <p:animEffect transition="in" filter="fade">
                                      <p:cBhvr>
                                        <p:cTn id="17" dur="500"/>
                                        <p:tgtEl>
                                          <p:spTgt spid="48742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87427">
                                            <p:txEl>
                                              <p:pRg st="3" end="3"/>
                                            </p:txEl>
                                          </p:spTgt>
                                        </p:tgtEl>
                                        <p:attrNameLst>
                                          <p:attrName>style.visibility</p:attrName>
                                        </p:attrNameLst>
                                      </p:cBhvr>
                                      <p:to>
                                        <p:strVal val="visible"/>
                                      </p:to>
                                    </p:set>
                                    <p:animEffect transition="in" filter="fade">
                                      <p:cBhvr>
                                        <p:cTn id="20" dur="500"/>
                                        <p:tgtEl>
                                          <p:spTgt spid="48742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87427">
                                            <p:txEl>
                                              <p:pRg st="4" end="4"/>
                                            </p:txEl>
                                          </p:spTgt>
                                        </p:tgtEl>
                                        <p:attrNameLst>
                                          <p:attrName>style.visibility</p:attrName>
                                        </p:attrNameLst>
                                      </p:cBhvr>
                                      <p:to>
                                        <p:strVal val="visible"/>
                                      </p:to>
                                    </p:set>
                                    <p:animEffect transition="in" filter="fade">
                                      <p:cBhvr>
                                        <p:cTn id="23" dur="500"/>
                                        <p:tgtEl>
                                          <p:spTgt spid="487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ow Boston Dynamics Is Redefining Robot Agility | Engineering Recruiting">
            <a:extLst>
              <a:ext uri="{FF2B5EF4-FFF2-40B4-BE49-F238E27FC236}">
                <a16:creationId xmlns:a16="http://schemas.microsoft.com/office/drawing/2014/main" id="{B34AFDD0-756A-674E-8582-DDB162983BB9}"/>
              </a:ext>
            </a:extLst>
          </p:cNvPr>
          <p:cNvPicPr>
            <a:picLocks noChangeAspect="1" noChangeArrowheads="1"/>
          </p:cNvPicPr>
          <p:nvPr/>
        </p:nvPicPr>
        <p:blipFill rotWithShape="1">
          <a:blip r:embed="rId2">
            <a:clrChange>
              <a:clrFrom>
                <a:srgbClr val="FFFFFF"/>
              </a:clrFrom>
              <a:clrTo>
                <a:srgbClr val="FFFFFF">
                  <a:alpha val="0"/>
                </a:srgbClr>
              </a:clrTo>
            </a:clrChange>
            <a:alphaModFix amt="35000"/>
            <a:extLst>
              <a:ext uri="{28A0092B-C50C-407E-A947-70E740481C1C}">
                <a14:useLocalDpi xmlns:a14="http://schemas.microsoft.com/office/drawing/2010/main" val="0"/>
              </a:ext>
            </a:extLst>
          </a:blip>
          <a:srcRect l="18538" r="14593"/>
          <a:stretch/>
        </p:blipFill>
        <p:spPr bwMode="auto">
          <a:xfrm>
            <a:off x="6922247" y="1281342"/>
            <a:ext cx="4246179"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dustrial Robot Arm at Rs 1000000 | रोबोटिक आर्म in New Delhi | ID:  18072085973">
            <a:extLst>
              <a:ext uri="{FF2B5EF4-FFF2-40B4-BE49-F238E27FC236}">
                <a16:creationId xmlns:a16="http://schemas.microsoft.com/office/drawing/2014/main" id="{D4309447-92F5-8CFE-B756-F9377C85FF7C}"/>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07255" y="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B127D3E3-FF1B-4DB5-31CC-581DE9637AA9}"/>
              </a:ext>
            </a:extLst>
          </p:cNvPr>
          <p:cNvSpPr txBox="1"/>
          <p:nvPr/>
        </p:nvSpPr>
        <p:spPr>
          <a:xfrm>
            <a:off x="4643696" y="2457591"/>
            <a:ext cx="6633904" cy="3416320"/>
          </a:xfrm>
          <a:prstGeom prst="rect">
            <a:avLst/>
          </a:prstGeom>
          <a:noFill/>
        </p:spPr>
        <p:txBody>
          <a:bodyPr wrap="square">
            <a:spAutoFit/>
          </a:bodyPr>
          <a:lstStyle/>
          <a:p>
            <a:r>
              <a:rPr lang="en-US" sz="2400" b="1" dirty="0"/>
              <a:t>Stationary robots (SRs): </a:t>
            </a:r>
          </a:p>
          <a:p>
            <a:endParaRPr lang="en-US" sz="2400" dirty="0"/>
          </a:p>
          <a:p>
            <a:pPr algn="l" rtl="0"/>
            <a:r>
              <a:rPr lang="en-US" sz="2400" dirty="0">
                <a:effectLst/>
              </a:rPr>
              <a:t>They are the manipulators and industrial robots. The base is fixed, and the robot has an open kinematic chain, mainly with an end-effector. In general, they are automated, programmable and with many degrees of freedom. As an example, to position the tool mounted on the end of the robot at any place and at any angle requires six degrees of freedom. </a:t>
            </a:r>
            <a:endParaRPr lang="en-US" sz="2400" dirty="0"/>
          </a:p>
        </p:txBody>
      </p:sp>
    </p:spTree>
    <p:extLst>
      <p:ext uri="{BB962C8B-B14F-4D97-AF65-F5344CB8AC3E}">
        <p14:creationId xmlns:p14="http://schemas.microsoft.com/office/powerpoint/2010/main" val="3065319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BA62A-8310-42FF-B946-2EE150E6B797}"/>
              </a:ext>
            </a:extLst>
          </p:cNvPr>
          <p:cNvSpPr>
            <a:spLocks noGrp="1"/>
          </p:cNvSpPr>
          <p:nvPr>
            <p:ph type="title"/>
          </p:nvPr>
        </p:nvSpPr>
        <p:spPr/>
        <p:txBody>
          <a:bodyPr/>
          <a:lstStyle/>
          <a:p>
            <a:r>
              <a:rPr lang="pt-BR" noProof="0" dirty="0" err="1"/>
              <a:t>example</a:t>
            </a:r>
            <a:endParaRPr lang="pt-BR" noProof="0" dirty="0"/>
          </a:p>
        </p:txBody>
      </p:sp>
      <p:pic>
        <p:nvPicPr>
          <p:cNvPr id="7170" name="Picture 2">
            <a:extLst>
              <a:ext uri="{FF2B5EF4-FFF2-40B4-BE49-F238E27FC236}">
                <a16:creationId xmlns:a16="http://schemas.microsoft.com/office/drawing/2014/main" id="{479E0AF8-0872-4975-BD2E-45D633168C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3" y="1877378"/>
            <a:ext cx="4726654" cy="439540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307DCA9-B2B4-4ACA-8523-E75FD8643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086" y="2006220"/>
            <a:ext cx="6533244" cy="413772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E934C861-8958-4100-98F3-08D075CA40D6}"/>
              </a:ext>
            </a:extLst>
          </p:cNvPr>
          <p:cNvPicPr>
            <a:picLocks noChangeAspect="1"/>
          </p:cNvPicPr>
          <p:nvPr/>
        </p:nvPicPr>
        <p:blipFill rotWithShape="1">
          <a:blip r:embed="rId4">
            <a:alphaModFix amt="50000"/>
          </a:blip>
          <a:srcRect l="11660" t="-1014" r="1862" b="11180"/>
          <a:stretch/>
        </p:blipFill>
        <p:spPr>
          <a:xfrm>
            <a:off x="805462" y="2205990"/>
            <a:ext cx="3242382" cy="3257549"/>
          </a:xfrm>
          <a:prstGeom prst="rect">
            <a:avLst/>
          </a:prstGeom>
        </p:spPr>
      </p:pic>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37F10DF2-3BEE-4EDD-9E96-B77E568A901C}"/>
                  </a:ext>
                </a:extLst>
              </p:cNvPr>
              <p:cNvSpPr txBox="1"/>
              <p:nvPr/>
            </p:nvSpPr>
            <p:spPr>
              <a:xfrm>
                <a:off x="1749362" y="866686"/>
                <a:ext cx="6097904"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1" i="1" smtClean="0">
                          <a:latin typeface="Cambria Math" panose="02040503050406030204" pitchFamily="18" charset="0"/>
                          <a:ea typeface="Cambria Math" panose="02040503050406030204" pitchFamily="18" charset="0"/>
                        </a:rPr>
                        <m:t>𝝁</m:t>
                      </m:r>
                      <m:r>
                        <a:rPr lang="pt-BR" sz="1800" b="0" i="1" smtClean="0">
                          <a:latin typeface="Cambria Math" panose="02040503050406030204" pitchFamily="18" charset="0"/>
                          <a:ea typeface="Cambria Math" panose="02040503050406030204" pitchFamily="18" charset="0"/>
                        </a:rPr>
                        <m:t>=</m:t>
                      </m:r>
                      <m:d>
                        <m:dPr>
                          <m:ctrlPr>
                            <a:rPr lang="pt-BR" sz="1800" b="0" i="1" smtClean="0">
                              <a:latin typeface="Cambria Math" panose="02040503050406030204" pitchFamily="18" charset="0"/>
                              <a:ea typeface="Cambria Math" panose="02040503050406030204" pitchFamily="18" charset="0"/>
                            </a:rPr>
                          </m:ctrlPr>
                        </m:dPr>
                        <m:e>
                          <m:f>
                            <m:fPr>
                              <m:type m:val="noBar"/>
                              <m:ctrlPr>
                                <a:rPr lang="pt-BR" sz="1800" b="0" i="1" smtClean="0">
                                  <a:latin typeface="Cambria Math" panose="02040503050406030204" pitchFamily="18" charset="0"/>
                                  <a:ea typeface="Cambria Math" panose="02040503050406030204" pitchFamily="18" charset="0"/>
                                </a:rPr>
                              </m:ctrlPr>
                            </m:fPr>
                            <m:num>
                              <m:r>
                                <a:rPr lang="pt-BR" sz="1800" b="0" i="1" smtClean="0">
                                  <a:latin typeface="Cambria Math" panose="02040503050406030204" pitchFamily="18" charset="0"/>
                                  <a:ea typeface="Cambria Math" panose="02040503050406030204" pitchFamily="18" charset="0"/>
                                </a:rPr>
                                <m:t>0.</m:t>
                              </m:r>
                            </m:num>
                            <m:den>
                              <m:r>
                                <a:rPr lang="pt-BR" sz="1800" b="0" i="1" smtClean="0">
                                  <a:latin typeface="Cambria Math" panose="02040503050406030204" pitchFamily="18" charset="0"/>
                                  <a:ea typeface="Cambria Math" panose="02040503050406030204" pitchFamily="18" charset="0"/>
                                </a:rPr>
                                <m:t>0.</m:t>
                              </m:r>
                            </m:den>
                          </m:f>
                        </m:e>
                      </m:d>
                      <m:r>
                        <a:rPr lang="pt-BR" sz="1800" b="0" i="1" smtClean="0">
                          <a:latin typeface="Cambria Math" panose="02040503050406030204" pitchFamily="18" charset="0"/>
                          <a:ea typeface="Cambria Math" panose="02040503050406030204" pitchFamily="18" charset="0"/>
                        </a:rPr>
                        <m:t>   </m:t>
                      </m:r>
                      <m:r>
                        <a:rPr lang="pt-BR" sz="1800" b="1" i="1" smtClean="0">
                          <a:latin typeface="Cambria Math" panose="02040503050406030204" pitchFamily="18" charset="0"/>
                          <a:ea typeface="Cambria Math" panose="02040503050406030204" pitchFamily="18" charset="0"/>
                        </a:rPr>
                        <m:t>𝚺</m:t>
                      </m:r>
                      <m:r>
                        <a:rPr lang="pt-BR" sz="1800" b="0" i="1" smtClean="0">
                          <a:latin typeface="Cambria Math" panose="02040503050406030204" pitchFamily="18" charset="0"/>
                          <a:ea typeface="Cambria Math" panose="02040503050406030204" pitchFamily="18" charset="0"/>
                        </a:rPr>
                        <m:t>=</m:t>
                      </m:r>
                      <m:d>
                        <m:dPr>
                          <m:ctrlPr>
                            <a:rPr lang="pt-BR" sz="18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1800" b="0" i="1" smtClean="0">
                                  <a:latin typeface="Cambria Math" panose="02040503050406030204" pitchFamily="18" charset="0"/>
                                  <a:ea typeface="Cambria Math" panose="02040503050406030204" pitchFamily="18" charset="0"/>
                                </a:rPr>
                              </m:ctrlPr>
                            </m:mPr>
                            <m:mr>
                              <m:e>
                                <m:r>
                                  <m:rPr>
                                    <m:brk m:alnAt="7"/>
                                  </m:rPr>
                                  <a:rPr lang="pt-BR" sz="1800" b="0" i="1" smtClean="0">
                                    <a:latin typeface="Cambria Math" panose="02040503050406030204" pitchFamily="18" charset="0"/>
                                    <a:ea typeface="Cambria Math" panose="02040503050406030204" pitchFamily="18" charset="0"/>
                                  </a:rPr>
                                  <m:t>1</m:t>
                                </m:r>
                                <m:r>
                                  <a:rPr lang="pt-BR" sz="1800" b="0" i="1" smtClean="0">
                                    <a:latin typeface="Cambria Math" panose="02040503050406030204" pitchFamily="18" charset="0"/>
                                    <a:ea typeface="Cambria Math" panose="02040503050406030204" pitchFamily="18" charset="0"/>
                                  </a:rPr>
                                  <m:t>.7</m:t>
                                </m:r>
                              </m:e>
                              <m:e>
                                <m:r>
                                  <a:rPr lang="pt-BR" sz="1800" b="0" i="1" smtClean="0">
                                    <a:latin typeface="Cambria Math" panose="02040503050406030204" pitchFamily="18" charset="0"/>
                                    <a:ea typeface="Cambria Math" panose="02040503050406030204" pitchFamily="18" charset="0"/>
                                  </a:rPr>
                                  <m:t>0.</m:t>
                                </m:r>
                              </m:e>
                            </m:mr>
                            <m:mr>
                              <m:e>
                                <m:r>
                                  <a:rPr lang="pt-BR" sz="1800" b="0" i="1" smtClean="0">
                                    <a:latin typeface="Cambria Math" panose="02040503050406030204" pitchFamily="18" charset="0"/>
                                    <a:ea typeface="Cambria Math" panose="02040503050406030204" pitchFamily="18" charset="0"/>
                                  </a:rPr>
                                  <m:t>0.</m:t>
                                </m:r>
                              </m:e>
                              <m:e>
                                <m:r>
                                  <a:rPr lang="pt-BR" sz="1800" b="0" i="1" smtClean="0">
                                    <a:latin typeface="Cambria Math" panose="02040503050406030204" pitchFamily="18" charset="0"/>
                                    <a:ea typeface="Cambria Math" panose="02040503050406030204" pitchFamily="18" charset="0"/>
                                  </a:rPr>
                                  <m:t>1.3</m:t>
                                </m:r>
                              </m:e>
                            </m:mr>
                          </m:m>
                        </m:e>
                      </m:d>
                    </m:oMath>
                  </m:oMathPara>
                </a14:m>
                <a:endParaRPr lang="pt-BR" sz="1800" b="1" dirty="0"/>
              </a:p>
            </p:txBody>
          </p:sp>
        </mc:Choice>
        <mc:Fallback xmlns="">
          <p:sp>
            <p:nvSpPr>
              <p:cNvPr id="11" name="CaixaDeTexto 10">
                <a:extLst>
                  <a:ext uri="{FF2B5EF4-FFF2-40B4-BE49-F238E27FC236}">
                    <a16:creationId xmlns:a16="http://schemas.microsoft.com/office/drawing/2014/main" id="{37F10DF2-3BEE-4EDD-9E96-B77E568A901C}"/>
                  </a:ext>
                </a:extLst>
              </p:cNvPr>
              <p:cNvSpPr txBox="1">
                <a:spLocks noRot="1" noChangeAspect="1" noMove="1" noResize="1" noEditPoints="1" noAdjustHandles="1" noChangeArrowheads="1" noChangeShapeType="1" noTextEdit="1"/>
              </p:cNvSpPr>
              <p:nvPr/>
            </p:nvSpPr>
            <p:spPr>
              <a:xfrm>
                <a:off x="1749362" y="866686"/>
                <a:ext cx="6097904" cy="714683"/>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2214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fade">
                                      <p:cBhvr>
                                        <p:cTn id="10"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m 27" descr="Uma imagem contendo computador, mesa&#10;&#10;Descrição gerada automaticamente">
            <a:extLst>
              <a:ext uri="{FF2B5EF4-FFF2-40B4-BE49-F238E27FC236}">
                <a16:creationId xmlns:a16="http://schemas.microsoft.com/office/drawing/2014/main" id="{4DCEAC2A-EFB4-48F5-A0F8-3A2D6A2AE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447" y="2093145"/>
            <a:ext cx="3996000" cy="3900443"/>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25519920-F46C-404F-B2F8-A9633713500D}"/>
                  </a:ext>
                </a:extLst>
              </p:cNvPr>
              <p:cNvSpPr txBox="1"/>
              <p:nvPr/>
            </p:nvSpPr>
            <p:spPr>
              <a:xfrm>
                <a:off x="4509009" y="5979512"/>
                <a:ext cx="2936573"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0</m:t>
                                </m:r>
                                <m:r>
                                  <a:rPr lang="pt-BR" sz="2000" b="0" i="1" smtClean="0">
                                    <a:latin typeface="Cambria Math" panose="02040503050406030204" pitchFamily="18" charset="0"/>
                                    <a:ea typeface="Cambria Math" panose="02040503050406030204" pitchFamily="18" charset="0"/>
                                  </a:rPr>
                                  <m:t>.6</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0.6</m:t>
                                </m:r>
                              </m:e>
                            </m:mr>
                          </m:m>
                        </m:e>
                      </m:d>
                    </m:oMath>
                  </m:oMathPara>
                </a14:m>
                <a:endParaRPr lang="pt-BR" sz="2000" b="1" dirty="0"/>
              </a:p>
            </p:txBody>
          </p:sp>
        </mc:Choice>
        <mc:Fallback xmlns="">
          <p:sp>
            <p:nvSpPr>
              <p:cNvPr id="7" name="CaixaDeTexto 6">
                <a:extLst>
                  <a:ext uri="{FF2B5EF4-FFF2-40B4-BE49-F238E27FC236}">
                    <a16:creationId xmlns:a16="http://schemas.microsoft.com/office/drawing/2014/main" id="{25519920-F46C-404F-B2F8-A9633713500D}"/>
                  </a:ext>
                </a:extLst>
              </p:cNvPr>
              <p:cNvSpPr txBox="1">
                <a:spLocks noRot="1" noChangeAspect="1" noMove="1" noResize="1" noEditPoints="1" noAdjustHandles="1" noChangeArrowheads="1" noChangeShapeType="1" noTextEdit="1"/>
              </p:cNvSpPr>
              <p:nvPr/>
            </p:nvSpPr>
            <p:spPr>
              <a:xfrm>
                <a:off x="4509009" y="5979512"/>
                <a:ext cx="2936573" cy="69153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509F92-2353-43D2-80AE-E09EDCDC9480}"/>
                  </a:ext>
                </a:extLst>
              </p:cNvPr>
              <p:cNvSpPr txBox="1"/>
              <p:nvPr/>
            </p:nvSpPr>
            <p:spPr>
              <a:xfrm>
                <a:off x="554804" y="5979512"/>
                <a:ext cx="2651239"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1</m:t>
                                </m:r>
                                <m:r>
                                  <a:rPr lang="pt-BR" sz="2000" b="0" i="1" smtClean="0">
                                    <a:latin typeface="Cambria Math" panose="02040503050406030204" pitchFamily="18" charset="0"/>
                                    <a:ea typeface="Cambria Math" panose="02040503050406030204" pitchFamily="18" charset="0"/>
                                  </a:rPr>
                                  <m:t>.</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5" name="CaixaDeTexto 4">
                <a:extLst>
                  <a:ext uri="{FF2B5EF4-FFF2-40B4-BE49-F238E27FC236}">
                    <a16:creationId xmlns:a16="http://schemas.microsoft.com/office/drawing/2014/main" id="{EF509F92-2353-43D2-80AE-E09EDCDC9480}"/>
                  </a:ext>
                </a:extLst>
              </p:cNvPr>
              <p:cNvSpPr txBox="1">
                <a:spLocks noRot="1" noChangeAspect="1" noMove="1" noResize="1" noEditPoints="1" noAdjustHandles="1" noChangeArrowheads="1" noChangeShapeType="1" noTextEdit="1"/>
              </p:cNvSpPr>
              <p:nvPr/>
            </p:nvSpPr>
            <p:spPr>
              <a:xfrm>
                <a:off x="554804" y="5979512"/>
                <a:ext cx="2651239" cy="69153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7E989A-8248-4C0D-872B-62503DF1D2F1}"/>
                  </a:ext>
                </a:extLst>
              </p:cNvPr>
              <p:cNvSpPr txBox="1"/>
              <p:nvPr/>
            </p:nvSpPr>
            <p:spPr>
              <a:xfrm>
                <a:off x="8748548" y="5979512"/>
                <a:ext cx="2651239"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2</m:t>
                                </m:r>
                                <m:r>
                                  <a:rPr lang="pt-BR" sz="2000" b="0" i="1" smtClean="0">
                                    <a:latin typeface="Cambria Math" panose="02040503050406030204" pitchFamily="18" charset="0"/>
                                    <a:ea typeface="Cambria Math" panose="02040503050406030204" pitchFamily="18" charset="0"/>
                                  </a:rPr>
                                  <m:t>.</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2.</m:t>
                                </m:r>
                              </m:e>
                            </m:mr>
                          </m:m>
                        </m:e>
                      </m:d>
                    </m:oMath>
                  </m:oMathPara>
                </a14:m>
                <a:endParaRPr lang="pt-BR" sz="2000" b="1" dirty="0"/>
              </a:p>
            </p:txBody>
          </p:sp>
        </mc:Choice>
        <mc:Fallback xmlns="">
          <p:sp>
            <p:nvSpPr>
              <p:cNvPr id="6" name="CaixaDeTexto 5">
                <a:extLst>
                  <a:ext uri="{FF2B5EF4-FFF2-40B4-BE49-F238E27FC236}">
                    <a16:creationId xmlns:a16="http://schemas.microsoft.com/office/drawing/2014/main" id="{787E989A-8248-4C0D-872B-62503DF1D2F1}"/>
                  </a:ext>
                </a:extLst>
              </p:cNvPr>
              <p:cNvSpPr txBox="1">
                <a:spLocks noRot="1" noChangeAspect="1" noMove="1" noResize="1" noEditPoints="1" noAdjustHandles="1" noChangeArrowheads="1" noChangeShapeType="1" noTextEdit="1"/>
              </p:cNvSpPr>
              <p:nvPr/>
            </p:nvSpPr>
            <p:spPr>
              <a:xfrm>
                <a:off x="8748548" y="5979512"/>
                <a:ext cx="2651239" cy="691536"/>
              </a:xfrm>
              <a:prstGeom prst="rect">
                <a:avLst/>
              </a:prstGeom>
              <a:blipFill>
                <a:blip r:embed="rId5"/>
                <a:stretch>
                  <a:fillRect/>
                </a:stretch>
              </a:blipFill>
            </p:spPr>
            <p:txBody>
              <a:bodyPr/>
              <a:lstStyle/>
              <a:p>
                <a:r>
                  <a:rPr lang="pt-BR">
                    <a:noFill/>
                  </a:rPr>
                  <a:t> </a:t>
                </a:r>
              </a:p>
            </p:txBody>
          </p:sp>
        </mc:Fallback>
      </mc:AlternateContent>
      <p:pic>
        <p:nvPicPr>
          <p:cNvPr id="24" name="Imagem 23" descr="Uma imagem contendo computador, mesa&#10;&#10;Descrição gerada automaticamente">
            <a:extLst>
              <a:ext uri="{FF2B5EF4-FFF2-40B4-BE49-F238E27FC236}">
                <a16:creationId xmlns:a16="http://schemas.microsoft.com/office/drawing/2014/main" id="{F696F964-8E9E-4C56-B6CF-B0F3616513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93145"/>
            <a:ext cx="3996000" cy="3900443"/>
          </a:xfrm>
          <a:prstGeom prst="rect">
            <a:avLst/>
          </a:prstGeom>
        </p:spPr>
      </p:pic>
      <p:pic>
        <p:nvPicPr>
          <p:cNvPr id="26" name="Imagem 25">
            <a:extLst>
              <a:ext uri="{FF2B5EF4-FFF2-40B4-BE49-F238E27FC236}">
                <a16:creationId xmlns:a16="http://schemas.microsoft.com/office/drawing/2014/main" id="{F2D4E9E9-2B14-486B-A3D0-E8CC3027CC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547" y="0"/>
            <a:ext cx="2520000" cy="2409149"/>
          </a:xfrm>
          <a:prstGeom prst="rect">
            <a:avLst/>
          </a:prstGeom>
        </p:spPr>
      </p:pic>
      <p:pic>
        <p:nvPicPr>
          <p:cNvPr id="30" name="Imagem 29">
            <a:extLst>
              <a:ext uri="{FF2B5EF4-FFF2-40B4-BE49-F238E27FC236}">
                <a16:creationId xmlns:a16="http://schemas.microsoft.com/office/drawing/2014/main" id="{1F29CD45-0C6A-46ED-88E5-EA55393928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6000" y="0"/>
            <a:ext cx="2520000" cy="2409149"/>
          </a:xfrm>
          <a:prstGeom prst="rect">
            <a:avLst/>
          </a:prstGeom>
        </p:spPr>
      </p:pic>
      <p:pic>
        <p:nvPicPr>
          <p:cNvPr id="32" name="Imagem 31" descr="Uma imagem contendo computador, mesa&#10;&#10;Descrição gerada automaticamente">
            <a:extLst>
              <a:ext uri="{FF2B5EF4-FFF2-40B4-BE49-F238E27FC236}">
                <a16:creationId xmlns:a16="http://schemas.microsoft.com/office/drawing/2014/main" id="{CDBF0845-380B-47DC-A1E1-399C8E6DF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96894" y="2079069"/>
            <a:ext cx="3996000" cy="3900443"/>
          </a:xfrm>
          <a:prstGeom prst="rect">
            <a:avLst/>
          </a:prstGeom>
        </p:spPr>
      </p:pic>
      <p:pic>
        <p:nvPicPr>
          <p:cNvPr id="34" name="Imagem 33" descr="Uma imagem contendo eletrônico&#10;&#10;Descrição gerada automaticamente">
            <a:extLst>
              <a:ext uri="{FF2B5EF4-FFF2-40B4-BE49-F238E27FC236}">
                <a16:creationId xmlns:a16="http://schemas.microsoft.com/office/drawing/2014/main" id="{D094B826-1EBB-4F25-90E3-943B531C30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92946" y="0"/>
            <a:ext cx="2520000" cy="2409149"/>
          </a:xfrm>
          <a:prstGeom prst="rect">
            <a:avLst/>
          </a:prstGeom>
        </p:spPr>
      </p:pic>
    </p:spTree>
    <p:extLst>
      <p:ext uri="{BB962C8B-B14F-4D97-AF65-F5344CB8AC3E}">
        <p14:creationId xmlns:p14="http://schemas.microsoft.com/office/powerpoint/2010/main" val="37458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25519920-F46C-404F-B2F8-A9633713500D}"/>
                  </a:ext>
                </a:extLst>
              </p:cNvPr>
              <p:cNvSpPr txBox="1"/>
              <p:nvPr/>
            </p:nvSpPr>
            <p:spPr>
              <a:xfrm>
                <a:off x="4509009" y="5979512"/>
                <a:ext cx="2833981"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0</m:t>
                                </m:r>
                                <m:r>
                                  <a:rPr lang="pt-BR" sz="2000" b="0" i="1" smtClean="0">
                                    <a:latin typeface="Cambria Math" panose="02040503050406030204" pitchFamily="18" charset="0"/>
                                    <a:ea typeface="Cambria Math" panose="02040503050406030204" pitchFamily="18" charset="0"/>
                                  </a:rPr>
                                  <m:t>.6</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7" name="CaixaDeTexto 6">
                <a:extLst>
                  <a:ext uri="{FF2B5EF4-FFF2-40B4-BE49-F238E27FC236}">
                    <a16:creationId xmlns:a16="http://schemas.microsoft.com/office/drawing/2014/main" id="{25519920-F46C-404F-B2F8-A9633713500D}"/>
                  </a:ext>
                </a:extLst>
              </p:cNvPr>
              <p:cNvSpPr txBox="1">
                <a:spLocks noRot="1" noChangeAspect="1" noMove="1" noResize="1" noEditPoints="1" noAdjustHandles="1" noChangeArrowheads="1" noChangeShapeType="1" noTextEdit="1"/>
              </p:cNvSpPr>
              <p:nvPr/>
            </p:nvSpPr>
            <p:spPr>
              <a:xfrm>
                <a:off x="4509009" y="5979512"/>
                <a:ext cx="2833981" cy="69153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509F92-2353-43D2-80AE-E09EDCDC9480}"/>
                  </a:ext>
                </a:extLst>
              </p:cNvPr>
              <p:cNvSpPr txBox="1"/>
              <p:nvPr/>
            </p:nvSpPr>
            <p:spPr>
              <a:xfrm>
                <a:off x="554804" y="5979512"/>
                <a:ext cx="2651239"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1</m:t>
                                </m:r>
                                <m:r>
                                  <a:rPr lang="pt-BR" sz="2000" b="0" i="1" smtClean="0">
                                    <a:latin typeface="Cambria Math" panose="02040503050406030204" pitchFamily="18" charset="0"/>
                                    <a:ea typeface="Cambria Math" panose="02040503050406030204" pitchFamily="18" charset="0"/>
                                  </a:rPr>
                                  <m:t>.</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5" name="CaixaDeTexto 4">
                <a:extLst>
                  <a:ext uri="{FF2B5EF4-FFF2-40B4-BE49-F238E27FC236}">
                    <a16:creationId xmlns:a16="http://schemas.microsoft.com/office/drawing/2014/main" id="{EF509F92-2353-43D2-80AE-E09EDCDC9480}"/>
                  </a:ext>
                </a:extLst>
              </p:cNvPr>
              <p:cNvSpPr txBox="1">
                <a:spLocks noRot="1" noChangeAspect="1" noMove="1" noResize="1" noEditPoints="1" noAdjustHandles="1" noChangeArrowheads="1" noChangeShapeType="1" noTextEdit="1"/>
              </p:cNvSpPr>
              <p:nvPr/>
            </p:nvSpPr>
            <p:spPr>
              <a:xfrm>
                <a:off x="554804" y="5979512"/>
                <a:ext cx="2651239" cy="69153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7E989A-8248-4C0D-872B-62503DF1D2F1}"/>
                  </a:ext>
                </a:extLst>
              </p:cNvPr>
              <p:cNvSpPr txBox="1"/>
              <p:nvPr/>
            </p:nvSpPr>
            <p:spPr>
              <a:xfrm>
                <a:off x="8748548" y="5979512"/>
                <a:ext cx="2651239"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2</m:t>
                                </m:r>
                                <m:r>
                                  <a:rPr lang="pt-BR" sz="2000" b="0" i="1" smtClean="0">
                                    <a:latin typeface="Cambria Math" panose="02040503050406030204" pitchFamily="18" charset="0"/>
                                    <a:ea typeface="Cambria Math" panose="02040503050406030204" pitchFamily="18" charset="0"/>
                                  </a:rPr>
                                  <m:t>.</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6" name="CaixaDeTexto 5">
                <a:extLst>
                  <a:ext uri="{FF2B5EF4-FFF2-40B4-BE49-F238E27FC236}">
                    <a16:creationId xmlns:a16="http://schemas.microsoft.com/office/drawing/2014/main" id="{787E989A-8248-4C0D-872B-62503DF1D2F1}"/>
                  </a:ext>
                </a:extLst>
              </p:cNvPr>
              <p:cNvSpPr txBox="1">
                <a:spLocks noRot="1" noChangeAspect="1" noMove="1" noResize="1" noEditPoints="1" noAdjustHandles="1" noChangeArrowheads="1" noChangeShapeType="1" noTextEdit="1"/>
              </p:cNvSpPr>
              <p:nvPr/>
            </p:nvSpPr>
            <p:spPr>
              <a:xfrm>
                <a:off x="8748548" y="5979512"/>
                <a:ext cx="2651239" cy="691536"/>
              </a:xfrm>
              <a:prstGeom prst="rect">
                <a:avLst/>
              </a:prstGeom>
              <a:blipFill>
                <a:blip r:embed="rId5"/>
                <a:stretch>
                  <a:fillRect/>
                </a:stretch>
              </a:blipFill>
            </p:spPr>
            <p:txBody>
              <a:bodyPr/>
              <a:lstStyle/>
              <a:p>
                <a:r>
                  <a:rPr lang="pt-BR">
                    <a:noFill/>
                  </a:rPr>
                  <a:t> </a:t>
                </a:r>
              </a:p>
            </p:txBody>
          </p:sp>
        </mc:Fallback>
      </mc:AlternateContent>
      <p:pic>
        <p:nvPicPr>
          <p:cNvPr id="33" name="Imagem 32" descr="Uma imagem contendo computador, mesa&#10;&#10;Descrição gerada automaticamente">
            <a:extLst>
              <a:ext uri="{FF2B5EF4-FFF2-40B4-BE49-F238E27FC236}">
                <a16:creationId xmlns:a16="http://schemas.microsoft.com/office/drawing/2014/main" id="{6F786F57-D1D9-4A5E-A22E-F8BC84DAC2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79068"/>
            <a:ext cx="3996000" cy="3900443"/>
          </a:xfrm>
          <a:prstGeom prst="rect">
            <a:avLst/>
          </a:prstGeom>
        </p:spPr>
      </p:pic>
      <p:pic>
        <p:nvPicPr>
          <p:cNvPr id="34" name="Imagem 33">
            <a:extLst>
              <a:ext uri="{FF2B5EF4-FFF2-40B4-BE49-F238E27FC236}">
                <a16:creationId xmlns:a16="http://schemas.microsoft.com/office/drawing/2014/main" id="{752D154C-563F-492E-AF6A-B15856D8B0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000" y="0"/>
            <a:ext cx="2520000" cy="2409149"/>
          </a:xfrm>
          <a:prstGeom prst="rect">
            <a:avLst/>
          </a:prstGeom>
        </p:spPr>
      </p:pic>
      <p:pic>
        <p:nvPicPr>
          <p:cNvPr id="36" name="Imagem 35" descr="Uma imagem contendo mesa, computador&#10;&#10;Descrição gerada automaticamente">
            <a:extLst>
              <a:ext uri="{FF2B5EF4-FFF2-40B4-BE49-F238E27FC236}">
                <a16:creationId xmlns:a16="http://schemas.microsoft.com/office/drawing/2014/main" id="{E8BDFACD-4C5E-451E-B2FB-72CFC763A5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8000" y="2079068"/>
            <a:ext cx="3996000" cy="3900443"/>
          </a:xfrm>
          <a:prstGeom prst="rect">
            <a:avLst/>
          </a:prstGeom>
        </p:spPr>
      </p:pic>
      <p:pic>
        <p:nvPicPr>
          <p:cNvPr id="38" name="Imagem 37" descr="Uma imagem contendo eletrônico&#10;&#10;Descrição gerada automaticamente">
            <a:extLst>
              <a:ext uri="{FF2B5EF4-FFF2-40B4-BE49-F238E27FC236}">
                <a16:creationId xmlns:a16="http://schemas.microsoft.com/office/drawing/2014/main" id="{59C85B4A-F77C-48ED-A33A-13D3A98D47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3493" y="0"/>
            <a:ext cx="2520000" cy="2409149"/>
          </a:xfrm>
          <a:prstGeom prst="rect">
            <a:avLst/>
          </a:prstGeom>
        </p:spPr>
      </p:pic>
      <p:pic>
        <p:nvPicPr>
          <p:cNvPr id="42" name="Imagem 41" descr="Uma imagem contendo computador, mesa&#10;&#10;Descrição gerada automaticamente">
            <a:extLst>
              <a:ext uri="{FF2B5EF4-FFF2-40B4-BE49-F238E27FC236}">
                <a16:creationId xmlns:a16="http://schemas.microsoft.com/office/drawing/2014/main" id="{CFEB3E81-7B1D-4EC0-9C84-06E34BE4AB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6000" y="2079068"/>
            <a:ext cx="3996000" cy="3900443"/>
          </a:xfrm>
          <a:prstGeom prst="rect">
            <a:avLst/>
          </a:prstGeom>
        </p:spPr>
      </p:pic>
      <p:pic>
        <p:nvPicPr>
          <p:cNvPr id="40" name="Imagem 39">
            <a:extLst>
              <a:ext uri="{FF2B5EF4-FFF2-40B4-BE49-F238E27FC236}">
                <a16:creationId xmlns:a16="http://schemas.microsoft.com/office/drawing/2014/main" id="{3F0EEF9F-3318-4D7D-A1F0-D2BF896825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39493" y="0"/>
            <a:ext cx="2520000" cy="2360689"/>
          </a:xfrm>
          <a:prstGeom prst="rect">
            <a:avLst/>
          </a:prstGeom>
        </p:spPr>
      </p:pic>
    </p:spTree>
    <p:extLst>
      <p:ext uri="{BB962C8B-B14F-4D97-AF65-F5344CB8AC3E}">
        <p14:creationId xmlns:p14="http://schemas.microsoft.com/office/powerpoint/2010/main" val="87642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25519920-F46C-404F-B2F8-A9633713500D}"/>
                  </a:ext>
                </a:extLst>
              </p:cNvPr>
              <p:cNvSpPr txBox="1"/>
              <p:nvPr/>
            </p:nvSpPr>
            <p:spPr>
              <a:xfrm>
                <a:off x="4509009" y="5979512"/>
                <a:ext cx="2846805"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a:rPr lang="pt-BR" sz="2000" b="0" i="1" smtClean="0">
                                    <a:latin typeface="Cambria Math" panose="02040503050406030204" pitchFamily="18" charset="0"/>
                                    <a:ea typeface="Cambria Math" panose="02040503050406030204" pitchFamily="18" charset="0"/>
                                  </a:rPr>
                                  <m:t>1.</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0.6</m:t>
                                </m:r>
                              </m:e>
                            </m:mr>
                          </m:m>
                        </m:e>
                      </m:d>
                    </m:oMath>
                  </m:oMathPara>
                </a14:m>
                <a:endParaRPr lang="pt-BR" sz="2000" b="1" dirty="0"/>
              </a:p>
            </p:txBody>
          </p:sp>
        </mc:Choice>
        <mc:Fallback xmlns="">
          <p:sp>
            <p:nvSpPr>
              <p:cNvPr id="7" name="CaixaDeTexto 6">
                <a:extLst>
                  <a:ext uri="{FF2B5EF4-FFF2-40B4-BE49-F238E27FC236}">
                    <a16:creationId xmlns:a16="http://schemas.microsoft.com/office/drawing/2014/main" id="{25519920-F46C-404F-B2F8-A9633713500D}"/>
                  </a:ext>
                </a:extLst>
              </p:cNvPr>
              <p:cNvSpPr txBox="1">
                <a:spLocks noRot="1" noChangeAspect="1" noMove="1" noResize="1" noEditPoints="1" noAdjustHandles="1" noChangeArrowheads="1" noChangeShapeType="1" noTextEdit="1"/>
              </p:cNvSpPr>
              <p:nvPr/>
            </p:nvSpPr>
            <p:spPr>
              <a:xfrm>
                <a:off x="4509009" y="5979512"/>
                <a:ext cx="2846805" cy="6915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509F92-2353-43D2-80AE-E09EDCDC9480}"/>
                  </a:ext>
                </a:extLst>
              </p:cNvPr>
              <p:cNvSpPr txBox="1"/>
              <p:nvPr/>
            </p:nvSpPr>
            <p:spPr>
              <a:xfrm>
                <a:off x="554804" y="5979512"/>
                <a:ext cx="2651239"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1</m:t>
                                </m:r>
                                <m:r>
                                  <a:rPr lang="pt-BR" sz="2000" b="0" i="1" smtClean="0">
                                    <a:latin typeface="Cambria Math" panose="02040503050406030204" pitchFamily="18" charset="0"/>
                                    <a:ea typeface="Cambria Math" panose="02040503050406030204" pitchFamily="18" charset="0"/>
                                  </a:rPr>
                                  <m:t>.</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5" name="CaixaDeTexto 4">
                <a:extLst>
                  <a:ext uri="{FF2B5EF4-FFF2-40B4-BE49-F238E27FC236}">
                    <a16:creationId xmlns:a16="http://schemas.microsoft.com/office/drawing/2014/main" id="{EF509F92-2353-43D2-80AE-E09EDCDC9480}"/>
                  </a:ext>
                </a:extLst>
              </p:cNvPr>
              <p:cNvSpPr txBox="1">
                <a:spLocks noRot="1" noChangeAspect="1" noMove="1" noResize="1" noEditPoints="1" noAdjustHandles="1" noChangeArrowheads="1" noChangeShapeType="1" noTextEdit="1"/>
              </p:cNvSpPr>
              <p:nvPr/>
            </p:nvSpPr>
            <p:spPr>
              <a:xfrm>
                <a:off x="554804" y="5979512"/>
                <a:ext cx="2651239" cy="69153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7E989A-8248-4C0D-872B-62503DF1D2F1}"/>
                  </a:ext>
                </a:extLst>
              </p:cNvPr>
              <p:cNvSpPr txBox="1"/>
              <p:nvPr/>
            </p:nvSpPr>
            <p:spPr>
              <a:xfrm>
                <a:off x="8748548" y="5979512"/>
                <a:ext cx="2651239"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a:rPr lang="pt-BR" sz="2000" b="0" i="1" smtClean="0">
                                    <a:latin typeface="Cambria Math" panose="02040503050406030204" pitchFamily="18" charset="0"/>
                                    <a:ea typeface="Cambria Math" panose="02040503050406030204" pitchFamily="18" charset="0"/>
                                  </a:rPr>
                                  <m:t>1.</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2.</m:t>
                                </m:r>
                              </m:e>
                            </m:mr>
                          </m:m>
                        </m:e>
                      </m:d>
                    </m:oMath>
                  </m:oMathPara>
                </a14:m>
                <a:endParaRPr lang="pt-BR" sz="2000" b="1" dirty="0"/>
              </a:p>
            </p:txBody>
          </p:sp>
        </mc:Choice>
        <mc:Fallback xmlns="">
          <p:sp>
            <p:nvSpPr>
              <p:cNvPr id="6" name="CaixaDeTexto 5">
                <a:extLst>
                  <a:ext uri="{FF2B5EF4-FFF2-40B4-BE49-F238E27FC236}">
                    <a16:creationId xmlns:a16="http://schemas.microsoft.com/office/drawing/2014/main" id="{787E989A-8248-4C0D-872B-62503DF1D2F1}"/>
                  </a:ext>
                </a:extLst>
              </p:cNvPr>
              <p:cNvSpPr txBox="1">
                <a:spLocks noRot="1" noChangeAspect="1" noMove="1" noResize="1" noEditPoints="1" noAdjustHandles="1" noChangeArrowheads="1" noChangeShapeType="1" noTextEdit="1"/>
              </p:cNvSpPr>
              <p:nvPr/>
            </p:nvSpPr>
            <p:spPr>
              <a:xfrm>
                <a:off x="8748548" y="5979512"/>
                <a:ext cx="2651239" cy="691536"/>
              </a:xfrm>
              <a:prstGeom prst="rect">
                <a:avLst/>
              </a:prstGeom>
              <a:blipFill>
                <a:blip r:embed="rId4"/>
                <a:stretch>
                  <a:fillRect/>
                </a:stretch>
              </a:blipFill>
            </p:spPr>
            <p:txBody>
              <a:bodyPr/>
              <a:lstStyle/>
              <a:p>
                <a:r>
                  <a:rPr lang="pt-BR">
                    <a:noFill/>
                  </a:rPr>
                  <a:t> </a:t>
                </a:r>
              </a:p>
            </p:txBody>
          </p:sp>
        </mc:Fallback>
      </mc:AlternateContent>
      <p:pic>
        <p:nvPicPr>
          <p:cNvPr id="23" name="Imagem 22" descr="Uma imagem contendo computador, mesa&#10;&#10;Descrição gerada automaticamente">
            <a:extLst>
              <a:ext uri="{FF2B5EF4-FFF2-40B4-BE49-F238E27FC236}">
                <a16:creationId xmlns:a16="http://schemas.microsoft.com/office/drawing/2014/main" id="{99B9EF9A-92EF-4D16-BC11-79E197B2A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93145"/>
            <a:ext cx="3996000" cy="3900443"/>
          </a:xfrm>
          <a:prstGeom prst="rect">
            <a:avLst/>
          </a:prstGeom>
        </p:spPr>
      </p:pic>
      <p:pic>
        <p:nvPicPr>
          <p:cNvPr id="25" name="Imagem 24">
            <a:extLst>
              <a:ext uri="{FF2B5EF4-FFF2-40B4-BE49-F238E27FC236}">
                <a16:creationId xmlns:a16="http://schemas.microsoft.com/office/drawing/2014/main" id="{789971D7-F817-491B-8B85-0A197225F7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179" y="0"/>
            <a:ext cx="2520000" cy="2409149"/>
          </a:xfrm>
          <a:prstGeom prst="rect">
            <a:avLst/>
          </a:prstGeom>
        </p:spPr>
      </p:pic>
      <p:pic>
        <p:nvPicPr>
          <p:cNvPr id="14" name="Imagem 13" descr="Uma imagem contendo computador, mesa&#10;&#10;Descrição gerada automaticamente">
            <a:extLst>
              <a:ext uri="{FF2B5EF4-FFF2-40B4-BE49-F238E27FC236}">
                <a16:creationId xmlns:a16="http://schemas.microsoft.com/office/drawing/2014/main" id="{1C139E9F-243A-4396-A77A-417F140E4D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8000" y="2093144"/>
            <a:ext cx="3996000" cy="3900443"/>
          </a:xfrm>
          <a:prstGeom prst="rect">
            <a:avLst/>
          </a:prstGeom>
        </p:spPr>
      </p:pic>
      <p:pic>
        <p:nvPicPr>
          <p:cNvPr id="16" name="Imagem 15">
            <a:extLst>
              <a:ext uri="{FF2B5EF4-FFF2-40B4-BE49-F238E27FC236}">
                <a16:creationId xmlns:a16="http://schemas.microsoft.com/office/drawing/2014/main" id="{5EA6100D-262C-4926-BC89-DBCCE6F798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5148" y="-1"/>
            <a:ext cx="2520000" cy="2409149"/>
          </a:xfrm>
          <a:prstGeom prst="rect">
            <a:avLst/>
          </a:prstGeom>
        </p:spPr>
      </p:pic>
      <p:pic>
        <p:nvPicPr>
          <p:cNvPr id="2" name="Imagem 1">
            <a:extLst>
              <a:ext uri="{FF2B5EF4-FFF2-40B4-BE49-F238E27FC236}">
                <a16:creationId xmlns:a16="http://schemas.microsoft.com/office/drawing/2014/main" id="{D05D27AC-C739-4D1B-887A-EF6FC878D544}"/>
              </a:ext>
            </a:extLst>
          </p:cNvPr>
          <p:cNvPicPr>
            <a:picLocks noChangeAspect="1"/>
          </p:cNvPicPr>
          <p:nvPr/>
        </p:nvPicPr>
        <p:blipFill>
          <a:blip r:embed="rId9"/>
          <a:stretch>
            <a:fillRect/>
          </a:stretch>
        </p:blipFill>
        <p:spPr>
          <a:xfrm>
            <a:off x="8108625" y="2093144"/>
            <a:ext cx="3998004" cy="3902400"/>
          </a:xfrm>
          <a:prstGeom prst="rect">
            <a:avLst/>
          </a:prstGeom>
        </p:spPr>
      </p:pic>
      <p:pic>
        <p:nvPicPr>
          <p:cNvPr id="7172" name="Picture 4">
            <a:extLst>
              <a:ext uri="{FF2B5EF4-FFF2-40B4-BE49-F238E27FC236}">
                <a16:creationId xmlns:a16="http://schemas.microsoft.com/office/drawing/2014/main" id="{6C9A1BC5-1D18-4387-8014-F7C8916172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4534" y="56115"/>
            <a:ext cx="2574775" cy="24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0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172"/>
                                        </p:tgtEl>
                                        <p:attrNameLst>
                                          <p:attrName>style.visibility</p:attrName>
                                        </p:attrNameLst>
                                      </p:cBhvr>
                                      <p:to>
                                        <p:strVal val="visible"/>
                                      </p:to>
                                    </p:set>
                                    <p:animEffect transition="in" filter="fade">
                                      <p:cBhvr>
                                        <p:cTn id="2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8" descr="Uma imagem contendo computador, mesa&#10;&#10;Descrição gerada automaticamente">
            <a:extLst>
              <a:ext uri="{FF2B5EF4-FFF2-40B4-BE49-F238E27FC236}">
                <a16:creationId xmlns:a16="http://schemas.microsoft.com/office/drawing/2014/main" id="{DDE765E9-96C4-4BC1-9D97-A91B1C025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000" y="2079068"/>
            <a:ext cx="3996000" cy="3900443"/>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27A0D78B-73D6-46CA-8023-647F895FB826}"/>
                  </a:ext>
                </a:extLst>
              </p:cNvPr>
              <p:cNvSpPr txBox="1"/>
              <p:nvPr/>
            </p:nvSpPr>
            <p:spPr>
              <a:xfrm>
                <a:off x="4509009" y="5979512"/>
                <a:ext cx="2938625"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a:rPr lang="pt-BR" sz="2000" b="0" i="1" smtClean="0">
                                    <a:latin typeface="Cambria Math" panose="02040503050406030204" pitchFamily="18" charset="0"/>
                                    <a:ea typeface="Cambria Math" panose="02040503050406030204" pitchFamily="18" charset="0"/>
                                  </a:rPr>
                                  <m:t>1.</m:t>
                                </m:r>
                              </m:e>
                              <m:e>
                                <m:r>
                                  <a:rPr lang="pt-BR" sz="2000" b="0" i="1" smtClean="0">
                                    <a:latin typeface="Cambria Math" panose="02040503050406030204" pitchFamily="18" charset="0"/>
                                    <a:ea typeface="Cambria Math" panose="02040503050406030204" pitchFamily="18" charset="0"/>
                                  </a:rPr>
                                  <m:t>0.5</m:t>
                                </m:r>
                              </m:e>
                            </m:mr>
                            <m:mr>
                              <m:e>
                                <m:r>
                                  <a:rPr lang="pt-BR" sz="2000" b="0" i="1" smtClean="0">
                                    <a:latin typeface="Cambria Math" panose="02040503050406030204" pitchFamily="18" charset="0"/>
                                    <a:ea typeface="Cambria Math" panose="02040503050406030204" pitchFamily="18" charset="0"/>
                                  </a:rPr>
                                  <m:t>0.5</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5" name="CaixaDeTexto 4">
                <a:extLst>
                  <a:ext uri="{FF2B5EF4-FFF2-40B4-BE49-F238E27FC236}">
                    <a16:creationId xmlns:a16="http://schemas.microsoft.com/office/drawing/2014/main" id="{27A0D78B-73D6-46CA-8023-647F895FB826}"/>
                  </a:ext>
                </a:extLst>
              </p:cNvPr>
              <p:cNvSpPr txBox="1">
                <a:spLocks noRot="1" noChangeAspect="1" noMove="1" noResize="1" noEditPoints="1" noAdjustHandles="1" noChangeArrowheads="1" noChangeShapeType="1" noTextEdit="1"/>
              </p:cNvSpPr>
              <p:nvPr/>
            </p:nvSpPr>
            <p:spPr>
              <a:xfrm>
                <a:off x="4509009" y="5979512"/>
                <a:ext cx="2938625" cy="69153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5F7B7E5F-CDDA-4478-B13F-51B62F242CAD}"/>
                  </a:ext>
                </a:extLst>
              </p:cNvPr>
              <p:cNvSpPr txBox="1"/>
              <p:nvPr/>
            </p:nvSpPr>
            <p:spPr>
              <a:xfrm>
                <a:off x="554804" y="5979512"/>
                <a:ext cx="2651239"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1</m:t>
                                </m:r>
                                <m:r>
                                  <a:rPr lang="pt-BR" sz="2000" b="0" i="1" smtClean="0">
                                    <a:latin typeface="Cambria Math" panose="02040503050406030204" pitchFamily="18" charset="0"/>
                                    <a:ea typeface="Cambria Math" panose="02040503050406030204" pitchFamily="18" charset="0"/>
                                  </a:rPr>
                                  <m:t>.</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6" name="CaixaDeTexto 5">
                <a:extLst>
                  <a:ext uri="{FF2B5EF4-FFF2-40B4-BE49-F238E27FC236}">
                    <a16:creationId xmlns:a16="http://schemas.microsoft.com/office/drawing/2014/main" id="{5F7B7E5F-CDDA-4478-B13F-51B62F242CAD}"/>
                  </a:ext>
                </a:extLst>
              </p:cNvPr>
              <p:cNvSpPr txBox="1">
                <a:spLocks noRot="1" noChangeAspect="1" noMove="1" noResize="1" noEditPoints="1" noAdjustHandles="1" noChangeArrowheads="1" noChangeShapeType="1" noTextEdit="1"/>
              </p:cNvSpPr>
              <p:nvPr/>
            </p:nvSpPr>
            <p:spPr>
              <a:xfrm>
                <a:off x="554804" y="5979512"/>
                <a:ext cx="2651239" cy="69153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FB6BD69-D1A8-4965-8430-703804A46064}"/>
                  </a:ext>
                </a:extLst>
              </p:cNvPr>
              <p:cNvSpPr txBox="1"/>
              <p:nvPr/>
            </p:nvSpPr>
            <p:spPr>
              <a:xfrm>
                <a:off x="8748548" y="5979512"/>
                <a:ext cx="2936573"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a:rPr lang="pt-BR" sz="2000" b="0" i="1" smtClean="0">
                                    <a:latin typeface="Cambria Math" panose="02040503050406030204" pitchFamily="18" charset="0"/>
                                    <a:ea typeface="Cambria Math" panose="02040503050406030204" pitchFamily="18" charset="0"/>
                                  </a:rPr>
                                  <m:t>1.</m:t>
                                </m:r>
                              </m:e>
                              <m:e>
                                <m:r>
                                  <a:rPr lang="pt-BR" sz="2000" b="0" i="1" smtClean="0">
                                    <a:latin typeface="Cambria Math" panose="02040503050406030204" pitchFamily="18" charset="0"/>
                                    <a:ea typeface="Cambria Math" panose="02040503050406030204" pitchFamily="18" charset="0"/>
                                  </a:rPr>
                                  <m:t>0.8</m:t>
                                </m:r>
                              </m:e>
                            </m:mr>
                            <m:mr>
                              <m:e>
                                <m:r>
                                  <a:rPr lang="pt-BR" sz="2000" b="0" i="1" smtClean="0">
                                    <a:latin typeface="Cambria Math" panose="02040503050406030204" pitchFamily="18" charset="0"/>
                                    <a:ea typeface="Cambria Math" panose="02040503050406030204" pitchFamily="18" charset="0"/>
                                  </a:rPr>
                                  <m:t>0.8</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7" name="CaixaDeTexto 6">
                <a:extLst>
                  <a:ext uri="{FF2B5EF4-FFF2-40B4-BE49-F238E27FC236}">
                    <a16:creationId xmlns:a16="http://schemas.microsoft.com/office/drawing/2014/main" id="{EFB6BD69-D1A8-4965-8430-703804A46064}"/>
                  </a:ext>
                </a:extLst>
              </p:cNvPr>
              <p:cNvSpPr txBox="1">
                <a:spLocks noRot="1" noChangeAspect="1" noMove="1" noResize="1" noEditPoints="1" noAdjustHandles="1" noChangeArrowheads="1" noChangeShapeType="1" noTextEdit="1"/>
              </p:cNvSpPr>
              <p:nvPr/>
            </p:nvSpPr>
            <p:spPr>
              <a:xfrm>
                <a:off x="8748548" y="5979512"/>
                <a:ext cx="2936573" cy="691536"/>
              </a:xfrm>
              <a:prstGeom prst="rect">
                <a:avLst/>
              </a:prstGeom>
              <a:blipFill>
                <a:blip r:embed="rId6"/>
                <a:stretch>
                  <a:fillRect/>
                </a:stretch>
              </a:blipFill>
            </p:spPr>
            <p:txBody>
              <a:bodyPr/>
              <a:lstStyle/>
              <a:p>
                <a:r>
                  <a:rPr lang="pt-BR">
                    <a:noFill/>
                  </a:rPr>
                  <a:t> </a:t>
                </a:r>
              </a:p>
            </p:txBody>
          </p:sp>
        </mc:Fallback>
      </mc:AlternateContent>
      <p:pic>
        <p:nvPicPr>
          <p:cNvPr id="13" name="Imagem 12">
            <a:extLst>
              <a:ext uri="{FF2B5EF4-FFF2-40B4-BE49-F238E27FC236}">
                <a16:creationId xmlns:a16="http://schemas.microsoft.com/office/drawing/2014/main" id="{F28F5109-C41A-4898-8C94-88A222DBA8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1140" y="0"/>
            <a:ext cx="2520000" cy="2360689"/>
          </a:xfrm>
          <a:prstGeom prst="rect">
            <a:avLst/>
          </a:prstGeom>
        </p:spPr>
      </p:pic>
      <p:pic>
        <p:nvPicPr>
          <p:cNvPr id="15" name="Imagem 14" descr="Uma imagem contendo computador, mesa&#10;&#10;Descrição gerada automaticamente">
            <a:extLst>
              <a:ext uri="{FF2B5EF4-FFF2-40B4-BE49-F238E27FC236}">
                <a16:creationId xmlns:a16="http://schemas.microsoft.com/office/drawing/2014/main" id="{5F10182D-871B-4AFC-A03E-30EB76EA75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78524" y="2079069"/>
            <a:ext cx="3996000" cy="3900443"/>
          </a:xfrm>
          <a:prstGeom prst="rect">
            <a:avLst/>
          </a:prstGeom>
        </p:spPr>
      </p:pic>
      <p:pic>
        <p:nvPicPr>
          <p:cNvPr id="17" name="Imagem 16" descr="Uma imagem contendo computador&#10;&#10;Descrição gerada automaticamente">
            <a:extLst>
              <a:ext uri="{FF2B5EF4-FFF2-40B4-BE49-F238E27FC236}">
                <a16:creationId xmlns:a16="http://schemas.microsoft.com/office/drawing/2014/main" id="{829DC2D0-72C5-46C9-9286-9236A1AAD0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60402" y="13095"/>
            <a:ext cx="2520000" cy="2409149"/>
          </a:xfrm>
          <a:prstGeom prst="rect">
            <a:avLst/>
          </a:prstGeom>
        </p:spPr>
      </p:pic>
      <p:pic>
        <p:nvPicPr>
          <p:cNvPr id="2" name="Imagem 1" descr="Uma imagem contendo computador, mesa&#10;&#10;Descrição gerada automaticamente">
            <a:extLst>
              <a:ext uri="{FF2B5EF4-FFF2-40B4-BE49-F238E27FC236}">
                <a16:creationId xmlns:a16="http://schemas.microsoft.com/office/drawing/2014/main" id="{F25CF62C-9710-A7F0-63E5-11E320120E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38" y="2079068"/>
            <a:ext cx="3996000" cy="3900443"/>
          </a:xfrm>
          <a:prstGeom prst="rect">
            <a:avLst/>
          </a:prstGeom>
        </p:spPr>
      </p:pic>
      <p:pic>
        <p:nvPicPr>
          <p:cNvPr id="3" name="Imagem 2">
            <a:extLst>
              <a:ext uri="{FF2B5EF4-FFF2-40B4-BE49-F238E27FC236}">
                <a16:creationId xmlns:a16="http://schemas.microsoft.com/office/drawing/2014/main" id="{BBD5752D-B12E-DD2C-BD6B-313B854DDE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417" y="-14077"/>
            <a:ext cx="2520000" cy="2409149"/>
          </a:xfrm>
          <a:prstGeom prst="rect">
            <a:avLst/>
          </a:prstGeom>
        </p:spPr>
      </p:pic>
    </p:spTree>
    <p:extLst>
      <p:ext uri="{BB962C8B-B14F-4D97-AF65-F5344CB8AC3E}">
        <p14:creationId xmlns:p14="http://schemas.microsoft.com/office/powerpoint/2010/main" val="314141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5F7B7E5F-CDDA-4478-B13F-51B62F242CAD}"/>
                  </a:ext>
                </a:extLst>
              </p:cNvPr>
              <p:cNvSpPr txBox="1"/>
              <p:nvPr/>
            </p:nvSpPr>
            <p:spPr>
              <a:xfrm>
                <a:off x="554804" y="5979512"/>
                <a:ext cx="2651239"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1</m:t>
                                </m:r>
                                <m:r>
                                  <a:rPr lang="pt-BR" sz="2000" b="0" i="1" smtClean="0">
                                    <a:latin typeface="Cambria Math" panose="02040503050406030204" pitchFamily="18" charset="0"/>
                                    <a:ea typeface="Cambria Math" panose="02040503050406030204" pitchFamily="18" charset="0"/>
                                  </a:rPr>
                                  <m:t>.</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6" name="CaixaDeTexto 5">
                <a:extLst>
                  <a:ext uri="{FF2B5EF4-FFF2-40B4-BE49-F238E27FC236}">
                    <a16:creationId xmlns:a16="http://schemas.microsoft.com/office/drawing/2014/main" id="{5F7B7E5F-CDDA-4478-B13F-51B62F242CAD}"/>
                  </a:ext>
                </a:extLst>
              </p:cNvPr>
              <p:cNvSpPr txBox="1">
                <a:spLocks noRot="1" noChangeAspect="1" noMove="1" noResize="1" noEditPoints="1" noAdjustHandles="1" noChangeArrowheads="1" noChangeShapeType="1" noTextEdit="1"/>
              </p:cNvSpPr>
              <p:nvPr/>
            </p:nvSpPr>
            <p:spPr>
              <a:xfrm>
                <a:off x="554804" y="5979512"/>
                <a:ext cx="2651239" cy="691536"/>
              </a:xfrm>
              <a:prstGeom prst="rect">
                <a:avLst/>
              </a:prstGeom>
              <a:blipFill>
                <a:blip r:embed="rId3"/>
                <a:stretch>
                  <a:fillRect/>
                </a:stretch>
              </a:blipFill>
            </p:spPr>
            <p:txBody>
              <a:bodyPr/>
              <a:lstStyle/>
              <a:p>
                <a:r>
                  <a:rPr lang="pt-BR">
                    <a:noFill/>
                  </a:rPr>
                  <a:t> </a:t>
                </a:r>
              </a:p>
            </p:txBody>
          </p:sp>
        </mc:Fallback>
      </mc:AlternateContent>
      <p:pic>
        <p:nvPicPr>
          <p:cNvPr id="20" name="Imagem 19" descr="Uma imagem contendo computador, mesa&#10;&#10;Descrição gerada automaticamente">
            <a:extLst>
              <a:ext uri="{FF2B5EF4-FFF2-40B4-BE49-F238E27FC236}">
                <a16:creationId xmlns:a16="http://schemas.microsoft.com/office/drawing/2014/main" id="{27DD2E0F-36E5-4ED5-8AFA-709F00216C95}"/>
              </a:ext>
            </a:extLst>
          </p:cNvPr>
          <p:cNvPicPr>
            <a:picLocks noChangeAspect="1"/>
          </p:cNvPicPr>
          <p:nvPr/>
        </p:nvPicPr>
        <p:blipFill rotWithShape="1">
          <a:blip r:embed="rId4">
            <a:extLst>
              <a:ext uri="{28A0092B-C50C-407E-A947-70E740481C1C}">
                <a14:useLocalDpi xmlns:a14="http://schemas.microsoft.com/office/drawing/2010/main" val="0"/>
              </a:ext>
            </a:extLst>
          </a:blip>
          <a:srcRect l="7829" r="6353"/>
          <a:stretch/>
        </p:blipFill>
        <p:spPr>
          <a:xfrm>
            <a:off x="163474" y="2093145"/>
            <a:ext cx="3429342" cy="3900443"/>
          </a:xfrm>
          <a:prstGeom prst="rect">
            <a:avLst/>
          </a:prstGeom>
        </p:spPr>
      </p:pic>
      <p:pic>
        <p:nvPicPr>
          <p:cNvPr id="21" name="Imagem 20">
            <a:extLst>
              <a:ext uri="{FF2B5EF4-FFF2-40B4-BE49-F238E27FC236}">
                <a16:creationId xmlns:a16="http://schemas.microsoft.com/office/drawing/2014/main" id="{37326AB0-E519-4E98-931E-8B0559C68B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79" y="0"/>
            <a:ext cx="2520000" cy="2409149"/>
          </a:xfrm>
          <a:prstGeom prst="rect">
            <a:avLst/>
          </a:prstGeom>
        </p:spPr>
      </p:pic>
      <p:grpSp>
        <p:nvGrpSpPr>
          <p:cNvPr id="3" name="Agrupar 2">
            <a:extLst>
              <a:ext uri="{FF2B5EF4-FFF2-40B4-BE49-F238E27FC236}">
                <a16:creationId xmlns:a16="http://schemas.microsoft.com/office/drawing/2014/main" id="{30ECCECC-8599-440C-A662-9B1EDCA98970}"/>
              </a:ext>
            </a:extLst>
          </p:cNvPr>
          <p:cNvGrpSpPr/>
          <p:nvPr/>
        </p:nvGrpSpPr>
        <p:grpSpPr>
          <a:xfrm>
            <a:off x="8270135" y="0"/>
            <a:ext cx="3921865" cy="6671048"/>
            <a:chOff x="8270135" y="0"/>
            <a:chExt cx="3921865" cy="6671048"/>
          </a:xfrm>
        </p:grpSpPr>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FB6BD69-D1A8-4965-8430-703804A46064}"/>
                    </a:ext>
                  </a:extLst>
                </p:cNvPr>
                <p:cNvSpPr txBox="1"/>
                <p:nvPr/>
              </p:nvSpPr>
              <p:spPr>
                <a:xfrm>
                  <a:off x="8748548" y="5979512"/>
                  <a:ext cx="3321294"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a:rPr lang="pt-BR" sz="2000" b="0" i="1" smtClean="0">
                                      <a:latin typeface="Cambria Math" panose="02040503050406030204" pitchFamily="18" charset="0"/>
                                      <a:ea typeface="Cambria Math" panose="02040503050406030204" pitchFamily="18" charset="0"/>
                                    </a:rPr>
                                    <m:t>1.</m:t>
                                  </m:r>
                                </m:e>
                                <m:e>
                                  <m:r>
                                    <a:rPr lang="pt-BR" sz="2000" b="0" i="1" smtClean="0">
                                      <a:latin typeface="Cambria Math" panose="02040503050406030204" pitchFamily="18" charset="0"/>
                                      <a:ea typeface="Cambria Math" panose="02040503050406030204" pitchFamily="18" charset="0"/>
                                    </a:rPr>
                                    <m:t>−0.8</m:t>
                                  </m:r>
                                </m:e>
                              </m:mr>
                              <m:mr>
                                <m:e>
                                  <m:r>
                                    <a:rPr lang="pt-BR" sz="2000" b="0" i="1" smtClean="0">
                                      <a:latin typeface="Cambria Math" panose="02040503050406030204" pitchFamily="18" charset="0"/>
                                      <a:ea typeface="Cambria Math" panose="02040503050406030204" pitchFamily="18" charset="0"/>
                                    </a:rPr>
                                    <m:t>−0.8</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7" name="CaixaDeTexto 6">
                  <a:extLst>
                    <a:ext uri="{FF2B5EF4-FFF2-40B4-BE49-F238E27FC236}">
                      <a16:creationId xmlns:a16="http://schemas.microsoft.com/office/drawing/2014/main" id="{EFB6BD69-D1A8-4965-8430-703804A46064}"/>
                    </a:ext>
                  </a:extLst>
                </p:cNvPr>
                <p:cNvSpPr txBox="1">
                  <a:spLocks noRot="1" noChangeAspect="1" noMove="1" noResize="1" noEditPoints="1" noAdjustHandles="1" noChangeArrowheads="1" noChangeShapeType="1" noTextEdit="1"/>
                </p:cNvSpPr>
                <p:nvPr/>
              </p:nvSpPr>
              <p:spPr>
                <a:xfrm>
                  <a:off x="8748548" y="5979512"/>
                  <a:ext cx="3321294" cy="691536"/>
                </a:xfrm>
                <a:prstGeom prst="rect">
                  <a:avLst/>
                </a:prstGeom>
                <a:blipFill>
                  <a:blip r:embed="rId6"/>
                  <a:stretch>
                    <a:fillRect/>
                  </a:stretch>
                </a:blipFill>
              </p:spPr>
              <p:txBody>
                <a:bodyPr/>
                <a:lstStyle/>
                <a:p>
                  <a:r>
                    <a:rPr lang="pt-BR">
                      <a:noFill/>
                    </a:rPr>
                    <a:t> </a:t>
                  </a:r>
                </a:p>
              </p:txBody>
            </p:sp>
          </mc:Fallback>
        </mc:AlternateContent>
        <p:pic>
          <p:nvPicPr>
            <p:cNvPr id="8196" name="Picture 4">
              <a:extLst>
                <a:ext uri="{FF2B5EF4-FFF2-40B4-BE49-F238E27FC236}">
                  <a16:creationId xmlns:a16="http://schemas.microsoft.com/office/drawing/2014/main" id="{5B50A1B1-A7DD-446F-A98B-2EA59AB970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909" r="5781"/>
            <a:stretch/>
          </p:blipFill>
          <p:spPr bwMode="auto">
            <a:xfrm>
              <a:off x="8270135" y="2106665"/>
              <a:ext cx="3921865" cy="391619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E7FB83E-94D6-40F5-9972-0B20AAA489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0423" y="0"/>
              <a:ext cx="2737544" cy="241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Agrupar 1">
            <a:extLst>
              <a:ext uri="{FF2B5EF4-FFF2-40B4-BE49-F238E27FC236}">
                <a16:creationId xmlns:a16="http://schemas.microsoft.com/office/drawing/2014/main" id="{6873EF97-0EA5-4677-9F9B-3331D4D3AEE5}"/>
              </a:ext>
            </a:extLst>
          </p:cNvPr>
          <p:cNvGrpSpPr/>
          <p:nvPr/>
        </p:nvGrpSpPr>
        <p:grpSpPr>
          <a:xfrm>
            <a:off x="4019351" y="-2851"/>
            <a:ext cx="3921866" cy="6673899"/>
            <a:chOff x="4019351" y="-2851"/>
            <a:chExt cx="3921866" cy="6673899"/>
          </a:xfrm>
          <a:solidFill>
            <a:schemeClr val="bg1"/>
          </a:solidFill>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27A0D78B-73D6-46CA-8023-647F895FB826}"/>
                    </a:ext>
                  </a:extLst>
                </p:cNvPr>
                <p:cNvSpPr txBox="1"/>
                <p:nvPr/>
              </p:nvSpPr>
              <p:spPr>
                <a:xfrm>
                  <a:off x="4509009" y="5979512"/>
                  <a:ext cx="3323346" cy="691536"/>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a:rPr lang="pt-BR" sz="2000" b="0" i="1" smtClean="0">
                                      <a:latin typeface="Cambria Math" panose="02040503050406030204" pitchFamily="18" charset="0"/>
                                      <a:ea typeface="Cambria Math" panose="02040503050406030204" pitchFamily="18" charset="0"/>
                                    </a:rPr>
                                    <m:t>1.</m:t>
                                  </m:r>
                                </m:e>
                                <m:e>
                                  <m:r>
                                    <a:rPr lang="pt-BR" sz="2000" b="0" i="1" smtClean="0">
                                      <a:latin typeface="Cambria Math" panose="02040503050406030204" pitchFamily="18" charset="0"/>
                                      <a:ea typeface="Cambria Math" panose="02040503050406030204" pitchFamily="18" charset="0"/>
                                    </a:rPr>
                                    <m:t>−0.5</m:t>
                                  </m:r>
                                </m:e>
                              </m:mr>
                              <m:mr>
                                <m:e>
                                  <m:r>
                                    <a:rPr lang="pt-BR" sz="2000" b="0" i="1" smtClean="0">
                                      <a:latin typeface="Cambria Math" panose="02040503050406030204" pitchFamily="18" charset="0"/>
                                      <a:ea typeface="Cambria Math" panose="02040503050406030204" pitchFamily="18" charset="0"/>
                                    </a:rPr>
                                    <m:t>−0.5</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5" name="CaixaDeTexto 4">
                  <a:extLst>
                    <a:ext uri="{FF2B5EF4-FFF2-40B4-BE49-F238E27FC236}">
                      <a16:creationId xmlns:a16="http://schemas.microsoft.com/office/drawing/2014/main" id="{27A0D78B-73D6-46CA-8023-647F895FB826}"/>
                    </a:ext>
                  </a:extLst>
                </p:cNvPr>
                <p:cNvSpPr txBox="1">
                  <a:spLocks noRot="1" noChangeAspect="1" noMove="1" noResize="1" noEditPoints="1" noAdjustHandles="1" noChangeArrowheads="1" noChangeShapeType="1" noTextEdit="1"/>
                </p:cNvSpPr>
                <p:nvPr/>
              </p:nvSpPr>
              <p:spPr>
                <a:xfrm>
                  <a:off x="4509009" y="5979512"/>
                  <a:ext cx="3323346" cy="691536"/>
                </a:xfrm>
                <a:prstGeom prst="rect">
                  <a:avLst/>
                </a:prstGeom>
                <a:blipFill>
                  <a:blip r:embed="rId11"/>
                  <a:stretch>
                    <a:fillRect/>
                  </a:stretch>
                </a:blipFill>
              </p:spPr>
              <p:txBody>
                <a:bodyPr/>
                <a:lstStyle/>
                <a:p>
                  <a:r>
                    <a:rPr lang="pt-BR">
                      <a:noFill/>
                    </a:rPr>
                    <a:t> </a:t>
                  </a:r>
                </a:p>
              </p:txBody>
            </p:sp>
          </mc:Fallback>
        </mc:AlternateContent>
        <p:pic>
          <p:nvPicPr>
            <p:cNvPr id="8194" name="Picture 2">
              <a:extLst>
                <a:ext uri="{FF2B5EF4-FFF2-40B4-BE49-F238E27FC236}">
                  <a16:creationId xmlns:a16="http://schemas.microsoft.com/office/drawing/2014/main" id="{1C84DAEB-5C30-4515-935A-99F7A34097C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85" r="6105"/>
            <a:stretch/>
          </p:blipFill>
          <p:spPr bwMode="auto">
            <a:xfrm>
              <a:off x="4019351" y="2093145"/>
              <a:ext cx="3921866" cy="3929715"/>
            </a:xfrm>
            <a:prstGeom prst="rect">
              <a:avLst/>
            </a:prstGeom>
            <a:grpFill/>
          </p:spPr>
        </p:pic>
        <p:pic>
          <p:nvPicPr>
            <p:cNvPr id="8200" name="Picture 8">
              <a:extLst>
                <a:ext uri="{FF2B5EF4-FFF2-40B4-BE49-F238E27FC236}">
                  <a16:creationId xmlns:a16="http://schemas.microsoft.com/office/drawing/2014/main" id="{596361B2-AF81-4416-ADE8-4F69BCBF45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5615" y="-2851"/>
              <a:ext cx="2789337" cy="2412000"/>
            </a:xfrm>
            <a:prstGeom prst="rect">
              <a:avLst/>
            </a:prstGeom>
            <a:grpFill/>
          </p:spPr>
        </p:pic>
      </p:grpSp>
    </p:spTree>
    <p:extLst>
      <p:ext uri="{BB962C8B-B14F-4D97-AF65-F5344CB8AC3E}">
        <p14:creationId xmlns:p14="http://schemas.microsoft.com/office/powerpoint/2010/main" val="65006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ço Reservado para Conteúdo 10" descr="Uma imagem contendo computador, mesa&#10;&#10;Descrição gerada automaticamente">
            <a:extLst>
              <a:ext uri="{FF2B5EF4-FFF2-40B4-BE49-F238E27FC236}">
                <a16:creationId xmlns:a16="http://schemas.microsoft.com/office/drawing/2014/main" id="{6433878A-1722-49C2-A392-CE2A27654D2A}"/>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079625"/>
            <a:ext cx="3995738" cy="3900488"/>
          </a:xfr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5F7B7E5F-CDDA-4478-B13F-51B62F242CAD}"/>
                  </a:ext>
                </a:extLst>
              </p:cNvPr>
              <p:cNvSpPr txBox="1"/>
              <p:nvPr/>
            </p:nvSpPr>
            <p:spPr>
              <a:xfrm>
                <a:off x="554804" y="5979512"/>
                <a:ext cx="2651239" cy="69153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m:rPr>
                                    <m:brk m:alnAt="7"/>
                                  </m:rPr>
                                  <a:rPr lang="pt-BR" sz="2000" b="0" i="1" smtClean="0">
                                    <a:latin typeface="Cambria Math" panose="02040503050406030204" pitchFamily="18" charset="0"/>
                                    <a:ea typeface="Cambria Math" panose="02040503050406030204" pitchFamily="18" charset="0"/>
                                  </a:rPr>
                                  <m:t>1</m:t>
                                </m:r>
                                <m:r>
                                  <a:rPr lang="pt-BR" sz="2000" b="0" i="1" smtClean="0">
                                    <a:latin typeface="Cambria Math" panose="02040503050406030204" pitchFamily="18" charset="0"/>
                                    <a:ea typeface="Cambria Math" panose="02040503050406030204" pitchFamily="18" charset="0"/>
                                  </a:rPr>
                                  <m:t>.</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6" name="CaixaDeTexto 5">
                <a:extLst>
                  <a:ext uri="{FF2B5EF4-FFF2-40B4-BE49-F238E27FC236}">
                    <a16:creationId xmlns:a16="http://schemas.microsoft.com/office/drawing/2014/main" id="{5F7B7E5F-CDDA-4478-B13F-51B62F242CAD}"/>
                  </a:ext>
                </a:extLst>
              </p:cNvPr>
              <p:cNvSpPr txBox="1">
                <a:spLocks noRot="1" noChangeAspect="1" noMove="1" noResize="1" noEditPoints="1" noAdjustHandles="1" noChangeArrowheads="1" noChangeShapeType="1" noTextEdit="1"/>
              </p:cNvSpPr>
              <p:nvPr/>
            </p:nvSpPr>
            <p:spPr>
              <a:xfrm>
                <a:off x="554804" y="5979512"/>
                <a:ext cx="2651239" cy="691536"/>
              </a:xfrm>
              <a:prstGeom prst="rect">
                <a:avLst/>
              </a:prstGeom>
              <a:blipFill>
                <a:blip r:embed="rId4"/>
                <a:stretch>
                  <a:fillRect/>
                </a:stretch>
              </a:blipFill>
            </p:spPr>
            <p:txBody>
              <a:bodyPr/>
              <a:lstStyle/>
              <a:p>
                <a:r>
                  <a:rPr lang="pt-BR">
                    <a:noFill/>
                  </a:rPr>
                  <a:t> </a:t>
                </a:r>
              </a:p>
            </p:txBody>
          </p:sp>
        </mc:Fallback>
      </mc:AlternateContent>
      <p:pic>
        <p:nvPicPr>
          <p:cNvPr id="20" name="Imagem 19" descr="Uma imagem contendo computador, mesa&#10;&#10;Descrição gerada automaticamente">
            <a:extLst>
              <a:ext uri="{FF2B5EF4-FFF2-40B4-BE49-F238E27FC236}">
                <a16:creationId xmlns:a16="http://schemas.microsoft.com/office/drawing/2014/main" id="{27DD2E0F-36E5-4ED5-8AFA-709F00216C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93145"/>
            <a:ext cx="3996000" cy="3900443"/>
          </a:xfrm>
          <a:prstGeom prst="rect">
            <a:avLst/>
          </a:prstGeom>
        </p:spPr>
      </p:pic>
      <p:pic>
        <p:nvPicPr>
          <p:cNvPr id="21" name="Imagem 20">
            <a:extLst>
              <a:ext uri="{FF2B5EF4-FFF2-40B4-BE49-F238E27FC236}">
                <a16:creationId xmlns:a16="http://schemas.microsoft.com/office/drawing/2014/main" id="{37326AB0-E519-4E98-931E-8B0559C68B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179" y="0"/>
            <a:ext cx="2520000" cy="2409149"/>
          </a:xfrm>
          <a:prstGeom prst="rect">
            <a:avLst/>
          </a:prstGeom>
        </p:spPr>
      </p:pic>
      <p:grpSp>
        <p:nvGrpSpPr>
          <p:cNvPr id="2" name="Agrupar 1">
            <a:extLst>
              <a:ext uri="{FF2B5EF4-FFF2-40B4-BE49-F238E27FC236}">
                <a16:creationId xmlns:a16="http://schemas.microsoft.com/office/drawing/2014/main" id="{B58002BD-72CF-457E-8681-8FEAA3DA9AD7}"/>
              </a:ext>
            </a:extLst>
          </p:cNvPr>
          <p:cNvGrpSpPr/>
          <p:nvPr/>
        </p:nvGrpSpPr>
        <p:grpSpPr>
          <a:xfrm>
            <a:off x="3952091" y="0"/>
            <a:ext cx="4243912" cy="6671048"/>
            <a:chOff x="3952091" y="0"/>
            <a:chExt cx="4243912" cy="6671048"/>
          </a:xfrm>
          <a:solidFill>
            <a:schemeClr val="bg1"/>
          </a:solidFill>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27A0D78B-73D6-46CA-8023-647F895FB826}"/>
                    </a:ext>
                  </a:extLst>
                </p:cNvPr>
                <p:cNvSpPr txBox="1"/>
                <p:nvPr/>
              </p:nvSpPr>
              <p:spPr>
                <a:xfrm>
                  <a:off x="4509009" y="5979512"/>
                  <a:ext cx="2793906" cy="691536"/>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0.</m:t>
                                </m:r>
                              </m:num>
                              <m:den>
                                <m:r>
                                  <a:rPr lang="pt-BR" sz="2000" b="0" i="1" smtClean="0">
                                    <a:latin typeface="Cambria Math" panose="02040503050406030204" pitchFamily="18" charset="0"/>
                                    <a:ea typeface="Cambria Math" panose="02040503050406030204" pitchFamily="18" charset="0"/>
                                  </a:rPr>
                                  <m:t>2.0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a:rPr lang="pt-BR" sz="2000" b="0" i="1" smtClean="0">
                                      <a:latin typeface="Cambria Math" panose="02040503050406030204" pitchFamily="18" charset="0"/>
                                      <a:ea typeface="Cambria Math" panose="02040503050406030204" pitchFamily="18" charset="0"/>
                                    </a:rPr>
                                    <m:t>1.</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5" name="CaixaDeTexto 4">
                  <a:extLst>
                    <a:ext uri="{FF2B5EF4-FFF2-40B4-BE49-F238E27FC236}">
                      <a16:creationId xmlns:a16="http://schemas.microsoft.com/office/drawing/2014/main" id="{27A0D78B-73D6-46CA-8023-647F895FB826}"/>
                    </a:ext>
                  </a:extLst>
                </p:cNvPr>
                <p:cNvSpPr txBox="1">
                  <a:spLocks noRot="1" noChangeAspect="1" noMove="1" noResize="1" noEditPoints="1" noAdjustHandles="1" noChangeArrowheads="1" noChangeShapeType="1" noTextEdit="1"/>
                </p:cNvSpPr>
                <p:nvPr/>
              </p:nvSpPr>
              <p:spPr>
                <a:xfrm>
                  <a:off x="4509009" y="5979512"/>
                  <a:ext cx="2793906" cy="691536"/>
                </a:xfrm>
                <a:prstGeom prst="rect">
                  <a:avLst/>
                </a:prstGeom>
                <a:blipFill>
                  <a:blip r:embed="rId10"/>
                  <a:stretch>
                    <a:fillRect/>
                  </a:stretch>
                </a:blipFill>
              </p:spPr>
              <p:txBody>
                <a:bodyPr/>
                <a:lstStyle/>
                <a:p>
                  <a:r>
                    <a:rPr lang="pt-BR">
                      <a:noFill/>
                    </a:rPr>
                    <a:t> </a:t>
                  </a:r>
                </a:p>
              </p:txBody>
            </p:sp>
          </mc:Fallback>
        </mc:AlternateContent>
        <p:pic>
          <p:nvPicPr>
            <p:cNvPr id="9220" name="Picture 4">
              <a:extLst>
                <a:ext uri="{FF2B5EF4-FFF2-40B4-BE49-F238E27FC236}">
                  <a16:creationId xmlns:a16="http://schemas.microsoft.com/office/drawing/2014/main" id="{24A9FB7B-3D63-4E14-A758-8261A06AFE1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5987"/>
            <a:stretch/>
          </p:blipFill>
          <p:spPr bwMode="auto">
            <a:xfrm>
              <a:off x="3952091" y="2057947"/>
              <a:ext cx="4243912" cy="3935642"/>
            </a:xfrm>
            <a:prstGeom prst="rect">
              <a:avLst/>
            </a:prstGeom>
            <a:grpFill/>
          </p:spPr>
        </p:pic>
        <p:pic>
          <p:nvPicPr>
            <p:cNvPr id="9218" name="Picture 2">
              <a:extLst>
                <a:ext uri="{FF2B5EF4-FFF2-40B4-BE49-F238E27FC236}">
                  <a16:creationId xmlns:a16="http://schemas.microsoft.com/office/drawing/2014/main" id="{7E309410-8BCD-4CFB-9851-215A82EE98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3156" y="0"/>
              <a:ext cx="2737546" cy="2412000"/>
            </a:xfrm>
            <a:prstGeom prst="rect">
              <a:avLst/>
            </a:prstGeom>
            <a:grpFill/>
          </p:spPr>
        </p:pic>
      </p:grpSp>
      <p:grpSp>
        <p:nvGrpSpPr>
          <p:cNvPr id="4" name="Agrupar 3">
            <a:extLst>
              <a:ext uri="{FF2B5EF4-FFF2-40B4-BE49-F238E27FC236}">
                <a16:creationId xmlns:a16="http://schemas.microsoft.com/office/drawing/2014/main" id="{E577F489-69E8-4177-8C7C-A594E422FBF5}"/>
              </a:ext>
            </a:extLst>
          </p:cNvPr>
          <p:cNvGrpSpPr/>
          <p:nvPr/>
        </p:nvGrpSpPr>
        <p:grpSpPr>
          <a:xfrm>
            <a:off x="8004789" y="0"/>
            <a:ext cx="4187211" cy="6671048"/>
            <a:chOff x="8004789" y="0"/>
            <a:chExt cx="4187211" cy="6671048"/>
          </a:xfrm>
          <a:solidFill>
            <a:schemeClr val="bg1"/>
          </a:solidFill>
        </p:grpSpPr>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FB6BD69-D1A8-4965-8430-703804A46064}"/>
                    </a:ext>
                  </a:extLst>
                </p:cNvPr>
                <p:cNvSpPr txBox="1"/>
                <p:nvPr/>
              </p:nvSpPr>
              <p:spPr>
                <a:xfrm>
                  <a:off x="8748548" y="5979512"/>
                  <a:ext cx="2986267" cy="691536"/>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latin typeface="Cambria Math" panose="02040503050406030204" pitchFamily="18" charset="0"/>
                            <a:ea typeface="Cambria Math" panose="02040503050406030204" pitchFamily="18" charset="0"/>
                          </a:rPr>
                          <m:t>𝝁</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f>
                              <m:fPr>
                                <m:type m:val="noBar"/>
                                <m:ctrlPr>
                                  <a:rPr lang="pt-BR" sz="2000" b="0" i="1" smtClean="0">
                                    <a:latin typeface="Cambria Math" panose="02040503050406030204" pitchFamily="18" charset="0"/>
                                    <a:ea typeface="Cambria Math" panose="02040503050406030204" pitchFamily="18" charset="0"/>
                                  </a:rPr>
                                </m:ctrlPr>
                              </m:fPr>
                              <m:num>
                                <m:r>
                                  <a:rPr lang="pt-BR" sz="2000" b="0" i="1" smtClean="0">
                                    <a:latin typeface="Cambria Math" panose="02040503050406030204" pitchFamily="18" charset="0"/>
                                    <a:ea typeface="Cambria Math" panose="02040503050406030204" pitchFamily="18" charset="0"/>
                                  </a:rPr>
                                  <m:t>1.5</m:t>
                                </m:r>
                              </m:num>
                              <m:den>
                                <m:r>
                                  <a:rPr lang="pt-BR" sz="2000" b="0" i="1" smtClean="0">
                                    <a:latin typeface="Cambria Math" panose="02040503050406030204" pitchFamily="18" charset="0"/>
                                    <a:ea typeface="Cambria Math" panose="02040503050406030204" pitchFamily="18" charset="0"/>
                                  </a:rPr>
                                  <m:t>−1.0</m:t>
                                </m:r>
                              </m:den>
                            </m:f>
                          </m:e>
                        </m:d>
                        <m:r>
                          <a:rPr lang="pt-BR" sz="2000" b="0" i="1" smtClean="0">
                            <a:latin typeface="Cambria Math" panose="02040503050406030204" pitchFamily="18" charset="0"/>
                            <a:ea typeface="Cambria Math" panose="02040503050406030204" pitchFamily="18" charset="0"/>
                          </a:rPr>
                          <m:t>   </m:t>
                        </m:r>
                        <m:r>
                          <a:rPr lang="pt-BR" sz="2000" b="1" i="1" smtClean="0">
                            <a:latin typeface="Cambria Math" panose="02040503050406030204" pitchFamily="18" charset="0"/>
                            <a:ea typeface="Cambria Math" panose="02040503050406030204" pitchFamily="18" charset="0"/>
                          </a:rPr>
                          <m:t>𝚺</m:t>
                        </m:r>
                        <m:r>
                          <a:rPr lang="pt-BR" sz="2000" b="0" i="1" smtClean="0">
                            <a:latin typeface="Cambria Math" panose="02040503050406030204" pitchFamily="18" charset="0"/>
                            <a:ea typeface="Cambria Math" panose="02040503050406030204" pitchFamily="18" charset="0"/>
                          </a:rPr>
                          <m:t>=</m:t>
                        </m:r>
                        <m:d>
                          <m:dPr>
                            <m:ctrlPr>
                              <a:rPr lang="pt-BR" sz="2000"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ea typeface="Cambria Math" panose="02040503050406030204" pitchFamily="18" charset="0"/>
                                  </a:rPr>
                                </m:ctrlPr>
                              </m:mPr>
                              <m:mr>
                                <m:e>
                                  <m:r>
                                    <a:rPr lang="pt-BR" sz="2000" b="0" i="1" smtClean="0">
                                      <a:latin typeface="Cambria Math" panose="02040503050406030204" pitchFamily="18" charset="0"/>
                                      <a:ea typeface="Cambria Math" panose="02040503050406030204" pitchFamily="18" charset="0"/>
                                    </a:rPr>
                                    <m:t>1.</m:t>
                                  </m:r>
                                </m:e>
                                <m:e>
                                  <m:r>
                                    <a:rPr lang="pt-BR" sz="2000" b="0" i="1" smtClean="0">
                                      <a:latin typeface="Cambria Math" panose="02040503050406030204" pitchFamily="18" charset="0"/>
                                      <a:ea typeface="Cambria Math" panose="02040503050406030204" pitchFamily="18" charset="0"/>
                                    </a:rPr>
                                    <m:t>0.</m:t>
                                  </m:r>
                                </m:e>
                              </m:mr>
                              <m:mr>
                                <m:e>
                                  <m:r>
                                    <a:rPr lang="pt-BR" sz="2000" b="0" i="1" smtClean="0">
                                      <a:latin typeface="Cambria Math" panose="02040503050406030204" pitchFamily="18" charset="0"/>
                                      <a:ea typeface="Cambria Math" panose="02040503050406030204" pitchFamily="18" charset="0"/>
                                    </a:rPr>
                                    <m:t>0.</m:t>
                                  </m:r>
                                </m:e>
                                <m:e>
                                  <m:r>
                                    <a:rPr lang="pt-BR" sz="2000" b="0" i="1" smtClean="0">
                                      <a:latin typeface="Cambria Math" panose="02040503050406030204" pitchFamily="18" charset="0"/>
                                      <a:ea typeface="Cambria Math" panose="02040503050406030204" pitchFamily="18" charset="0"/>
                                    </a:rPr>
                                    <m:t>1.</m:t>
                                  </m:r>
                                </m:e>
                              </m:mr>
                            </m:m>
                          </m:e>
                        </m:d>
                      </m:oMath>
                    </m:oMathPara>
                  </a14:m>
                  <a:endParaRPr lang="pt-BR" sz="2000" b="1" dirty="0"/>
                </a:p>
              </p:txBody>
            </p:sp>
          </mc:Choice>
          <mc:Fallback xmlns="">
            <p:sp>
              <p:nvSpPr>
                <p:cNvPr id="7" name="CaixaDeTexto 6">
                  <a:extLst>
                    <a:ext uri="{FF2B5EF4-FFF2-40B4-BE49-F238E27FC236}">
                      <a16:creationId xmlns:a16="http://schemas.microsoft.com/office/drawing/2014/main" id="{EFB6BD69-D1A8-4965-8430-703804A46064}"/>
                    </a:ext>
                  </a:extLst>
                </p:cNvPr>
                <p:cNvSpPr txBox="1">
                  <a:spLocks noRot="1" noChangeAspect="1" noMove="1" noResize="1" noEditPoints="1" noAdjustHandles="1" noChangeArrowheads="1" noChangeShapeType="1" noTextEdit="1"/>
                </p:cNvSpPr>
                <p:nvPr/>
              </p:nvSpPr>
              <p:spPr>
                <a:xfrm>
                  <a:off x="8748548" y="5979512"/>
                  <a:ext cx="2986267" cy="691536"/>
                </a:xfrm>
                <a:prstGeom prst="rect">
                  <a:avLst/>
                </a:prstGeom>
                <a:blipFill>
                  <a:blip r:embed="rId13"/>
                  <a:stretch>
                    <a:fillRect/>
                  </a:stretch>
                </a:blipFill>
              </p:spPr>
              <p:txBody>
                <a:bodyPr/>
                <a:lstStyle/>
                <a:p>
                  <a:r>
                    <a:rPr lang="pt-BR">
                      <a:noFill/>
                    </a:rPr>
                    <a:t> </a:t>
                  </a:r>
                </a:p>
              </p:txBody>
            </p:sp>
          </mc:Fallback>
        </mc:AlternateContent>
        <p:pic>
          <p:nvPicPr>
            <p:cNvPr id="9224" name="Picture 8">
              <a:extLst>
                <a:ext uri="{FF2B5EF4-FFF2-40B4-BE49-F238E27FC236}">
                  <a16:creationId xmlns:a16="http://schemas.microsoft.com/office/drawing/2014/main" id="{01938350-95C0-4F42-BC95-D4513ADD890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406"/>
            <a:stretch/>
          </p:blipFill>
          <p:spPr bwMode="auto">
            <a:xfrm>
              <a:off x="8004789" y="2093145"/>
              <a:ext cx="4187211" cy="3900444"/>
            </a:xfrm>
            <a:prstGeom prst="rect">
              <a:avLst/>
            </a:prstGeom>
            <a:grpFill/>
          </p:spPr>
        </p:pic>
        <p:pic>
          <p:nvPicPr>
            <p:cNvPr id="9222" name="Picture 6">
              <a:extLst>
                <a:ext uri="{FF2B5EF4-FFF2-40B4-BE49-F238E27FC236}">
                  <a16:creationId xmlns:a16="http://schemas.microsoft.com/office/drawing/2014/main" id="{253742B0-E3FA-412A-9A82-0F0351D151E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81915" y="0"/>
              <a:ext cx="2737546" cy="2412000"/>
            </a:xfrm>
            <a:prstGeom prst="rect">
              <a:avLst/>
            </a:prstGeom>
            <a:grpFill/>
          </p:spPr>
        </p:pic>
      </p:grpSp>
      <p:pic>
        <p:nvPicPr>
          <p:cNvPr id="9" name="Imagem 8">
            <a:extLst>
              <a:ext uri="{FF2B5EF4-FFF2-40B4-BE49-F238E27FC236}">
                <a16:creationId xmlns:a16="http://schemas.microsoft.com/office/drawing/2014/main" id="{B6B46603-9FB5-4BC2-B49E-E05671ECF04A}"/>
              </a:ext>
            </a:extLst>
          </p:cNvPr>
          <p:cNvPicPr>
            <a:picLocks noChangeAspect="1"/>
          </p:cNvPicPr>
          <p:nvPr/>
        </p:nvPicPr>
        <p:blipFill rotWithShape="1">
          <a:blip r:embed="rId16">
            <a:alphaModFix amt="50000"/>
          </a:blip>
          <a:srcRect l="10721" t="3095" r="1207" b="10705"/>
          <a:stretch/>
        </p:blipFill>
        <p:spPr>
          <a:xfrm>
            <a:off x="9216190" y="162888"/>
            <a:ext cx="1880726" cy="1851040"/>
          </a:xfrm>
          <a:prstGeom prst="rect">
            <a:avLst/>
          </a:prstGeom>
        </p:spPr>
      </p:pic>
    </p:spTree>
    <p:extLst>
      <p:ext uri="{BB962C8B-B14F-4D97-AF65-F5344CB8AC3E}">
        <p14:creationId xmlns:p14="http://schemas.microsoft.com/office/powerpoint/2010/main" val="51908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B536D4E8-B110-815C-B5EE-F61EC3F92368}"/>
              </a:ext>
            </a:extLst>
          </p:cNvPr>
          <p:cNvSpPr/>
          <p:nvPr/>
        </p:nvSpPr>
        <p:spPr>
          <a:xfrm rot="20318603">
            <a:off x="6362183" y="2395315"/>
            <a:ext cx="5461920" cy="2449347"/>
          </a:xfrm>
          <a:prstGeom prst="ellipse">
            <a:avLst/>
          </a:prstGeom>
          <a:solidFill>
            <a:schemeClr val="bg1">
              <a:lumMod val="75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 name="Conector de Seta Reta 2">
            <a:extLst>
              <a:ext uri="{FF2B5EF4-FFF2-40B4-BE49-F238E27FC236}">
                <a16:creationId xmlns:a16="http://schemas.microsoft.com/office/drawing/2014/main" id="{97912C24-6BFC-803E-6AA0-39881CB386C5}"/>
              </a:ext>
            </a:extLst>
          </p:cNvPr>
          <p:cNvCxnSpPr>
            <a:cxnSpLocks/>
          </p:cNvCxnSpPr>
          <p:nvPr/>
        </p:nvCxnSpPr>
        <p:spPr>
          <a:xfrm>
            <a:off x="6588568" y="5607420"/>
            <a:ext cx="5202382"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 name="Conector de Seta Reta 3">
            <a:extLst>
              <a:ext uri="{FF2B5EF4-FFF2-40B4-BE49-F238E27FC236}">
                <a16:creationId xmlns:a16="http://schemas.microsoft.com/office/drawing/2014/main" id="{35FE76EA-FBF0-FF6C-92C5-5DAEA589365B}"/>
              </a:ext>
            </a:extLst>
          </p:cNvPr>
          <p:cNvCxnSpPr>
            <a:cxnSpLocks/>
          </p:cNvCxnSpPr>
          <p:nvPr/>
        </p:nvCxnSpPr>
        <p:spPr>
          <a:xfrm rot="16200000">
            <a:off x="4281786" y="3311029"/>
            <a:ext cx="4613564"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F931436-F934-1E76-A5D0-2D5FB43FF887}"/>
                  </a:ext>
                </a:extLst>
              </p:cNvPr>
              <p:cNvSpPr txBox="1"/>
              <p:nvPr/>
            </p:nvSpPr>
            <p:spPr>
              <a:xfrm>
                <a:off x="7873582" y="4857361"/>
                <a:ext cx="3356360" cy="369332"/>
              </a:xfrm>
              <a:prstGeom prst="rect">
                <a:avLst/>
              </a:prstGeom>
              <a:noFill/>
            </p:spPr>
            <p:txBody>
              <a:bodyPr wrap="square" rtlCol="0">
                <a:spAutoFit/>
              </a:bodyPr>
              <a:lstStyle/>
              <a:p>
                <a:r>
                  <a:rPr lang="pt-BR" sz="1200" dirty="0" err="1">
                    <a:solidFill>
                      <a:schemeClr val="bg1">
                        <a:lumMod val="50000"/>
                      </a:schemeClr>
                    </a:solidFill>
                    <a:latin typeface="Mystical Woods Rough Script" panose="02000500000000000000" pitchFamily="2" charset="0"/>
                  </a:rPr>
                  <a:t>Velocity</a:t>
                </a:r>
                <a:r>
                  <a:rPr lang="pt-BR" sz="1200" dirty="0">
                    <a:solidFill>
                      <a:schemeClr val="bg1">
                        <a:lumMod val="50000"/>
                      </a:schemeClr>
                    </a:solidFill>
                    <a:latin typeface="Mystical Woods Rough Script" panose="02000500000000000000" pitchFamily="2" charset="0"/>
                  </a:rPr>
                  <a:t> </a:t>
                </a:r>
                <a:r>
                  <a:rPr lang="pt-BR" sz="1200" dirty="0" err="1">
                    <a:solidFill>
                      <a:schemeClr val="bg1">
                        <a:lumMod val="50000"/>
                      </a:schemeClr>
                    </a:solidFill>
                    <a:latin typeface="Mystical Woods Rough Script" panose="02000500000000000000" pitchFamily="2" charset="0"/>
                  </a:rPr>
                  <a:t>variance</a:t>
                </a:r>
                <a:r>
                  <a:rPr lang="pt-BR" sz="1200" dirty="0">
                    <a:solidFill>
                      <a:schemeClr val="bg1">
                        <a:lumMod val="50000"/>
                      </a:schemeClr>
                    </a:solidFill>
                    <a:latin typeface="Mystical Woods Rough Script" panose="02000500000000000000" pitchFamily="2" charset="0"/>
                  </a:rPr>
                  <a:t> </a:t>
                </a:r>
                <a14:m>
                  <m:oMath xmlns:m="http://schemas.openxmlformats.org/officeDocument/2006/math">
                    <m:sSubSup>
                      <m:sSubSupPr>
                        <m:ctrlPr>
                          <a:rPr lang="pt-BR" i="1" smtClean="0">
                            <a:solidFill>
                              <a:schemeClr val="bg1">
                                <a:lumMod val="50000"/>
                              </a:schemeClr>
                            </a:solidFill>
                            <a:latin typeface="Cambria Math" panose="02040503050406030204" pitchFamily="18" charset="0"/>
                          </a:rPr>
                        </m:ctrlPr>
                      </m:sSubSupPr>
                      <m:e>
                        <m:r>
                          <a:rPr lang="pt-BR" i="1" smtClean="0">
                            <a:solidFill>
                              <a:schemeClr val="bg1">
                                <a:lumMod val="50000"/>
                              </a:schemeClr>
                            </a:solidFill>
                            <a:latin typeface="Cambria Math" panose="02040503050406030204" pitchFamily="18" charset="0"/>
                            <a:ea typeface="Cambria Math" panose="02040503050406030204" pitchFamily="18" charset="0"/>
                          </a:rPr>
                          <m:t>𝜎</m:t>
                        </m:r>
                      </m:e>
                      <m:sub>
                        <m:r>
                          <a:rPr lang="pt-BR" b="0" i="1" smtClean="0">
                            <a:solidFill>
                              <a:schemeClr val="bg1">
                                <a:lumMod val="50000"/>
                              </a:schemeClr>
                            </a:solidFill>
                            <a:latin typeface="Cambria Math" panose="02040503050406030204" pitchFamily="18" charset="0"/>
                          </a:rPr>
                          <m:t>𝑣</m:t>
                        </m:r>
                      </m:sub>
                      <m:sup>
                        <m:r>
                          <a:rPr lang="pt-BR" b="0" i="1" smtClean="0">
                            <a:solidFill>
                              <a:schemeClr val="bg1">
                                <a:lumMod val="50000"/>
                              </a:schemeClr>
                            </a:solidFill>
                            <a:latin typeface="Cambria Math" panose="02040503050406030204" pitchFamily="18" charset="0"/>
                          </a:rPr>
                          <m:t>2</m:t>
                        </m:r>
                      </m:sup>
                    </m:sSubSup>
                  </m:oMath>
                </a14:m>
                <a:endParaRPr lang="pt-BR" sz="1200" dirty="0">
                  <a:solidFill>
                    <a:schemeClr val="bg1">
                      <a:lumMod val="50000"/>
                    </a:schemeClr>
                  </a:solidFill>
                  <a:latin typeface="Mystical Woods Rough Script" panose="02000500000000000000" pitchFamily="2" charset="0"/>
                </a:endParaRPr>
              </a:p>
            </p:txBody>
          </p:sp>
        </mc:Choice>
        <mc:Fallback xmlns="">
          <p:sp>
            <p:nvSpPr>
              <p:cNvPr id="18" name="CaixaDeTexto 17">
                <a:extLst>
                  <a:ext uri="{FF2B5EF4-FFF2-40B4-BE49-F238E27FC236}">
                    <a16:creationId xmlns:a16="http://schemas.microsoft.com/office/drawing/2014/main" id="{AF931436-F934-1E76-A5D0-2D5FB43FF887}"/>
                  </a:ext>
                </a:extLst>
              </p:cNvPr>
              <p:cNvSpPr txBox="1">
                <a:spLocks noRot="1" noChangeAspect="1" noMove="1" noResize="1" noEditPoints="1" noAdjustHandles="1" noChangeArrowheads="1" noChangeShapeType="1" noTextEdit="1"/>
              </p:cNvSpPr>
              <p:nvPr/>
            </p:nvSpPr>
            <p:spPr>
              <a:xfrm>
                <a:off x="7873582" y="4857361"/>
                <a:ext cx="3356360" cy="369332"/>
              </a:xfrm>
              <a:prstGeom prst="rect">
                <a:avLst/>
              </a:prstGeom>
              <a:blipFill>
                <a:blip r:embed="rId2"/>
                <a:stretch>
                  <a:fillRect l="-18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998D0B8-6B75-E5AF-1E04-B4C332EA0982}"/>
                  </a:ext>
                </a:extLst>
              </p:cNvPr>
              <p:cNvSpPr txBox="1"/>
              <p:nvPr/>
            </p:nvSpPr>
            <p:spPr>
              <a:xfrm>
                <a:off x="8989643" y="3245265"/>
                <a:ext cx="1254204" cy="400110"/>
              </a:xfrm>
              <a:prstGeom prst="rect">
                <a:avLst/>
              </a:prstGeom>
              <a:noFill/>
            </p:spPr>
            <p:txBody>
              <a:bodyPr wrap="square" rtlCol="0">
                <a:spAutoFit/>
              </a:bodyPr>
              <a:lstStyle/>
              <a:p>
                <a:r>
                  <a:rPr lang="pt-BR" sz="1400" dirty="0" err="1">
                    <a:solidFill>
                      <a:schemeClr val="bg1">
                        <a:lumMod val="50000"/>
                      </a:schemeClr>
                    </a:solidFill>
                    <a:latin typeface="Mystical Woods Rough Script" panose="02000500000000000000" pitchFamily="2" charset="0"/>
                  </a:rPr>
                  <a:t>Average</a:t>
                </a:r>
                <a:r>
                  <a:rPr lang="pt-BR" sz="1400" dirty="0">
                    <a:solidFill>
                      <a:schemeClr val="bg1">
                        <a:lumMod val="50000"/>
                      </a:schemeClr>
                    </a:solidFill>
                    <a:latin typeface="Mystical Woods Rough Script" panose="02000500000000000000" pitchFamily="2" charset="0"/>
                  </a:rPr>
                  <a:t> </a:t>
                </a:r>
                <a14:m>
                  <m:oMath xmlns:m="http://schemas.openxmlformats.org/officeDocument/2006/math">
                    <m:r>
                      <a:rPr lang="pt-BR" sz="2000" i="1" smtClean="0">
                        <a:solidFill>
                          <a:schemeClr val="bg1">
                            <a:lumMod val="50000"/>
                          </a:schemeClr>
                        </a:solidFill>
                        <a:latin typeface="Cambria Math" panose="02040503050406030204" pitchFamily="18" charset="0"/>
                        <a:ea typeface="Cambria Math" panose="02040503050406030204" pitchFamily="18" charset="0"/>
                      </a:rPr>
                      <m:t>𝜇</m:t>
                    </m:r>
                  </m:oMath>
                </a14:m>
                <a:endParaRPr lang="pt-BR" sz="1400" dirty="0">
                  <a:solidFill>
                    <a:schemeClr val="bg1">
                      <a:lumMod val="50000"/>
                    </a:schemeClr>
                  </a:solidFill>
                  <a:latin typeface="Mystical Woods Rough Script" panose="02000500000000000000" pitchFamily="2" charset="0"/>
                </a:endParaRPr>
              </a:p>
            </p:txBody>
          </p:sp>
        </mc:Choice>
        <mc:Fallback xmlns="">
          <p:sp>
            <p:nvSpPr>
              <p:cNvPr id="19" name="CaixaDeTexto 18">
                <a:extLst>
                  <a:ext uri="{FF2B5EF4-FFF2-40B4-BE49-F238E27FC236}">
                    <a16:creationId xmlns:a16="http://schemas.microsoft.com/office/drawing/2014/main" id="{E998D0B8-6B75-E5AF-1E04-B4C332EA0982}"/>
                  </a:ext>
                </a:extLst>
              </p:cNvPr>
              <p:cNvSpPr txBox="1">
                <a:spLocks noRot="1" noChangeAspect="1" noMove="1" noResize="1" noEditPoints="1" noAdjustHandles="1" noChangeArrowheads="1" noChangeShapeType="1" noTextEdit="1"/>
              </p:cNvSpPr>
              <p:nvPr/>
            </p:nvSpPr>
            <p:spPr>
              <a:xfrm>
                <a:off x="8989643" y="3245265"/>
                <a:ext cx="1254204" cy="400110"/>
              </a:xfrm>
              <a:prstGeom prst="rect">
                <a:avLst/>
              </a:prstGeom>
              <a:blipFill>
                <a:blip r:embed="rId3"/>
                <a:stretch>
                  <a:fillRect l="-1463" b="-10606"/>
                </a:stretch>
              </a:blipFill>
            </p:spPr>
            <p:txBody>
              <a:bodyPr/>
              <a:lstStyle/>
              <a:p>
                <a:r>
                  <a:rPr lang="en-US">
                    <a:noFill/>
                  </a:rPr>
                  <a:t> </a:t>
                </a:r>
              </a:p>
            </p:txBody>
          </p:sp>
        </mc:Fallback>
      </mc:AlternateContent>
      <p:sp>
        <p:nvSpPr>
          <p:cNvPr id="20" name="Elipse 19">
            <a:extLst>
              <a:ext uri="{FF2B5EF4-FFF2-40B4-BE49-F238E27FC236}">
                <a16:creationId xmlns:a16="http://schemas.microsoft.com/office/drawing/2014/main" id="{D26DBEB2-A6D6-E010-BA9D-4EDE0C4E0B7A}"/>
              </a:ext>
            </a:extLst>
          </p:cNvPr>
          <p:cNvSpPr/>
          <p:nvPr/>
        </p:nvSpPr>
        <p:spPr>
          <a:xfrm>
            <a:off x="8989643" y="3587257"/>
            <a:ext cx="144000" cy="144000"/>
          </a:xfrm>
          <a:prstGeom prst="ellipse">
            <a:avLst/>
          </a:prstGeom>
          <a:gradFill>
            <a:gsLst>
              <a:gs pos="0">
                <a:schemeClr val="bg1">
                  <a:lumMod val="50000"/>
                </a:schemeClr>
              </a:gs>
              <a:gs pos="100000">
                <a:schemeClr val="tx1">
                  <a:lumMod val="65000"/>
                  <a:lumOff val="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cxnSp>
        <p:nvCxnSpPr>
          <p:cNvPr id="21" name="Conector de Seta Reta 20">
            <a:extLst>
              <a:ext uri="{FF2B5EF4-FFF2-40B4-BE49-F238E27FC236}">
                <a16:creationId xmlns:a16="http://schemas.microsoft.com/office/drawing/2014/main" id="{D96341CF-809F-A8B5-323F-AA55DCD59D29}"/>
              </a:ext>
            </a:extLst>
          </p:cNvPr>
          <p:cNvCxnSpPr>
            <a:cxnSpLocks/>
          </p:cNvCxnSpPr>
          <p:nvPr/>
        </p:nvCxnSpPr>
        <p:spPr>
          <a:xfrm flipV="1">
            <a:off x="7098281" y="2485016"/>
            <a:ext cx="0" cy="2120993"/>
          </a:xfrm>
          <a:prstGeom prst="straightConnector1">
            <a:avLst/>
          </a:prstGeom>
          <a:ln w="28575">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A4B7EA1-662B-1A51-F555-80558BCE1294}"/>
              </a:ext>
            </a:extLst>
          </p:cNvPr>
          <p:cNvCxnSpPr>
            <a:cxnSpLocks/>
          </p:cNvCxnSpPr>
          <p:nvPr/>
        </p:nvCxnSpPr>
        <p:spPr>
          <a:xfrm flipH="1" flipV="1">
            <a:off x="7098281" y="4783557"/>
            <a:ext cx="4014368" cy="8301"/>
          </a:xfrm>
          <a:prstGeom prst="straightConnector1">
            <a:avLst/>
          </a:prstGeom>
          <a:ln w="28575">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14D9D619-9C8A-5149-C8B1-FF4095ACEB41}"/>
                  </a:ext>
                </a:extLst>
              </p:cNvPr>
              <p:cNvSpPr txBox="1"/>
              <p:nvPr/>
            </p:nvSpPr>
            <p:spPr>
              <a:xfrm rot="16200000">
                <a:off x="5182655" y="2563025"/>
                <a:ext cx="3356360" cy="396262"/>
              </a:xfrm>
              <a:prstGeom prst="rect">
                <a:avLst/>
              </a:prstGeom>
              <a:noFill/>
            </p:spPr>
            <p:txBody>
              <a:bodyPr wrap="square" rtlCol="0">
                <a:spAutoFit/>
              </a:bodyPr>
              <a:lstStyle/>
              <a:p>
                <a:r>
                  <a:rPr lang="pt-BR" sz="1200" dirty="0">
                    <a:solidFill>
                      <a:schemeClr val="bg1">
                        <a:lumMod val="50000"/>
                      </a:schemeClr>
                    </a:solidFill>
                    <a:latin typeface="Mystical Woods Rough Script" panose="02000500000000000000" pitchFamily="2" charset="0"/>
                  </a:rPr>
                  <a:t>Position variance </a:t>
                </a:r>
                <a14:m>
                  <m:oMath xmlns:m="http://schemas.openxmlformats.org/officeDocument/2006/math">
                    <m:sSubSup>
                      <m:sSubSupPr>
                        <m:ctrlPr>
                          <a:rPr lang="pt-BR" i="1" smtClean="0">
                            <a:solidFill>
                              <a:schemeClr val="bg1">
                                <a:lumMod val="50000"/>
                              </a:schemeClr>
                            </a:solidFill>
                            <a:latin typeface="Cambria Math" panose="02040503050406030204" pitchFamily="18" charset="0"/>
                          </a:rPr>
                        </m:ctrlPr>
                      </m:sSubSupPr>
                      <m:e>
                        <m:r>
                          <a:rPr lang="pt-BR" i="1" smtClean="0">
                            <a:solidFill>
                              <a:schemeClr val="bg1">
                                <a:lumMod val="50000"/>
                              </a:schemeClr>
                            </a:solidFill>
                            <a:latin typeface="Cambria Math" panose="02040503050406030204" pitchFamily="18" charset="0"/>
                            <a:ea typeface="Cambria Math" panose="02040503050406030204" pitchFamily="18" charset="0"/>
                          </a:rPr>
                          <m:t>𝜎</m:t>
                        </m:r>
                      </m:e>
                      <m:sub>
                        <m:r>
                          <a:rPr lang="pt-BR" b="0" i="1" smtClean="0">
                            <a:solidFill>
                              <a:schemeClr val="bg1">
                                <a:lumMod val="50000"/>
                              </a:schemeClr>
                            </a:solidFill>
                            <a:latin typeface="Cambria Math" panose="02040503050406030204" pitchFamily="18" charset="0"/>
                          </a:rPr>
                          <m:t>𝑝</m:t>
                        </m:r>
                      </m:sub>
                      <m:sup>
                        <m:r>
                          <a:rPr lang="pt-BR" b="0" i="1" smtClean="0">
                            <a:solidFill>
                              <a:schemeClr val="bg1">
                                <a:lumMod val="50000"/>
                              </a:schemeClr>
                            </a:solidFill>
                            <a:latin typeface="Cambria Math" panose="02040503050406030204" pitchFamily="18" charset="0"/>
                          </a:rPr>
                          <m:t>2</m:t>
                        </m:r>
                      </m:sup>
                    </m:sSubSup>
                  </m:oMath>
                </a14:m>
                <a:endParaRPr lang="pt-BR" sz="1200" dirty="0">
                  <a:solidFill>
                    <a:schemeClr val="bg1">
                      <a:lumMod val="50000"/>
                    </a:schemeClr>
                  </a:solidFill>
                  <a:latin typeface="Mystical Woods Rough Script" panose="02000500000000000000" pitchFamily="2" charset="0"/>
                </a:endParaRPr>
              </a:p>
            </p:txBody>
          </p:sp>
        </mc:Choice>
        <mc:Fallback xmlns="">
          <p:sp>
            <p:nvSpPr>
              <p:cNvPr id="23" name="CaixaDeTexto 22">
                <a:extLst>
                  <a:ext uri="{FF2B5EF4-FFF2-40B4-BE49-F238E27FC236}">
                    <a16:creationId xmlns:a16="http://schemas.microsoft.com/office/drawing/2014/main" id="{14D9D619-9C8A-5149-C8B1-FF4095ACEB41}"/>
                  </a:ext>
                </a:extLst>
              </p:cNvPr>
              <p:cNvSpPr txBox="1">
                <a:spLocks noRot="1" noChangeAspect="1" noMove="1" noResize="1" noEditPoints="1" noAdjustHandles="1" noChangeArrowheads="1" noChangeShapeType="1" noTextEdit="1"/>
              </p:cNvSpPr>
              <p:nvPr/>
            </p:nvSpPr>
            <p:spPr>
              <a:xfrm rot="16200000">
                <a:off x="5182655" y="2563025"/>
                <a:ext cx="3356360" cy="396262"/>
              </a:xfrm>
              <a:prstGeom prst="rect">
                <a:avLst/>
              </a:prstGeom>
              <a:blipFill>
                <a:blip r:embed="rId4"/>
                <a:stretch>
                  <a:fillRect r="-3077" b="-182"/>
                </a:stretch>
              </a:blipFill>
            </p:spPr>
            <p:txBody>
              <a:bodyPr/>
              <a:lstStyle/>
              <a:p>
                <a:r>
                  <a:rPr lang="pt-BR">
                    <a:noFill/>
                  </a:rPr>
                  <a:t> </a:t>
                </a:r>
              </a:p>
            </p:txBody>
          </p:sp>
        </mc:Fallback>
      </mc:AlternateContent>
      <p:grpSp>
        <p:nvGrpSpPr>
          <p:cNvPr id="24" name="Agrupar 23">
            <a:extLst>
              <a:ext uri="{FF2B5EF4-FFF2-40B4-BE49-F238E27FC236}">
                <a16:creationId xmlns:a16="http://schemas.microsoft.com/office/drawing/2014/main" id="{3815DC1B-F11E-5B8D-9CF0-5219F009E42D}"/>
              </a:ext>
            </a:extLst>
          </p:cNvPr>
          <p:cNvGrpSpPr/>
          <p:nvPr/>
        </p:nvGrpSpPr>
        <p:grpSpPr>
          <a:xfrm>
            <a:off x="8482299" y="1335814"/>
            <a:ext cx="1457238" cy="1896667"/>
            <a:chOff x="8546044" y="1299516"/>
            <a:chExt cx="1457238" cy="1896667"/>
          </a:xfrm>
        </p:grpSpPr>
        <p:pic>
          <p:nvPicPr>
            <p:cNvPr id="25" name="Imagem 24">
              <a:extLst>
                <a:ext uri="{FF2B5EF4-FFF2-40B4-BE49-F238E27FC236}">
                  <a16:creationId xmlns:a16="http://schemas.microsoft.com/office/drawing/2014/main" id="{4A2B090A-6E45-55EF-3B7C-3F39D91AE373}"/>
                </a:ext>
              </a:extLst>
            </p:cNvPr>
            <p:cNvPicPr>
              <a:picLocks noChangeAspect="1"/>
            </p:cNvPicPr>
            <p:nvPr/>
          </p:nvPicPr>
          <p:blipFill>
            <a:blip r:embed="rId5"/>
            <a:stretch>
              <a:fillRect/>
            </a:stretch>
          </p:blipFill>
          <p:spPr>
            <a:xfrm>
              <a:off x="8546044" y="1299516"/>
              <a:ext cx="1457238" cy="966535"/>
            </a:xfrm>
            <a:prstGeom prst="rect">
              <a:avLst/>
            </a:prstGeom>
          </p:spPr>
        </p:pic>
        <p:pic>
          <p:nvPicPr>
            <p:cNvPr id="26" name="Picture 2" descr="Download PNG Arrow on transparent background - Free Transparent PNG">
              <a:extLst>
                <a:ext uri="{FF2B5EF4-FFF2-40B4-BE49-F238E27FC236}">
                  <a16:creationId xmlns:a16="http://schemas.microsoft.com/office/drawing/2014/main" id="{9522C847-DD64-E3E0-E8A2-EA8A50BB25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3462311">
              <a:off x="9231365" y="2481253"/>
              <a:ext cx="714930" cy="714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Agrupar 26">
            <a:extLst>
              <a:ext uri="{FF2B5EF4-FFF2-40B4-BE49-F238E27FC236}">
                <a16:creationId xmlns:a16="http://schemas.microsoft.com/office/drawing/2014/main" id="{DC4616C3-B9FE-9A22-5A30-4FF65F45B164}"/>
              </a:ext>
            </a:extLst>
          </p:cNvPr>
          <p:cNvGrpSpPr/>
          <p:nvPr/>
        </p:nvGrpSpPr>
        <p:grpSpPr>
          <a:xfrm>
            <a:off x="4796087" y="4896708"/>
            <a:ext cx="2984131" cy="1904398"/>
            <a:chOff x="4796087" y="4896708"/>
            <a:chExt cx="2984131" cy="1904398"/>
          </a:xfrm>
        </p:grpSpPr>
        <p:pic>
          <p:nvPicPr>
            <p:cNvPr id="28" name="Picture 2" descr="Download PNG Arrow on transparent background - Free Transparent PNG">
              <a:extLst>
                <a:ext uri="{FF2B5EF4-FFF2-40B4-BE49-F238E27FC236}">
                  <a16:creationId xmlns:a16="http://schemas.microsoft.com/office/drawing/2014/main" id="{0F0511FC-5550-0546-38AD-B6B94B93A1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525625">
              <a:off x="6934482" y="5027514"/>
              <a:ext cx="976542" cy="714930"/>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m 28">
              <a:extLst>
                <a:ext uri="{FF2B5EF4-FFF2-40B4-BE49-F238E27FC236}">
                  <a16:creationId xmlns:a16="http://schemas.microsoft.com/office/drawing/2014/main" id="{F937F81B-D484-401B-41E0-BC851C30F115}"/>
                </a:ext>
              </a:extLst>
            </p:cNvPr>
            <p:cNvPicPr>
              <a:picLocks noChangeAspect="1"/>
            </p:cNvPicPr>
            <p:nvPr/>
          </p:nvPicPr>
          <p:blipFill>
            <a:blip r:embed="rId8"/>
            <a:stretch>
              <a:fillRect/>
            </a:stretch>
          </p:blipFill>
          <p:spPr>
            <a:xfrm>
              <a:off x="4796087" y="5909503"/>
              <a:ext cx="2415621" cy="891603"/>
            </a:xfrm>
            <a:prstGeom prst="rect">
              <a:avLst/>
            </a:prstGeom>
          </p:spPr>
        </p:pic>
      </p:grpSp>
      <p:sp>
        <p:nvSpPr>
          <p:cNvPr id="30" name="Elipse 29">
            <a:extLst>
              <a:ext uri="{FF2B5EF4-FFF2-40B4-BE49-F238E27FC236}">
                <a16:creationId xmlns:a16="http://schemas.microsoft.com/office/drawing/2014/main" id="{4D6966FB-3404-E328-C221-83A1C6F29FF3}"/>
              </a:ext>
            </a:extLst>
          </p:cNvPr>
          <p:cNvSpPr/>
          <p:nvPr/>
        </p:nvSpPr>
        <p:spPr>
          <a:xfrm>
            <a:off x="337238" y="2360474"/>
            <a:ext cx="5442239" cy="2668726"/>
          </a:xfrm>
          <a:prstGeom prst="ellipse">
            <a:avLst/>
          </a:prstGeom>
          <a:solidFill>
            <a:schemeClr val="bg1">
              <a:lumMod val="75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Conector de Seta Reta 30">
            <a:extLst>
              <a:ext uri="{FF2B5EF4-FFF2-40B4-BE49-F238E27FC236}">
                <a16:creationId xmlns:a16="http://schemas.microsoft.com/office/drawing/2014/main" id="{3C221677-2DB9-B786-0335-5D602E9E912F}"/>
              </a:ext>
            </a:extLst>
          </p:cNvPr>
          <p:cNvCxnSpPr>
            <a:cxnSpLocks/>
          </p:cNvCxnSpPr>
          <p:nvPr/>
        </p:nvCxnSpPr>
        <p:spPr>
          <a:xfrm>
            <a:off x="566337" y="5600700"/>
            <a:ext cx="5943600"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47BC11DA-D88C-26C8-A2C6-47F7722C7769}"/>
              </a:ext>
            </a:extLst>
          </p:cNvPr>
          <p:cNvCxnSpPr>
            <a:cxnSpLocks/>
          </p:cNvCxnSpPr>
          <p:nvPr/>
        </p:nvCxnSpPr>
        <p:spPr>
          <a:xfrm rot="16200000">
            <a:off x="-1729687" y="3304309"/>
            <a:ext cx="4613564"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184787CE-09D0-8C30-4259-A8217A9902B8}"/>
              </a:ext>
            </a:extLst>
          </p:cNvPr>
          <p:cNvSpPr txBox="1"/>
          <p:nvPr/>
        </p:nvSpPr>
        <p:spPr>
          <a:xfrm>
            <a:off x="2686450" y="5715000"/>
            <a:ext cx="1808018" cy="369332"/>
          </a:xfrm>
          <a:prstGeom prst="rect">
            <a:avLst/>
          </a:prstGeom>
          <a:noFill/>
        </p:spPr>
        <p:txBody>
          <a:bodyPr wrap="square" rtlCol="0">
            <a:spAutoFit/>
          </a:bodyPr>
          <a:lstStyle/>
          <a:p>
            <a:r>
              <a:rPr lang="pt-BR" dirty="0" err="1">
                <a:latin typeface="Mystical Woods Rough Script" panose="02000500000000000000" pitchFamily="2" charset="0"/>
              </a:rPr>
              <a:t>velocity</a:t>
            </a:r>
            <a:endParaRPr lang="pt-BR" dirty="0">
              <a:latin typeface="Mystical Woods Rough Script" panose="02000500000000000000" pitchFamily="2" charset="0"/>
            </a:endParaRPr>
          </a:p>
        </p:txBody>
      </p:sp>
      <p:sp>
        <p:nvSpPr>
          <p:cNvPr id="35" name="CaixaDeTexto 34">
            <a:extLst>
              <a:ext uri="{FF2B5EF4-FFF2-40B4-BE49-F238E27FC236}">
                <a16:creationId xmlns:a16="http://schemas.microsoft.com/office/drawing/2014/main" id="{7754509D-752A-0DD3-C61A-48FCBFC755CC}"/>
              </a:ext>
            </a:extLst>
          </p:cNvPr>
          <p:cNvSpPr txBox="1"/>
          <p:nvPr/>
        </p:nvSpPr>
        <p:spPr>
          <a:xfrm rot="16200000">
            <a:off x="-351367" y="3119643"/>
            <a:ext cx="1377210" cy="369332"/>
          </a:xfrm>
          <a:prstGeom prst="rect">
            <a:avLst/>
          </a:prstGeom>
          <a:noFill/>
        </p:spPr>
        <p:txBody>
          <a:bodyPr wrap="square" rtlCol="0">
            <a:spAutoFit/>
          </a:bodyPr>
          <a:lstStyle/>
          <a:p>
            <a:r>
              <a:rPr lang="pt-BR" dirty="0">
                <a:latin typeface="Mystical Woods Rough Script" panose="02000500000000000000" pitchFamily="2" charset="0"/>
              </a:rPr>
              <a:t>position</a:t>
            </a:r>
          </a:p>
        </p:txBody>
      </p:sp>
      <p:sp>
        <p:nvSpPr>
          <p:cNvPr id="36" name="CaixaDeTexto 35">
            <a:extLst>
              <a:ext uri="{FF2B5EF4-FFF2-40B4-BE49-F238E27FC236}">
                <a16:creationId xmlns:a16="http://schemas.microsoft.com/office/drawing/2014/main" id="{5104904A-2F46-BB0E-B7FD-02165EED6E66}"/>
              </a:ext>
            </a:extLst>
          </p:cNvPr>
          <p:cNvSpPr txBox="1"/>
          <p:nvPr/>
        </p:nvSpPr>
        <p:spPr>
          <a:xfrm>
            <a:off x="4413334" y="5020331"/>
            <a:ext cx="1986116" cy="523220"/>
          </a:xfrm>
          <a:prstGeom prst="rect">
            <a:avLst/>
          </a:prstGeom>
          <a:noFill/>
        </p:spPr>
        <p:txBody>
          <a:bodyPr wrap="square" rtlCol="0">
            <a:spAutoFit/>
          </a:bodyPr>
          <a:lstStyle/>
          <a:p>
            <a:r>
              <a:rPr lang="en-US" sz="1400" dirty="0">
                <a:solidFill>
                  <a:schemeClr val="bg1">
                    <a:lumMod val="50000"/>
                  </a:schemeClr>
                </a:solidFill>
                <a:latin typeface="Mystical Woods Rough Script" panose="02000500000000000000" pitchFamily="2" charset="0"/>
              </a:rPr>
              <a:t>Some state that might be true</a:t>
            </a:r>
            <a:endParaRPr lang="pt-BR" sz="1400" dirty="0">
              <a:solidFill>
                <a:schemeClr val="bg1">
                  <a:lumMod val="50000"/>
                </a:schemeClr>
              </a:solidFill>
              <a:latin typeface="Mystical Woods Rough Script" panose="02000500000000000000" pitchFamily="2" charset="0"/>
            </a:endParaRPr>
          </a:p>
        </p:txBody>
      </p:sp>
      <p:sp>
        <p:nvSpPr>
          <p:cNvPr id="37" name="Retângulo 36">
            <a:extLst>
              <a:ext uri="{FF2B5EF4-FFF2-40B4-BE49-F238E27FC236}">
                <a16:creationId xmlns:a16="http://schemas.microsoft.com/office/drawing/2014/main" id="{AFF84310-6CB4-FDD4-8D9E-9EFBD07A0DAC}"/>
              </a:ext>
            </a:extLst>
          </p:cNvPr>
          <p:cNvSpPr/>
          <p:nvPr/>
        </p:nvSpPr>
        <p:spPr>
          <a:xfrm>
            <a:off x="1449932" y="1480171"/>
            <a:ext cx="3044530" cy="483631"/>
          </a:xfrm>
          <a:prstGeom prst="rect">
            <a:avLst/>
          </a:prstGeom>
          <a:gradFill flip="none" rotWithShape="1">
            <a:gsLst>
              <a:gs pos="0">
                <a:schemeClr val="bg1">
                  <a:lumMod val="50000"/>
                </a:schemeClr>
              </a:gs>
              <a:gs pos="100000">
                <a:schemeClr val="bg1"/>
              </a:gs>
            </a:gsLst>
            <a:lin ang="0" scaled="1"/>
            <a:tileRect/>
          </a:gra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0D0B99AE-6939-0655-7BF2-3E441173851C}"/>
              </a:ext>
            </a:extLst>
          </p:cNvPr>
          <p:cNvSpPr txBox="1"/>
          <p:nvPr/>
        </p:nvSpPr>
        <p:spPr>
          <a:xfrm>
            <a:off x="1100022" y="774695"/>
            <a:ext cx="4737153" cy="307777"/>
          </a:xfrm>
          <a:prstGeom prst="rect">
            <a:avLst/>
          </a:prstGeom>
          <a:noFill/>
        </p:spPr>
        <p:txBody>
          <a:bodyPr wrap="square" rtlCol="0">
            <a:spAutoFit/>
          </a:bodyPr>
          <a:lstStyle/>
          <a:p>
            <a:r>
              <a:rPr lang="pt-BR" sz="1400" dirty="0" err="1">
                <a:solidFill>
                  <a:schemeClr val="bg1">
                    <a:lumMod val="50000"/>
                  </a:schemeClr>
                </a:solidFill>
                <a:latin typeface="Mystical Woods Rough Script" panose="02000500000000000000" pitchFamily="2" charset="0"/>
              </a:rPr>
              <a:t>Unlikely</a:t>
            </a:r>
            <a:r>
              <a:rPr lang="pt-BR" sz="1400" dirty="0">
                <a:solidFill>
                  <a:schemeClr val="bg1">
                    <a:lumMod val="50000"/>
                  </a:schemeClr>
                </a:solidFill>
                <a:latin typeface="Mystical Woods Rough Script" panose="02000500000000000000" pitchFamily="2" charset="0"/>
              </a:rPr>
              <a:t>                                  </a:t>
            </a:r>
            <a:r>
              <a:rPr lang="pt-BR" sz="1400" dirty="0" err="1">
                <a:solidFill>
                  <a:schemeClr val="bg1">
                    <a:lumMod val="50000"/>
                  </a:schemeClr>
                </a:solidFill>
                <a:latin typeface="Mystical Woods Rough Script" panose="02000500000000000000" pitchFamily="2" charset="0"/>
              </a:rPr>
              <a:t>Very</a:t>
            </a:r>
            <a:r>
              <a:rPr lang="pt-BR" sz="1400" dirty="0">
                <a:solidFill>
                  <a:schemeClr val="bg1">
                    <a:lumMod val="50000"/>
                  </a:schemeClr>
                </a:solidFill>
                <a:latin typeface="Mystical Woods Rough Script" panose="02000500000000000000" pitchFamily="2" charset="0"/>
              </a:rPr>
              <a:t> </a:t>
            </a:r>
            <a:r>
              <a:rPr lang="pt-BR" sz="1400" dirty="0" err="1">
                <a:solidFill>
                  <a:schemeClr val="bg1">
                    <a:lumMod val="50000"/>
                  </a:schemeClr>
                </a:solidFill>
                <a:latin typeface="Mystical Woods Rough Script" panose="02000500000000000000" pitchFamily="2" charset="0"/>
              </a:rPr>
              <a:t>likely</a:t>
            </a:r>
            <a:endParaRPr lang="pt-BR" sz="1400" dirty="0">
              <a:solidFill>
                <a:schemeClr val="bg1">
                  <a:lumMod val="50000"/>
                </a:schemeClr>
              </a:solidFill>
              <a:latin typeface="Mystical Woods Rough Script" panose="02000500000000000000" pitchFamily="2" charset="0"/>
            </a:endParaRPr>
          </a:p>
        </p:txBody>
      </p:sp>
      <p:cxnSp>
        <p:nvCxnSpPr>
          <p:cNvPr id="39" name="Conector de Seta Reta 38">
            <a:extLst>
              <a:ext uri="{FF2B5EF4-FFF2-40B4-BE49-F238E27FC236}">
                <a16:creationId xmlns:a16="http://schemas.microsoft.com/office/drawing/2014/main" id="{6EFBBC09-52FA-E79F-9A48-716F575261B1}"/>
              </a:ext>
            </a:extLst>
          </p:cNvPr>
          <p:cNvCxnSpPr>
            <a:cxnSpLocks/>
          </p:cNvCxnSpPr>
          <p:nvPr/>
        </p:nvCxnSpPr>
        <p:spPr>
          <a:xfrm>
            <a:off x="1460323" y="1062559"/>
            <a:ext cx="0" cy="417612"/>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B27ADBD3-26C5-0F20-FA6F-19722F420A8F}"/>
              </a:ext>
            </a:extLst>
          </p:cNvPr>
          <p:cNvCxnSpPr>
            <a:cxnSpLocks/>
          </p:cNvCxnSpPr>
          <p:nvPr/>
        </p:nvCxnSpPr>
        <p:spPr>
          <a:xfrm>
            <a:off x="4494462" y="1062559"/>
            <a:ext cx="0" cy="417612"/>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 descr="Free PNGs - Icon free PNG images | 100% free transparent cutout images">
            <a:extLst>
              <a:ext uri="{FF2B5EF4-FFF2-40B4-BE49-F238E27FC236}">
                <a16:creationId xmlns:a16="http://schemas.microsoft.com/office/drawing/2014/main" id="{F8240609-EE04-D24E-830D-BB1FAE011BDB}"/>
              </a:ext>
            </a:extLst>
          </p:cNvPr>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4579132" flipH="1">
            <a:off x="3990213" y="4533640"/>
            <a:ext cx="615285" cy="516436"/>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41">
            <a:extLst>
              <a:ext uri="{FF2B5EF4-FFF2-40B4-BE49-F238E27FC236}">
                <a16:creationId xmlns:a16="http://schemas.microsoft.com/office/drawing/2014/main" id="{59BB63AA-A867-C168-3A2A-6124505E4F24}"/>
              </a:ext>
            </a:extLst>
          </p:cNvPr>
          <p:cNvSpPr txBox="1"/>
          <p:nvPr/>
        </p:nvSpPr>
        <p:spPr>
          <a:xfrm>
            <a:off x="8627005" y="5713973"/>
            <a:ext cx="1808018" cy="369332"/>
          </a:xfrm>
          <a:prstGeom prst="rect">
            <a:avLst/>
          </a:prstGeom>
          <a:noFill/>
        </p:spPr>
        <p:txBody>
          <a:bodyPr wrap="square" rtlCol="0">
            <a:spAutoFit/>
          </a:bodyPr>
          <a:lstStyle/>
          <a:p>
            <a:r>
              <a:rPr lang="pt-BR" dirty="0" err="1">
                <a:latin typeface="Mystical Woods Rough Script" panose="02000500000000000000" pitchFamily="2" charset="0"/>
              </a:rPr>
              <a:t>velocity</a:t>
            </a:r>
            <a:endParaRPr lang="pt-BR" dirty="0">
              <a:latin typeface="Mystical Woods Rough Script" panose="02000500000000000000" pitchFamily="2" charset="0"/>
            </a:endParaRPr>
          </a:p>
        </p:txBody>
      </p:sp>
      <p:sp>
        <p:nvSpPr>
          <p:cNvPr id="43" name="CaixaDeTexto 42">
            <a:extLst>
              <a:ext uri="{FF2B5EF4-FFF2-40B4-BE49-F238E27FC236}">
                <a16:creationId xmlns:a16="http://schemas.microsoft.com/office/drawing/2014/main" id="{31C6AAA4-2881-52FE-97F0-31B0D5B55496}"/>
              </a:ext>
            </a:extLst>
          </p:cNvPr>
          <p:cNvSpPr txBox="1"/>
          <p:nvPr/>
        </p:nvSpPr>
        <p:spPr>
          <a:xfrm rot="16200000">
            <a:off x="5589188" y="3118616"/>
            <a:ext cx="1377210" cy="369332"/>
          </a:xfrm>
          <a:prstGeom prst="rect">
            <a:avLst/>
          </a:prstGeom>
          <a:noFill/>
        </p:spPr>
        <p:txBody>
          <a:bodyPr wrap="square" rtlCol="0">
            <a:spAutoFit/>
          </a:bodyPr>
          <a:lstStyle/>
          <a:p>
            <a:r>
              <a:rPr lang="pt-BR" dirty="0">
                <a:latin typeface="Mystical Woods Rough Script" panose="02000500000000000000" pitchFamily="2" charset="0"/>
              </a:rPr>
              <a:t>position</a:t>
            </a:r>
          </a:p>
        </p:txBody>
      </p:sp>
      <p:pic>
        <p:nvPicPr>
          <p:cNvPr id="5" name="Imagem 4">
            <a:extLst>
              <a:ext uri="{FF2B5EF4-FFF2-40B4-BE49-F238E27FC236}">
                <a16:creationId xmlns:a16="http://schemas.microsoft.com/office/drawing/2014/main" id="{4186D67E-5F18-7B50-F968-10B9E7EED887}"/>
              </a:ext>
            </a:extLst>
          </p:cNvPr>
          <p:cNvPicPr>
            <a:picLocks noChangeAspect="1"/>
          </p:cNvPicPr>
          <p:nvPr/>
        </p:nvPicPr>
        <p:blipFill>
          <a:blip r:embed="rId10"/>
          <a:stretch>
            <a:fillRect/>
          </a:stretch>
        </p:blipFill>
        <p:spPr>
          <a:xfrm>
            <a:off x="3695157" y="3791922"/>
            <a:ext cx="659606" cy="696729"/>
          </a:xfrm>
          <a:prstGeom prst="rect">
            <a:avLst/>
          </a:prstGeom>
        </p:spPr>
      </p:pic>
    </p:spTree>
    <p:extLst>
      <p:ext uri="{BB962C8B-B14F-4D97-AF65-F5344CB8AC3E}">
        <p14:creationId xmlns:p14="http://schemas.microsoft.com/office/powerpoint/2010/main" val="8437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2CA83-52ED-8ED6-060F-1F54C35A923C}"/>
              </a:ext>
            </a:extLst>
          </p:cNvPr>
          <p:cNvSpPr>
            <a:spLocks noGrp="1"/>
          </p:cNvSpPr>
          <p:nvPr>
            <p:ph type="title"/>
          </p:nvPr>
        </p:nvSpPr>
        <p:spPr/>
        <p:txBody>
          <a:bodyPr/>
          <a:lstStyle/>
          <a:p>
            <a:r>
              <a:rPr lang="pt-BR" dirty="0"/>
              <a:t>KALMAN FILTER</a:t>
            </a:r>
            <a:endParaRPr lang="en-US"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9A121E1-EAE1-012B-12E6-7D9AC596C9D5}"/>
                  </a:ext>
                </a:extLst>
              </p:cNvPr>
              <p:cNvSpPr>
                <a:spLocks noGrp="1"/>
              </p:cNvSpPr>
              <p:nvPr>
                <p:ph idx="1"/>
              </p:nvPr>
            </p:nvSpPr>
            <p:spPr>
              <a:xfrm>
                <a:off x="1024128" y="2286000"/>
                <a:ext cx="10249886" cy="4023360"/>
              </a:xfrm>
            </p:spPr>
            <p:txBody>
              <a:bodyPr>
                <a:normAutofit/>
              </a:bodyPr>
              <a:lstStyle/>
              <a:p>
                <a:pPr marL="0" indent="0">
                  <a:buNone/>
                </a:pPr>
                <a:r>
                  <a:rPr lang="en-US" sz="2400" b="1" dirty="0"/>
                  <a:t>To begin with, </a:t>
                </a:r>
                <a:r>
                  <a:rPr lang="en-US" sz="2400" dirty="0"/>
                  <a:t>the Kalman Filter is a linear, unbiased estimator that uses a predictor/corrector process to estimate the state given a sequence of measurements.</a:t>
                </a:r>
              </a:p>
              <a:p>
                <a:pPr marL="0" indent="0">
                  <a:buNone/>
                </a:pPr>
                <a:r>
                  <a:rPr lang="en-US" sz="2400" dirty="0"/>
                  <a:t>This means that the overall process involves </a:t>
                </a:r>
                <a:r>
                  <a:rPr lang="en-US" sz="2400" b="1" dirty="0"/>
                  <a:t>predicting</a:t>
                </a:r>
                <a:r>
                  <a:rPr lang="en-US" sz="2400" dirty="0"/>
                  <a:t> the state and then </a:t>
                </a:r>
                <a:r>
                  <a:rPr lang="en-US" sz="2400" b="1" dirty="0"/>
                  <a:t>correcting</a:t>
                </a:r>
                <a:r>
                  <a:rPr lang="en-US" sz="2400" dirty="0"/>
                  <a:t> it based on the difference between that prediction and the observed measurement. The question becomes how to update the state prediction with the observed measurement, such that the resulting state estimate </a:t>
                </a:r>
                <a14:m>
                  <m:oMath xmlns:m="http://schemas.openxmlformats.org/officeDocument/2006/math">
                    <m:sSub>
                      <m:sSubPr>
                        <m:ctrlPr>
                          <a:rPr lang="pt-BR" sz="2400" i="1" smtClean="0">
                            <a:latin typeface="Cambria Math" panose="02040503050406030204" pitchFamily="18" charset="0"/>
                            <a:ea typeface="Cambria Math" panose="02040503050406030204" pitchFamily="18" charset="0"/>
                          </a:rPr>
                        </m:ctrlPr>
                      </m:sSubPr>
                      <m:e>
                        <m:acc>
                          <m:accPr>
                            <m:chr m:val="̂"/>
                            <m:ctrlPr>
                              <a:rPr lang="pt-BR" sz="2400" b="1" i="1">
                                <a:latin typeface="Cambria Math" panose="02040503050406030204" pitchFamily="18" charset="0"/>
                                <a:ea typeface="Cambria Math" panose="02040503050406030204" pitchFamily="18" charset="0"/>
                              </a:rPr>
                            </m:ctrlPr>
                          </m:accPr>
                          <m:e>
                            <m:r>
                              <a:rPr lang="pt-BR" sz="2400" b="1" i="1">
                                <a:latin typeface="Cambria Math" panose="02040503050406030204" pitchFamily="18" charset="0"/>
                                <a:ea typeface="Cambria Math" panose="02040503050406030204" pitchFamily="18" charset="0"/>
                              </a:rPr>
                              <m:t>𝒙</m:t>
                            </m:r>
                          </m:e>
                        </m:acc>
                      </m:e>
                      <m:sub>
                        <m:r>
                          <a:rPr lang="pt-BR" sz="2400" i="1">
                            <a:latin typeface="Cambria Math" panose="02040503050406030204" pitchFamily="18" charset="0"/>
                            <a:ea typeface="Cambria Math" panose="02040503050406030204" pitchFamily="18" charset="0"/>
                          </a:rPr>
                          <m:t>𝑘</m:t>
                        </m:r>
                      </m:sub>
                    </m:sSub>
                  </m:oMath>
                </a14:m>
                <a:r>
                  <a:rPr lang="pt-BR" sz="2400" dirty="0"/>
                  <a:t> is:</a:t>
                </a:r>
              </a:p>
              <a:p>
                <a:pPr lvl="1">
                  <a:buFont typeface="Wingdings" panose="05000000000000000000" pitchFamily="2" charset="2"/>
                  <a:buChar char="§"/>
                </a:pPr>
                <a:r>
                  <a:rPr lang="en-US" sz="2400" dirty="0"/>
                  <a:t>a linear combination of the predicted state </a:t>
                </a:r>
                <a14:m>
                  <m:oMath xmlns:m="http://schemas.openxmlformats.org/officeDocument/2006/math">
                    <m:sSub>
                      <m:sSubPr>
                        <m:ctrlPr>
                          <a:rPr lang="pt-BR" sz="2400" i="1" smtClean="0">
                            <a:latin typeface="Cambria Math" panose="02040503050406030204" pitchFamily="18" charset="0"/>
                            <a:ea typeface="Cambria Math" panose="02040503050406030204" pitchFamily="18" charset="0"/>
                          </a:rPr>
                        </m:ctrlPr>
                      </m:sSubPr>
                      <m:e>
                        <m:acc>
                          <m:accPr>
                            <m:chr m:val="̅"/>
                            <m:ctrlPr>
                              <a:rPr lang="pt-BR" sz="2400" b="1" i="1" smtClean="0">
                                <a:latin typeface="Cambria Math" panose="02040503050406030204" pitchFamily="18" charset="0"/>
                                <a:ea typeface="Cambria Math" panose="02040503050406030204" pitchFamily="18" charset="0"/>
                              </a:rPr>
                            </m:ctrlPr>
                          </m:accPr>
                          <m:e>
                            <m:r>
                              <a:rPr lang="pt-BR" sz="2400" b="1" i="1" smtClean="0">
                                <a:latin typeface="Cambria Math" panose="02040503050406030204" pitchFamily="18" charset="0"/>
                                <a:ea typeface="Cambria Math" panose="02040503050406030204" pitchFamily="18" charset="0"/>
                              </a:rPr>
                              <m:t>𝒙</m:t>
                            </m:r>
                          </m:e>
                        </m:acc>
                      </m:e>
                      <m:sub>
                        <m:r>
                          <a:rPr lang="pt-BR" sz="2400" b="0" i="1" smtClean="0">
                            <a:latin typeface="Cambria Math" panose="02040503050406030204" pitchFamily="18" charset="0"/>
                            <a:ea typeface="Cambria Math" panose="02040503050406030204" pitchFamily="18" charset="0"/>
                          </a:rPr>
                          <m:t>𝑘</m:t>
                        </m:r>
                      </m:sub>
                    </m:sSub>
                  </m:oMath>
                </a14:m>
                <a:r>
                  <a:rPr lang="pt-BR" sz="2400" dirty="0"/>
                  <a:t> and the observed measurement </a:t>
                </a:r>
                <a14:m>
                  <m:oMath xmlns:m="http://schemas.openxmlformats.org/officeDocument/2006/math">
                    <m:sSub>
                      <m:sSubPr>
                        <m:ctrlPr>
                          <a:rPr lang="pt-BR" sz="2400" i="1">
                            <a:latin typeface="Cambria Math" panose="02040503050406030204" pitchFamily="18" charset="0"/>
                            <a:ea typeface="Cambria Math" panose="02040503050406030204" pitchFamily="18" charset="0"/>
                          </a:rPr>
                        </m:ctrlPr>
                      </m:sSubPr>
                      <m:e>
                        <m:r>
                          <a:rPr lang="pt-BR" sz="2400" b="1" i="1">
                            <a:latin typeface="Cambria Math" panose="02040503050406030204" pitchFamily="18" charset="0"/>
                            <a:ea typeface="Cambria Math" panose="02040503050406030204" pitchFamily="18" charset="0"/>
                          </a:rPr>
                          <m:t>𝒛</m:t>
                        </m:r>
                      </m:e>
                      <m:sub>
                        <m:r>
                          <a:rPr lang="pt-BR" sz="2400" i="1">
                            <a:latin typeface="Cambria Math" panose="02040503050406030204" pitchFamily="18" charset="0"/>
                            <a:ea typeface="Cambria Math" panose="02040503050406030204" pitchFamily="18" charset="0"/>
                          </a:rPr>
                          <m:t>𝑘</m:t>
                        </m:r>
                      </m:sub>
                    </m:sSub>
                  </m:oMath>
                </a14:m>
                <a:endParaRPr lang="pt-BR" sz="2400" dirty="0"/>
              </a:p>
              <a:p>
                <a:pPr lvl="1">
                  <a:buFont typeface="Wingdings" panose="05000000000000000000" pitchFamily="2" charset="2"/>
                  <a:buChar char="§"/>
                </a:pPr>
                <a:r>
                  <a:rPr lang="en-US" sz="2400" dirty="0"/>
                  <a:t>have an error with zero mean (unbiased).</a:t>
                </a:r>
              </a:p>
            </p:txBody>
          </p:sp>
        </mc:Choice>
        <mc:Fallback xmlns="">
          <p:sp>
            <p:nvSpPr>
              <p:cNvPr id="3" name="Espaço Reservado para Conteúdo 2">
                <a:extLst>
                  <a:ext uri="{FF2B5EF4-FFF2-40B4-BE49-F238E27FC236}">
                    <a16:creationId xmlns:a16="http://schemas.microsoft.com/office/drawing/2014/main" id="{19A121E1-EAE1-012B-12E6-7D9AC596C9D5}"/>
                  </a:ext>
                </a:extLst>
              </p:cNvPr>
              <p:cNvSpPr>
                <a:spLocks noGrp="1" noRot="1" noChangeAspect="1" noMove="1" noResize="1" noEditPoints="1" noAdjustHandles="1" noChangeArrowheads="1" noChangeShapeType="1" noTextEdit="1"/>
              </p:cNvSpPr>
              <p:nvPr>
                <p:ph idx="1"/>
              </p:nvPr>
            </p:nvSpPr>
            <p:spPr>
              <a:xfrm>
                <a:off x="1024128" y="2286000"/>
                <a:ext cx="10249886" cy="4023360"/>
              </a:xfrm>
              <a:blipFill>
                <a:blip r:embed="rId2"/>
                <a:stretch>
                  <a:fillRect l="-1368" t="-2121" r="-1428"/>
                </a:stretch>
              </a:blipFill>
            </p:spPr>
            <p:txBody>
              <a:bodyPr/>
              <a:lstStyle/>
              <a:p>
                <a:r>
                  <a:rPr lang="pt-BR">
                    <a:noFill/>
                  </a:rPr>
                  <a:t> </a:t>
                </a:r>
              </a:p>
            </p:txBody>
          </p:sp>
        </mc:Fallback>
      </mc:AlternateContent>
    </p:spTree>
    <p:extLst>
      <p:ext uri="{BB962C8B-B14F-4D97-AF65-F5344CB8AC3E}">
        <p14:creationId xmlns:p14="http://schemas.microsoft.com/office/powerpoint/2010/main" val="10953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B509B0B-B9AD-F173-E9BF-70C489A3D437}"/>
              </a:ext>
            </a:extLst>
          </p:cNvPr>
          <p:cNvPicPr>
            <a:picLocks noChangeAspect="1"/>
          </p:cNvPicPr>
          <p:nvPr/>
        </p:nvPicPr>
        <p:blipFill>
          <a:blip r:embed="rId2">
            <a:alphaModFix amt="35000"/>
          </a:blip>
          <a:stretch>
            <a:fillRect/>
          </a:stretch>
        </p:blipFill>
        <p:spPr>
          <a:xfrm>
            <a:off x="1759635" y="0"/>
            <a:ext cx="8168875" cy="6858000"/>
          </a:xfrm>
          <a:prstGeom prst="rect">
            <a:avLst/>
          </a:prstGeom>
        </p:spPr>
      </p:pic>
      <p:sp>
        <p:nvSpPr>
          <p:cNvPr id="7" name="CaixaDeTexto 6">
            <a:extLst>
              <a:ext uri="{FF2B5EF4-FFF2-40B4-BE49-F238E27FC236}">
                <a16:creationId xmlns:a16="http://schemas.microsoft.com/office/drawing/2014/main" id="{9FDEFDFF-3CD0-FCDD-38E6-D6707EA5A967}"/>
              </a:ext>
            </a:extLst>
          </p:cNvPr>
          <p:cNvSpPr txBox="1"/>
          <p:nvPr/>
        </p:nvSpPr>
        <p:spPr>
          <a:xfrm>
            <a:off x="2963247" y="2555243"/>
            <a:ext cx="6097554" cy="1569660"/>
          </a:xfrm>
          <a:prstGeom prst="rect">
            <a:avLst/>
          </a:prstGeom>
          <a:noFill/>
        </p:spPr>
        <p:txBody>
          <a:bodyPr wrap="square">
            <a:spAutoFit/>
          </a:bodyPr>
          <a:lstStyle/>
          <a:p>
            <a:r>
              <a:rPr lang="en-US" sz="2400" b="1" dirty="0">
                <a:latin typeface="Ink Free" panose="03080402000500000000" pitchFamily="66" charset="0"/>
              </a:rPr>
              <a:t>Suppose the robot moves along the horizontal axis – a situation that helps us illustrate the Kalman filter algorithm for a simplistic one-dimensional localization scenario.</a:t>
            </a:r>
          </a:p>
        </p:txBody>
      </p:sp>
    </p:spTree>
    <p:extLst>
      <p:ext uri="{BB962C8B-B14F-4D97-AF65-F5344CB8AC3E}">
        <p14:creationId xmlns:p14="http://schemas.microsoft.com/office/powerpoint/2010/main" val="1259343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w Boston Dynamics Is Redefining Robot Agility | Engineering Recruiting">
            <a:extLst>
              <a:ext uri="{FF2B5EF4-FFF2-40B4-BE49-F238E27FC236}">
                <a16:creationId xmlns:a16="http://schemas.microsoft.com/office/drawing/2014/main" id="{80D859CA-8060-8E77-8952-22687436A7ED}"/>
              </a:ext>
            </a:extLst>
          </p:cNvPr>
          <p:cNvPicPr>
            <a:picLocks noChangeAspect="1" noChangeArrowheads="1"/>
          </p:cNvPicPr>
          <p:nvPr/>
        </p:nvPicPr>
        <p:blipFill rotWithShape="1">
          <a:blip r:embed="rId2">
            <a:clrChange>
              <a:clrFrom>
                <a:srgbClr val="FFFFFF"/>
              </a:clrFrom>
              <a:clrTo>
                <a:srgbClr val="FFFFFF">
                  <a:alpha val="0"/>
                </a:srgbClr>
              </a:clrTo>
            </a:clrChange>
            <a:alphaModFix/>
            <a:extLst>
              <a:ext uri="{28A0092B-C50C-407E-A947-70E740481C1C}">
                <a14:useLocalDpi xmlns:a14="http://schemas.microsoft.com/office/drawing/2010/main" val="0"/>
              </a:ext>
            </a:extLst>
          </a:blip>
          <a:srcRect l="18538" r="14593"/>
          <a:stretch/>
        </p:blipFill>
        <p:spPr bwMode="auto">
          <a:xfrm>
            <a:off x="6922247" y="1281342"/>
            <a:ext cx="4246179"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dustrial Robot Arm at Rs 1000000 | रोबोटिक आर्म in New Delhi | ID:  18072085973">
            <a:extLst>
              <a:ext uri="{FF2B5EF4-FFF2-40B4-BE49-F238E27FC236}">
                <a16:creationId xmlns:a16="http://schemas.microsoft.com/office/drawing/2014/main" id="{D4309447-92F5-8CFE-B756-F9377C85FF7C}"/>
              </a:ext>
            </a:extLst>
          </p:cNvPr>
          <p:cNvPicPr>
            <a:picLocks noChangeAspect="1" noChangeArrowheads="1"/>
          </p:cNvPicPr>
          <p:nvPr/>
        </p:nvPicPr>
        <p:blipFill>
          <a:blip r:embed="rId3">
            <a:clrChange>
              <a:clrFrom>
                <a:srgbClr val="F7F7F7"/>
              </a:clrFrom>
              <a:clrTo>
                <a:srgbClr val="F7F7F7">
                  <a:alpha val="0"/>
                </a:srgbClr>
              </a:clrTo>
            </a:clrChange>
            <a:alphaModFix amt="20000"/>
            <a:extLst>
              <a:ext uri="{28A0092B-C50C-407E-A947-70E740481C1C}">
                <a14:useLocalDpi xmlns:a14="http://schemas.microsoft.com/office/drawing/2010/main" val="0"/>
              </a:ext>
            </a:extLst>
          </a:blip>
          <a:srcRect/>
          <a:stretch>
            <a:fillRect/>
          </a:stretch>
        </p:blipFill>
        <p:spPr bwMode="auto">
          <a:xfrm>
            <a:off x="507255" y="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949B36A5-DF09-1FD9-A3DD-1375F7C6DBAC}"/>
              </a:ext>
            </a:extLst>
          </p:cNvPr>
          <p:cNvSpPr txBox="1"/>
          <p:nvPr/>
        </p:nvSpPr>
        <p:spPr>
          <a:xfrm>
            <a:off x="507255" y="1545471"/>
            <a:ext cx="6096000" cy="3416320"/>
          </a:xfrm>
          <a:prstGeom prst="rect">
            <a:avLst/>
          </a:prstGeom>
          <a:noFill/>
        </p:spPr>
        <p:txBody>
          <a:bodyPr wrap="square">
            <a:spAutoFit/>
          </a:bodyPr>
          <a:lstStyle/>
          <a:p>
            <a:r>
              <a:rPr lang="en-US" sz="2400" b="1" dirty="0"/>
              <a:t>Mobile robots (MRs): </a:t>
            </a:r>
          </a:p>
          <a:p>
            <a:endParaRPr lang="en-US" sz="2400" b="1" dirty="0"/>
          </a:p>
          <a:p>
            <a:r>
              <a:rPr lang="en-US" sz="2400" dirty="0"/>
              <a:t>Controlled by software, use sensors and other technologies to understand its surroundings</a:t>
            </a:r>
          </a:p>
          <a:p>
            <a:r>
              <a:rPr lang="en-US" sz="2400" dirty="0"/>
              <a:t>and move through the environment. They have ability to move autonomously, with enough intelligence to react and make decisions. They can be land-based, air-based, water-based, hybrid...</a:t>
            </a:r>
          </a:p>
        </p:txBody>
      </p:sp>
    </p:spTree>
    <p:extLst>
      <p:ext uri="{BB962C8B-B14F-4D97-AF65-F5344CB8AC3E}">
        <p14:creationId xmlns:p14="http://schemas.microsoft.com/office/powerpoint/2010/main" val="3465430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B509B0B-B9AD-F173-E9BF-70C489A3D437}"/>
              </a:ext>
            </a:extLst>
          </p:cNvPr>
          <p:cNvPicPr>
            <a:picLocks noChangeAspect="1"/>
          </p:cNvPicPr>
          <p:nvPr/>
        </p:nvPicPr>
        <p:blipFill>
          <a:blip r:embed="rId2">
            <a:alphaModFix amt="20000"/>
          </a:blip>
          <a:stretch>
            <a:fillRect/>
          </a:stretch>
        </p:blipFill>
        <p:spPr>
          <a:xfrm>
            <a:off x="1759635" y="0"/>
            <a:ext cx="8168875" cy="6858000"/>
          </a:xfrm>
          <a:prstGeom prst="rect">
            <a:avLst/>
          </a:prstGeom>
        </p:spPr>
      </p:pic>
      <p:pic>
        <p:nvPicPr>
          <p:cNvPr id="6" name="Imagem 5">
            <a:extLst>
              <a:ext uri="{FF2B5EF4-FFF2-40B4-BE49-F238E27FC236}">
                <a16:creationId xmlns:a16="http://schemas.microsoft.com/office/drawing/2014/main" id="{8CD51778-C7EB-9C2E-D017-20F5369F4F77}"/>
              </a:ext>
            </a:extLst>
          </p:cNvPr>
          <p:cNvPicPr>
            <a:picLocks noChangeAspect="1"/>
          </p:cNvPicPr>
          <p:nvPr/>
        </p:nvPicPr>
        <p:blipFill>
          <a:blip r:embed="rId3">
            <a:duotone>
              <a:prstClr val="black"/>
              <a:schemeClr val="accent2">
                <a:tint val="45000"/>
                <a:satMod val="400000"/>
              </a:schemeClr>
            </a:duotone>
          </a:blip>
          <a:stretch>
            <a:fillRect/>
          </a:stretch>
        </p:blipFill>
        <p:spPr>
          <a:xfrm>
            <a:off x="1930030" y="92144"/>
            <a:ext cx="3075132" cy="2203187"/>
          </a:xfrm>
          <a:prstGeom prst="rect">
            <a:avLst/>
          </a:prstGeom>
        </p:spPr>
      </p:pic>
      <p:sp>
        <p:nvSpPr>
          <p:cNvPr id="9" name="CaixaDeTexto 8">
            <a:extLst>
              <a:ext uri="{FF2B5EF4-FFF2-40B4-BE49-F238E27FC236}">
                <a16:creationId xmlns:a16="http://schemas.microsoft.com/office/drawing/2014/main" id="{67B68230-E41B-7F6C-C935-02D9F74F2DDE}"/>
              </a:ext>
            </a:extLst>
          </p:cNvPr>
          <p:cNvSpPr txBox="1"/>
          <p:nvPr/>
        </p:nvSpPr>
        <p:spPr>
          <a:xfrm>
            <a:off x="2022411" y="2387475"/>
            <a:ext cx="3075132" cy="2031325"/>
          </a:xfrm>
          <a:prstGeom prst="rect">
            <a:avLst/>
          </a:prstGeom>
          <a:noFill/>
        </p:spPr>
        <p:txBody>
          <a:bodyPr wrap="square">
            <a:spAutoFit/>
          </a:bodyPr>
          <a:lstStyle/>
          <a:p>
            <a:r>
              <a:rPr lang="en-US" dirty="0">
                <a:solidFill>
                  <a:schemeClr val="accent2"/>
                </a:solidFill>
                <a:latin typeface="Cavolini" panose="03000502040302020204" pitchFamily="66" charset="0"/>
                <a:cs typeface="Cavolini" panose="03000502040302020204" pitchFamily="66" charset="0"/>
              </a:rPr>
              <a:t>The </a:t>
            </a:r>
            <a:r>
              <a:rPr lang="en-US" b="1" dirty="0">
                <a:solidFill>
                  <a:schemeClr val="accent2"/>
                </a:solidFill>
                <a:latin typeface="Cavolini" panose="03000502040302020204" pitchFamily="66" charset="0"/>
                <a:cs typeface="Cavolini" panose="03000502040302020204" pitchFamily="66" charset="0"/>
              </a:rPr>
              <a:t>prediction</a:t>
            </a:r>
            <a:r>
              <a:rPr lang="en-US" dirty="0">
                <a:solidFill>
                  <a:schemeClr val="accent2"/>
                </a:solidFill>
                <a:latin typeface="Cavolini" panose="03000502040302020204" pitchFamily="66" charset="0"/>
                <a:cs typeface="Cavolini" panose="03000502040302020204" pitchFamily="66" charset="0"/>
              </a:rPr>
              <a:t> about the robot's location is given by a normal distribution, where the predicted position is centered on the peak of the Gaussian.</a:t>
            </a:r>
          </a:p>
        </p:txBody>
      </p:sp>
    </p:spTree>
    <p:extLst>
      <p:ext uri="{BB962C8B-B14F-4D97-AF65-F5344CB8AC3E}">
        <p14:creationId xmlns:p14="http://schemas.microsoft.com/office/powerpoint/2010/main" val="819609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B509B0B-B9AD-F173-E9BF-70C489A3D437}"/>
              </a:ext>
            </a:extLst>
          </p:cNvPr>
          <p:cNvPicPr>
            <a:picLocks noChangeAspect="1"/>
          </p:cNvPicPr>
          <p:nvPr/>
        </p:nvPicPr>
        <p:blipFill>
          <a:blip r:embed="rId2">
            <a:alphaModFix amt="20000"/>
          </a:blip>
          <a:stretch>
            <a:fillRect/>
          </a:stretch>
        </p:blipFill>
        <p:spPr>
          <a:xfrm>
            <a:off x="1759635" y="0"/>
            <a:ext cx="8168875" cy="6858000"/>
          </a:xfrm>
          <a:prstGeom prst="rect">
            <a:avLst/>
          </a:prstGeom>
        </p:spPr>
      </p:pic>
      <p:pic>
        <p:nvPicPr>
          <p:cNvPr id="6" name="Imagem 5">
            <a:extLst>
              <a:ext uri="{FF2B5EF4-FFF2-40B4-BE49-F238E27FC236}">
                <a16:creationId xmlns:a16="http://schemas.microsoft.com/office/drawing/2014/main" id="{8CD51778-C7EB-9C2E-D017-20F5369F4F77}"/>
              </a:ext>
            </a:extLst>
          </p:cNvPr>
          <p:cNvPicPr>
            <a:picLocks noChangeAspect="1"/>
          </p:cNvPicPr>
          <p:nvPr/>
        </p:nvPicPr>
        <p:blipFill>
          <a:blip r:embed="rId3"/>
          <a:stretch>
            <a:fillRect/>
          </a:stretch>
        </p:blipFill>
        <p:spPr>
          <a:xfrm>
            <a:off x="1930030" y="92144"/>
            <a:ext cx="3075132" cy="2203187"/>
          </a:xfrm>
          <a:prstGeom prst="rect">
            <a:avLst/>
          </a:prstGeom>
        </p:spPr>
      </p:pic>
      <p:sp>
        <p:nvSpPr>
          <p:cNvPr id="9" name="CaixaDeTexto 8">
            <a:extLst>
              <a:ext uri="{FF2B5EF4-FFF2-40B4-BE49-F238E27FC236}">
                <a16:creationId xmlns:a16="http://schemas.microsoft.com/office/drawing/2014/main" id="{67B68230-E41B-7F6C-C935-02D9F74F2DDE}"/>
              </a:ext>
            </a:extLst>
          </p:cNvPr>
          <p:cNvSpPr txBox="1"/>
          <p:nvPr/>
        </p:nvSpPr>
        <p:spPr>
          <a:xfrm>
            <a:off x="8390943" y="2413337"/>
            <a:ext cx="3570901" cy="2862322"/>
          </a:xfrm>
          <a:prstGeom prst="rect">
            <a:avLst/>
          </a:prstGeom>
          <a:noFill/>
        </p:spPr>
        <p:txBody>
          <a:bodyPr wrap="square">
            <a:spAutoFit/>
          </a:bodyPr>
          <a:lstStyle/>
          <a:p>
            <a:r>
              <a:rPr lang="en-US" dirty="0">
                <a:solidFill>
                  <a:schemeClr val="accent2"/>
                </a:solidFill>
                <a:latin typeface="Cavolini" panose="03000502040302020204" pitchFamily="66" charset="0"/>
                <a:cs typeface="Cavolini" panose="03000502040302020204" pitchFamily="66" charset="0"/>
              </a:rPr>
              <a:t>The robot queries its sensor about its location and returns a measurement that is centered on the peak of the bold Gaussian and the Gaussian width corresponds to the uncertainty in the measurement.</a:t>
            </a:r>
          </a:p>
        </p:txBody>
      </p:sp>
      <p:pic>
        <p:nvPicPr>
          <p:cNvPr id="3" name="Imagem 2">
            <a:extLst>
              <a:ext uri="{FF2B5EF4-FFF2-40B4-BE49-F238E27FC236}">
                <a16:creationId xmlns:a16="http://schemas.microsoft.com/office/drawing/2014/main" id="{4BE39949-A294-A057-EB25-655D1776EFC0}"/>
              </a:ext>
            </a:extLst>
          </p:cNvPr>
          <p:cNvPicPr>
            <a:picLocks noChangeAspect="1"/>
          </p:cNvPicPr>
          <p:nvPr/>
        </p:nvPicPr>
        <p:blipFill>
          <a:blip r:embed="rId4">
            <a:duotone>
              <a:prstClr val="black"/>
              <a:schemeClr val="accent2">
                <a:tint val="45000"/>
                <a:satMod val="400000"/>
              </a:schemeClr>
            </a:duotone>
          </a:blip>
          <a:stretch>
            <a:fillRect/>
          </a:stretch>
        </p:blipFill>
        <p:spPr>
          <a:xfrm>
            <a:off x="6469231" y="73482"/>
            <a:ext cx="3075132" cy="2238696"/>
          </a:xfrm>
          <a:prstGeom prst="rect">
            <a:avLst/>
          </a:prstGeom>
        </p:spPr>
      </p:pic>
    </p:spTree>
    <p:extLst>
      <p:ext uri="{BB962C8B-B14F-4D97-AF65-F5344CB8AC3E}">
        <p14:creationId xmlns:p14="http://schemas.microsoft.com/office/powerpoint/2010/main" val="4240300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B509B0B-B9AD-F173-E9BF-70C489A3D437}"/>
              </a:ext>
            </a:extLst>
          </p:cNvPr>
          <p:cNvPicPr>
            <a:picLocks noChangeAspect="1"/>
          </p:cNvPicPr>
          <p:nvPr/>
        </p:nvPicPr>
        <p:blipFill>
          <a:blip r:embed="rId3">
            <a:alphaModFix amt="20000"/>
          </a:blip>
          <a:stretch>
            <a:fillRect/>
          </a:stretch>
        </p:blipFill>
        <p:spPr>
          <a:xfrm>
            <a:off x="1759635" y="0"/>
            <a:ext cx="8168875" cy="6858000"/>
          </a:xfrm>
          <a:prstGeom prst="rect">
            <a:avLst/>
          </a:prstGeom>
        </p:spPr>
      </p:pic>
      <p:pic>
        <p:nvPicPr>
          <p:cNvPr id="4" name="Imagem 3">
            <a:extLst>
              <a:ext uri="{FF2B5EF4-FFF2-40B4-BE49-F238E27FC236}">
                <a16:creationId xmlns:a16="http://schemas.microsoft.com/office/drawing/2014/main" id="{B87A84B6-FE18-CF2B-D471-292E597009BF}"/>
              </a:ext>
            </a:extLst>
          </p:cNvPr>
          <p:cNvPicPr>
            <a:picLocks noChangeAspect="1"/>
          </p:cNvPicPr>
          <p:nvPr/>
        </p:nvPicPr>
        <p:blipFill>
          <a:blip r:embed="rId4">
            <a:duotone>
              <a:prstClr val="black"/>
              <a:schemeClr val="accent2">
                <a:tint val="45000"/>
                <a:satMod val="400000"/>
              </a:schemeClr>
            </a:duotone>
          </a:blip>
          <a:stretch>
            <a:fillRect/>
          </a:stretch>
        </p:blipFill>
        <p:spPr>
          <a:xfrm>
            <a:off x="1911368" y="2339417"/>
            <a:ext cx="3075132" cy="2160503"/>
          </a:xfrm>
          <a:prstGeom prst="rect">
            <a:avLst/>
          </a:prstGeom>
        </p:spPr>
      </p:pic>
      <p:pic>
        <p:nvPicPr>
          <p:cNvPr id="6" name="Imagem 5">
            <a:extLst>
              <a:ext uri="{FF2B5EF4-FFF2-40B4-BE49-F238E27FC236}">
                <a16:creationId xmlns:a16="http://schemas.microsoft.com/office/drawing/2014/main" id="{8CD51778-C7EB-9C2E-D017-20F5369F4F77}"/>
              </a:ext>
            </a:extLst>
          </p:cNvPr>
          <p:cNvPicPr>
            <a:picLocks noChangeAspect="1"/>
          </p:cNvPicPr>
          <p:nvPr/>
        </p:nvPicPr>
        <p:blipFill>
          <a:blip r:embed="rId5"/>
          <a:stretch>
            <a:fillRect/>
          </a:stretch>
        </p:blipFill>
        <p:spPr>
          <a:xfrm>
            <a:off x="1930030" y="92144"/>
            <a:ext cx="3075132" cy="2203187"/>
          </a:xfrm>
          <a:prstGeom prst="rect">
            <a:avLst/>
          </a:prstGeom>
        </p:spPr>
      </p:pic>
      <p:sp>
        <p:nvSpPr>
          <p:cNvPr id="9" name="CaixaDeTexto 8">
            <a:extLst>
              <a:ext uri="{FF2B5EF4-FFF2-40B4-BE49-F238E27FC236}">
                <a16:creationId xmlns:a16="http://schemas.microsoft.com/office/drawing/2014/main" id="{67B68230-E41B-7F6C-C935-02D9F74F2DDE}"/>
              </a:ext>
            </a:extLst>
          </p:cNvPr>
          <p:cNvSpPr txBox="1"/>
          <p:nvPr/>
        </p:nvSpPr>
        <p:spPr>
          <a:xfrm>
            <a:off x="5138233" y="3068759"/>
            <a:ext cx="3570901" cy="2862322"/>
          </a:xfrm>
          <a:prstGeom prst="rect">
            <a:avLst/>
          </a:prstGeom>
          <a:noFill/>
        </p:spPr>
        <p:txBody>
          <a:bodyPr wrap="square">
            <a:spAutoFit/>
          </a:bodyPr>
          <a:lstStyle/>
          <a:p>
            <a:r>
              <a:rPr lang="en-US" dirty="0">
                <a:solidFill>
                  <a:schemeClr val="accent2"/>
                </a:solidFill>
                <a:latin typeface="Cavolini" panose="03000502040302020204" pitchFamily="66" charset="0"/>
                <a:cs typeface="Cavolini" panose="03000502040302020204" pitchFamily="66" charset="0"/>
              </a:rPr>
              <a:t>Combining the measurement result with the process produces the bold Gaussian. The mean of this belief is between the two original means, and its radius of uncertainty is smaller than both contributing Gaussians.</a:t>
            </a:r>
          </a:p>
        </p:txBody>
      </p:sp>
      <p:pic>
        <p:nvPicPr>
          <p:cNvPr id="3" name="Imagem 2">
            <a:extLst>
              <a:ext uri="{FF2B5EF4-FFF2-40B4-BE49-F238E27FC236}">
                <a16:creationId xmlns:a16="http://schemas.microsoft.com/office/drawing/2014/main" id="{4BE39949-A294-A057-EB25-655D1776EFC0}"/>
              </a:ext>
            </a:extLst>
          </p:cNvPr>
          <p:cNvPicPr>
            <a:picLocks noChangeAspect="1"/>
          </p:cNvPicPr>
          <p:nvPr/>
        </p:nvPicPr>
        <p:blipFill>
          <a:blip r:embed="rId6"/>
          <a:stretch>
            <a:fillRect/>
          </a:stretch>
        </p:blipFill>
        <p:spPr>
          <a:xfrm>
            <a:off x="6469231" y="73482"/>
            <a:ext cx="3075132" cy="2238696"/>
          </a:xfrm>
          <a:prstGeom prst="rect">
            <a:avLst/>
          </a:prstGeom>
        </p:spPr>
      </p:pic>
    </p:spTree>
    <p:extLst>
      <p:ext uri="{BB962C8B-B14F-4D97-AF65-F5344CB8AC3E}">
        <p14:creationId xmlns:p14="http://schemas.microsoft.com/office/powerpoint/2010/main" val="2804236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B509B0B-B9AD-F173-E9BF-70C489A3D437}"/>
              </a:ext>
            </a:extLst>
          </p:cNvPr>
          <p:cNvPicPr>
            <a:picLocks noChangeAspect="1"/>
          </p:cNvPicPr>
          <p:nvPr/>
        </p:nvPicPr>
        <p:blipFill>
          <a:blip r:embed="rId3">
            <a:alphaModFix amt="20000"/>
          </a:blip>
          <a:stretch>
            <a:fillRect/>
          </a:stretch>
        </p:blipFill>
        <p:spPr>
          <a:xfrm>
            <a:off x="1759635" y="0"/>
            <a:ext cx="8168875" cy="6858000"/>
          </a:xfrm>
          <a:prstGeom prst="rect">
            <a:avLst/>
          </a:prstGeom>
        </p:spPr>
      </p:pic>
      <p:pic>
        <p:nvPicPr>
          <p:cNvPr id="7" name="Imagem 6">
            <a:extLst>
              <a:ext uri="{FF2B5EF4-FFF2-40B4-BE49-F238E27FC236}">
                <a16:creationId xmlns:a16="http://schemas.microsoft.com/office/drawing/2014/main" id="{7EC83DE6-FAFD-67F0-E96B-00B38E74CBD3}"/>
              </a:ext>
            </a:extLst>
          </p:cNvPr>
          <p:cNvPicPr>
            <a:picLocks noChangeAspect="1"/>
          </p:cNvPicPr>
          <p:nvPr/>
        </p:nvPicPr>
        <p:blipFill>
          <a:blip r:embed="rId4">
            <a:duotone>
              <a:prstClr val="black"/>
              <a:schemeClr val="accent2">
                <a:tint val="45000"/>
                <a:satMod val="400000"/>
              </a:schemeClr>
            </a:duotone>
          </a:blip>
          <a:stretch>
            <a:fillRect/>
          </a:stretch>
        </p:blipFill>
        <p:spPr>
          <a:xfrm>
            <a:off x="6507598" y="2385661"/>
            <a:ext cx="2937600" cy="2096203"/>
          </a:xfrm>
          <a:prstGeom prst="rect">
            <a:avLst/>
          </a:prstGeom>
        </p:spPr>
      </p:pic>
      <p:pic>
        <p:nvPicPr>
          <p:cNvPr id="4" name="Imagem 3">
            <a:extLst>
              <a:ext uri="{FF2B5EF4-FFF2-40B4-BE49-F238E27FC236}">
                <a16:creationId xmlns:a16="http://schemas.microsoft.com/office/drawing/2014/main" id="{B87A84B6-FE18-CF2B-D471-292E597009BF}"/>
              </a:ext>
            </a:extLst>
          </p:cNvPr>
          <p:cNvPicPr>
            <a:picLocks noChangeAspect="1"/>
          </p:cNvPicPr>
          <p:nvPr/>
        </p:nvPicPr>
        <p:blipFill>
          <a:blip r:embed="rId5"/>
          <a:stretch>
            <a:fillRect/>
          </a:stretch>
        </p:blipFill>
        <p:spPr>
          <a:xfrm>
            <a:off x="1911368" y="2339417"/>
            <a:ext cx="3075132" cy="2160503"/>
          </a:xfrm>
          <a:prstGeom prst="rect">
            <a:avLst/>
          </a:prstGeom>
        </p:spPr>
      </p:pic>
      <p:pic>
        <p:nvPicPr>
          <p:cNvPr id="6" name="Imagem 5">
            <a:extLst>
              <a:ext uri="{FF2B5EF4-FFF2-40B4-BE49-F238E27FC236}">
                <a16:creationId xmlns:a16="http://schemas.microsoft.com/office/drawing/2014/main" id="{8CD51778-C7EB-9C2E-D017-20F5369F4F77}"/>
              </a:ext>
            </a:extLst>
          </p:cNvPr>
          <p:cNvPicPr>
            <a:picLocks noChangeAspect="1"/>
          </p:cNvPicPr>
          <p:nvPr/>
        </p:nvPicPr>
        <p:blipFill>
          <a:blip r:embed="rId6"/>
          <a:stretch>
            <a:fillRect/>
          </a:stretch>
        </p:blipFill>
        <p:spPr>
          <a:xfrm>
            <a:off x="1930030" y="92144"/>
            <a:ext cx="3075132" cy="2203187"/>
          </a:xfrm>
          <a:prstGeom prst="rect">
            <a:avLst/>
          </a:prstGeom>
        </p:spPr>
      </p:pic>
      <p:sp>
        <p:nvSpPr>
          <p:cNvPr id="9" name="CaixaDeTexto 8">
            <a:extLst>
              <a:ext uri="{FF2B5EF4-FFF2-40B4-BE49-F238E27FC236}">
                <a16:creationId xmlns:a16="http://schemas.microsoft.com/office/drawing/2014/main" id="{67B68230-E41B-7F6C-C935-02D9F74F2DDE}"/>
              </a:ext>
            </a:extLst>
          </p:cNvPr>
          <p:cNvSpPr txBox="1"/>
          <p:nvPr/>
        </p:nvSpPr>
        <p:spPr>
          <a:xfrm>
            <a:off x="6977270" y="4573402"/>
            <a:ext cx="4501279" cy="1200329"/>
          </a:xfrm>
          <a:prstGeom prst="rect">
            <a:avLst/>
          </a:prstGeom>
          <a:noFill/>
        </p:spPr>
        <p:txBody>
          <a:bodyPr wrap="square">
            <a:spAutoFit/>
          </a:bodyPr>
          <a:lstStyle/>
          <a:p>
            <a:r>
              <a:rPr lang="en-US" dirty="0">
                <a:solidFill>
                  <a:schemeClr val="accent2"/>
                </a:solidFill>
                <a:latin typeface="Cavolini" panose="03000502040302020204" pitchFamily="66" charset="0"/>
                <a:cs typeface="Cavolini" panose="03000502040302020204" pitchFamily="66" charset="0"/>
              </a:rPr>
              <a:t>Next, the robot moves to the right. Its uncertainty increases, corresponding to the Gaussian shown in bold.</a:t>
            </a:r>
          </a:p>
        </p:txBody>
      </p:sp>
      <p:pic>
        <p:nvPicPr>
          <p:cNvPr id="3" name="Imagem 2">
            <a:extLst>
              <a:ext uri="{FF2B5EF4-FFF2-40B4-BE49-F238E27FC236}">
                <a16:creationId xmlns:a16="http://schemas.microsoft.com/office/drawing/2014/main" id="{4BE39949-A294-A057-EB25-655D1776EFC0}"/>
              </a:ext>
            </a:extLst>
          </p:cNvPr>
          <p:cNvPicPr>
            <a:picLocks noChangeAspect="1"/>
          </p:cNvPicPr>
          <p:nvPr/>
        </p:nvPicPr>
        <p:blipFill>
          <a:blip r:embed="rId7"/>
          <a:stretch>
            <a:fillRect/>
          </a:stretch>
        </p:blipFill>
        <p:spPr>
          <a:xfrm>
            <a:off x="6469231" y="73482"/>
            <a:ext cx="3075132" cy="2238696"/>
          </a:xfrm>
          <a:prstGeom prst="rect">
            <a:avLst/>
          </a:prstGeom>
        </p:spPr>
      </p:pic>
    </p:spTree>
    <p:extLst>
      <p:ext uri="{BB962C8B-B14F-4D97-AF65-F5344CB8AC3E}">
        <p14:creationId xmlns:p14="http://schemas.microsoft.com/office/powerpoint/2010/main" val="2491732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B509B0B-B9AD-F173-E9BF-70C489A3D437}"/>
              </a:ext>
            </a:extLst>
          </p:cNvPr>
          <p:cNvPicPr>
            <a:picLocks noChangeAspect="1"/>
          </p:cNvPicPr>
          <p:nvPr/>
        </p:nvPicPr>
        <p:blipFill>
          <a:blip r:embed="rId3">
            <a:alphaModFix amt="20000"/>
          </a:blip>
          <a:stretch>
            <a:fillRect/>
          </a:stretch>
        </p:blipFill>
        <p:spPr>
          <a:xfrm>
            <a:off x="1759635" y="0"/>
            <a:ext cx="8168875" cy="6858000"/>
          </a:xfrm>
          <a:prstGeom prst="rect">
            <a:avLst/>
          </a:prstGeom>
        </p:spPr>
      </p:pic>
      <p:pic>
        <p:nvPicPr>
          <p:cNvPr id="7" name="Imagem 6">
            <a:extLst>
              <a:ext uri="{FF2B5EF4-FFF2-40B4-BE49-F238E27FC236}">
                <a16:creationId xmlns:a16="http://schemas.microsoft.com/office/drawing/2014/main" id="{7EC83DE6-FAFD-67F0-E96B-00B38E74CBD3}"/>
              </a:ext>
            </a:extLst>
          </p:cNvPr>
          <p:cNvPicPr>
            <a:picLocks noChangeAspect="1"/>
          </p:cNvPicPr>
          <p:nvPr/>
        </p:nvPicPr>
        <p:blipFill>
          <a:blip r:embed="rId4"/>
          <a:stretch>
            <a:fillRect/>
          </a:stretch>
        </p:blipFill>
        <p:spPr>
          <a:xfrm>
            <a:off x="6496712" y="2385660"/>
            <a:ext cx="2962906" cy="2114260"/>
          </a:xfrm>
          <a:prstGeom prst="rect">
            <a:avLst/>
          </a:prstGeom>
        </p:spPr>
      </p:pic>
      <p:pic>
        <p:nvPicPr>
          <p:cNvPr id="4" name="Imagem 3">
            <a:extLst>
              <a:ext uri="{FF2B5EF4-FFF2-40B4-BE49-F238E27FC236}">
                <a16:creationId xmlns:a16="http://schemas.microsoft.com/office/drawing/2014/main" id="{B87A84B6-FE18-CF2B-D471-292E597009BF}"/>
              </a:ext>
            </a:extLst>
          </p:cNvPr>
          <p:cNvPicPr>
            <a:picLocks noChangeAspect="1"/>
          </p:cNvPicPr>
          <p:nvPr/>
        </p:nvPicPr>
        <p:blipFill>
          <a:blip r:embed="rId5"/>
          <a:stretch>
            <a:fillRect/>
          </a:stretch>
        </p:blipFill>
        <p:spPr>
          <a:xfrm>
            <a:off x="1911368" y="2339417"/>
            <a:ext cx="3075132" cy="2160503"/>
          </a:xfrm>
          <a:prstGeom prst="rect">
            <a:avLst/>
          </a:prstGeom>
        </p:spPr>
      </p:pic>
      <p:pic>
        <p:nvPicPr>
          <p:cNvPr id="6" name="Imagem 5">
            <a:extLst>
              <a:ext uri="{FF2B5EF4-FFF2-40B4-BE49-F238E27FC236}">
                <a16:creationId xmlns:a16="http://schemas.microsoft.com/office/drawing/2014/main" id="{8CD51778-C7EB-9C2E-D017-20F5369F4F77}"/>
              </a:ext>
            </a:extLst>
          </p:cNvPr>
          <p:cNvPicPr>
            <a:picLocks noChangeAspect="1"/>
          </p:cNvPicPr>
          <p:nvPr/>
        </p:nvPicPr>
        <p:blipFill>
          <a:blip r:embed="rId6"/>
          <a:stretch>
            <a:fillRect/>
          </a:stretch>
        </p:blipFill>
        <p:spPr>
          <a:xfrm>
            <a:off x="1930030" y="92144"/>
            <a:ext cx="3075132" cy="2203187"/>
          </a:xfrm>
          <a:prstGeom prst="rect">
            <a:avLst/>
          </a:prstGeom>
        </p:spPr>
      </p:pic>
      <p:sp>
        <p:nvSpPr>
          <p:cNvPr id="9" name="CaixaDeTexto 8">
            <a:extLst>
              <a:ext uri="{FF2B5EF4-FFF2-40B4-BE49-F238E27FC236}">
                <a16:creationId xmlns:a16="http://schemas.microsoft.com/office/drawing/2014/main" id="{67B68230-E41B-7F6C-C935-02D9F74F2DDE}"/>
              </a:ext>
            </a:extLst>
          </p:cNvPr>
          <p:cNvSpPr txBox="1"/>
          <p:nvPr/>
        </p:nvSpPr>
        <p:spPr>
          <a:xfrm>
            <a:off x="5175557" y="5060354"/>
            <a:ext cx="4501279" cy="923330"/>
          </a:xfrm>
          <a:prstGeom prst="rect">
            <a:avLst/>
          </a:prstGeom>
          <a:noFill/>
        </p:spPr>
        <p:txBody>
          <a:bodyPr wrap="square">
            <a:spAutoFit/>
          </a:bodyPr>
          <a:lstStyle/>
          <a:p>
            <a:r>
              <a:rPr lang="en-US" dirty="0">
                <a:solidFill>
                  <a:schemeClr val="accent2"/>
                </a:solidFill>
                <a:latin typeface="Cavolini" panose="03000502040302020204" pitchFamily="66" charset="0"/>
                <a:cs typeface="Cavolini" panose="03000502040302020204" pitchFamily="66" charset="0"/>
              </a:rPr>
              <a:t>Then the robot receives a second measurement illustrated by the Gaussian in bold.</a:t>
            </a:r>
          </a:p>
        </p:txBody>
      </p:sp>
      <p:pic>
        <p:nvPicPr>
          <p:cNvPr id="3" name="Imagem 2">
            <a:extLst>
              <a:ext uri="{FF2B5EF4-FFF2-40B4-BE49-F238E27FC236}">
                <a16:creationId xmlns:a16="http://schemas.microsoft.com/office/drawing/2014/main" id="{4BE39949-A294-A057-EB25-655D1776EFC0}"/>
              </a:ext>
            </a:extLst>
          </p:cNvPr>
          <p:cNvPicPr>
            <a:picLocks noChangeAspect="1"/>
          </p:cNvPicPr>
          <p:nvPr/>
        </p:nvPicPr>
        <p:blipFill>
          <a:blip r:embed="rId7"/>
          <a:stretch>
            <a:fillRect/>
          </a:stretch>
        </p:blipFill>
        <p:spPr>
          <a:xfrm>
            <a:off x="6469231" y="73482"/>
            <a:ext cx="3075132" cy="2238696"/>
          </a:xfrm>
          <a:prstGeom prst="rect">
            <a:avLst/>
          </a:prstGeom>
        </p:spPr>
      </p:pic>
      <p:pic>
        <p:nvPicPr>
          <p:cNvPr id="11" name="Imagem 10">
            <a:extLst>
              <a:ext uri="{FF2B5EF4-FFF2-40B4-BE49-F238E27FC236}">
                <a16:creationId xmlns:a16="http://schemas.microsoft.com/office/drawing/2014/main" id="{B05363A7-5983-689C-015F-15E0A5128D07}"/>
              </a:ext>
            </a:extLst>
          </p:cNvPr>
          <p:cNvPicPr>
            <a:picLocks noChangeAspect="1"/>
          </p:cNvPicPr>
          <p:nvPr/>
        </p:nvPicPr>
        <p:blipFill>
          <a:blip r:embed="rId8">
            <a:duotone>
              <a:prstClr val="black"/>
              <a:schemeClr val="accent2">
                <a:tint val="45000"/>
                <a:satMod val="400000"/>
              </a:schemeClr>
            </a:duotone>
          </a:blip>
          <a:stretch>
            <a:fillRect/>
          </a:stretch>
        </p:blipFill>
        <p:spPr>
          <a:xfrm>
            <a:off x="1930030" y="4573402"/>
            <a:ext cx="3075132" cy="2174234"/>
          </a:xfrm>
          <a:prstGeom prst="rect">
            <a:avLst/>
          </a:prstGeom>
        </p:spPr>
      </p:pic>
    </p:spTree>
    <p:extLst>
      <p:ext uri="{BB962C8B-B14F-4D97-AF65-F5344CB8AC3E}">
        <p14:creationId xmlns:p14="http://schemas.microsoft.com/office/powerpoint/2010/main" val="394915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B509B0B-B9AD-F173-E9BF-70C489A3D437}"/>
              </a:ext>
            </a:extLst>
          </p:cNvPr>
          <p:cNvPicPr>
            <a:picLocks noChangeAspect="1"/>
          </p:cNvPicPr>
          <p:nvPr/>
        </p:nvPicPr>
        <p:blipFill>
          <a:blip r:embed="rId3">
            <a:alphaModFix amt="20000"/>
          </a:blip>
          <a:stretch>
            <a:fillRect/>
          </a:stretch>
        </p:blipFill>
        <p:spPr>
          <a:xfrm>
            <a:off x="1759635" y="0"/>
            <a:ext cx="8168875" cy="6858000"/>
          </a:xfrm>
          <a:prstGeom prst="rect">
            <a:avLst/>
          </a:prstGeom>
        </p:spPr>
      </p:pic>
      <p:pic>
        <p:nvPicPr>
          <p:cNvPr id="7" name="Imagem 6">
            <a:extLst>
              <a:ext uri="{FF2B5EF4-FFF2-40B4-BE49-F238E27FC236}">
                <a16:creationId xmlns:a16="http://schemas.microsoft.com/office/drawing/2014/main" id="{7EC83DE6-FAFD-67F0-E96B-00B38E74CBD3}"/>
              </a:ext>
            </a:extLst>
          </p:cNvPr>
          <p:cNvPicPr>
            <a:picLocks noChangeAspect="1"/>
          </p:cNvPicPr>
          <p:nvPr/>
        </p:nvPicPr>
        <p:blipFill>
          <a:blip r:embed="rId4"/>
          <a:stretch>
            <a:fillRect/>
          </a:stretch>
        </p:blipFill>
        <p:spPr>
          <a:xfrm>
            <a:off x="6496712" y="2385660"/>
            <a:ext cx="2962906" cy="2114260"/>
          </a:xfrm>
          <a:prstGeom prst="rect">
            <a:avLst/>
          </a:prstGeom>
        </p:spPr>
      </p:pic>
      <p:pic>
        <p:nvPicPr>
          <p:cNvPr id="4" name="Imagem 3">
            <a:extLst>
              <a:ext uri="{FF2B5EF4-FFF2-40B4-BE49-F238E27FC236}">
                <a16:creationId xmlns:a16="http://schemas.microsoft.com/office/drawing/2014/main" id="{B87A84B6-FE18-CF2B-D471-292E597009BF}"/>
              </a:ext>
            </a:extLst>
          </p:cNvPr>
          <p:cNvPicPr>
            <a:picLocks noChangeAspect="1"/>
          </p:cNvPicPr>
          <p:nvPr/>
        </p:nvPicPr>
        <p:blipFill>
          <a:blip r:embed="rId5"/>
          <a:stretch>
            <a:fillRect/>
          </a:stretch>
        </p:blipFill>
        <p:spPr>
          <a:xfrm>
            <a:off x="1911368" y="2339417"/>
            <a:ext cx="3075132" cy="2160503"/>
          </a:xfrm>
          <a:prstGeom prst="rect">
            <a:avLst/>
          </a:prstGeom>
        </p:spPr>
      </p:pic>
      <p:pic>
        <p:nvPicPr>
          <p:cNvPr id="6" name="Imagem 5">
            <a:extLst>
              <a:ext uri="{FF2B5EF4-FFF2-40B4-BE49-F238E27FC236}">
                <a16:creationId xmlns:a16="http://schemas.microsoft.com/office/drawing/2014/main" id="{8CD51778-C7EB-9C2E-D017-20F5369F4F77}"/>
              </a:ext>
            </a:extLst>
          </p:cNvPr>
          <p:cNvPicPr>
            <a:picLocks noChangeAspect="1"/>
          </p:cNvPicPr>
          <p:nvPr/>
        </p:nvPicPr>
        <p:blipFill>
          <a:blip r:embed="rId6"/>
          <a:stretch>
            <a:fillRect/>
          </a:stretch>
        </p:blipFill>
        <p:spPr>
          <a:xfrm>
            <a:off x="1930030" y="92144"/>
            <a:ext cx="3075132" cy="2203187"/>
          </a:xfrm>
          <a:prstGeom prst="rect">
            <a:avLst/>
          </a:prstGeom>
        </p:spPr>
      </p:pic>
      <p:pic>
        <p:nvPicPr>
          <p:cNvPr id="3" name="Imagem 2">
            <a:extLst>
              <a:ext uri="{FF2B5EF4-FFF2-40B4-BE49-F238E27FC236}">
                <a16:creationId xmlns:a16="http://schemas.microsoft.com/office/drawing/2014/main" id="{4BE39949-A294-A057-EB25-655D1776EFC0}"/>
              </a:ext>
            </a:extLst>
          </p:cNvPr>
          <p:cNvPicPr>
            <a:picLocks noChangeAspect="1"/>
          </p:cNvPicPr>
          <p:nvPr/>
        </p:nvPicPr>
        <p:blipFill>
          <a:blip r:embed="rId7"/>
          <a:stretch>
            <a:fillRect/>
          </a:stretch>
        </p:blipFill>
        <p:spPr>
          <a:xfrm>
            <a:off x="6469231" y="73482"/>
            <a:ext cx="3075132" cy="2238696"/>
          </a:xfrm>
          <a:prstGeom prst="rect">
            <a:avLst/>
          </a:prstGeom>
        </p:spPr>
      </p:pic>
      <p:pic>
        <p:nvPicPr>
          <p:cNvPr id="11" name="Imagem 10">
            <a:extLst>
              <a:ext uri="{FF2B5EF4-FFF2-40B4-BE49-F238E27FC236}">
                <a16:creationId xmlns:a16="http://schemas.microsoft.com/office/drawing/2014/main" id="{B05363A7-5983-689C-015F-15E0A5128D07}"/>
              </a:ext>
            </a:extLst>
          </p:cNvPr>
          <p:cNvPicPr>
            <a:picLocks noChangeAspect="1"/>
          </p:cNvPicPr>
          <p:nvPr/>
        </p:nvPicPr>
        <p:blipFill>
          <a:blip r:embed="rId8"/>
          <a:stretch>
            <a:fillRect/>
          </a:stretch>
        </p:blipFill>
        <p:spPr>
          <a:xfrm>
            <a:off x="1930030" y="4573402"/>
            <a:ext cx="3075132" cy="2174234"/>
          </a:xfrm>
          <a:prstGeom prst="rect">
            <a:avLst/>
          </a:prstGeom>
        </p:spPr>
      </p:pic>
      <p:pic>
        <p:nvPicPr>
          <p:cNvPr id="10" name="Imagem 9">
            <a:extLst>
              <a:ext uri="{FF2B5EF4-FFF2-40B4-BE49-F238E27FC236}">
                <a16:creationId xmlns:a16="http://schemas.microsoft.com/office/drawing/2014/main" id="{B1D253EA-03E4-693D-1E3B-C0B130B9C5EC}"/>
              </a:ext>
            </a:extLst>
          </p:cNvPr>
          <p:cNvPicPr>
            <a:picLocks noChangeAspect="1"/>
          </p:cNvPicPr>
          <p:nvPr/>
        </p:nvPicPr>
        <p:blipFill>
          <a:blip r:embed="rId9">
            <a:duotone>
              <a:prstClr val="black"/>
              <a:schemeClr val="accent2">
                <a:tint val="45000"/>
                <a:satMod val="400000"/>
              </a:schemeClr>
            </a:duotone>
          </a:blip>
          <a:stretch>
            <a:fillRect/>
          </a:stretch>
        </p:blipFill>
        <p:spPr>
          <a:xfrm>
            <a:off x="6499047" y="4656362"/>
            <a:ext cx="2962905" cy="2114968"/>
          </a:xfrm>
          <a:prstGeom prst="rect">
            <a:avLst/>
          </a:prstGeom>
        </p:spPr>
      </p:pic>
      <p:sp>
        <p:nvSpPr>
          <p:cNvPr id="8" name="CaixaDeTexto 7">
            <a:extLst>
              <a:ext uri="{FF2B5EF4-FFF2-40B4-BE49-F238E27FC236}">
                <a16:creationId xmlns:a16="http://schemas.microsoft.com/office/drawing/2014/main" id="{4DCF3A6F-030F-7F70-15C6-E87BB182EC6B}"/>
              </a:ext>
            </a:extLst>
          </p:cNvPr>
          <p:cNvSpPr txBox="1"/>
          <p:nvPr/>
        </p:nvSpPr>
        <p:spPr>
          <a:xfrm>
            <a:off x="9459618" y="5086034"/>
            <a:ext cx="2646461" cy="1200329"/>
          </a:xfrm>
          <a:prstGeom prst="rect">
            <a:avLst/>
          </a:prstGeom>
          <a:noFill/>
        </p:spPr>
        <p:txBody>
          <a:bodyPr wrap="square">
            <a:spAutoFit/>
          </a:bodyPr>
          <a:lstStyle/>
          <a:p>
            <a:r>
              <a:rPr lang="en-US" dirty="0">
                <a:solidFill>
                  <a:schemeClr val="accent2"/>
                </a:solidFill>
                <a:latin typeface="Cavolini" panose="03000502040302020204" pitchFamily="66" charset="0"/>
                <a:cs typeface="Cavolini" panose="03000502040302020204" pitchFamily="66" charset="0"/>
              </a:rPr>
              <a:t>The combination again leads to the posterior response…</a:t>
            </a:r>
            <a:endParaRPr lang="en-US" dirty="0"/>
          </a:p>
        </p:txBody>
      </p:sp>
    </p:spTree>
    <p:extLst>
      <p:ext uri="{BB962C8B-B14F-4D97-AF65-F5344CB8AC3E}">
        <p14:creationId xmlns:p14="http://schemas.microsoft.com/office/powerpoint/2010/main" val="2645015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05DB69A-EE68-C7E8-4270-8B3A7CBBCD2E}"/>
              </a:ext>
            </a:extLst>
          </p:cNvPr>
          <p:cNvPicPr>
            <a:picLocks noChangeAspect="1"/>
          </p:cNvPicPr>
          <p:nvPr/>
        </p:nvPicPr>
        <p:blipFill rotWithShape="1">
          <a:blip r:embed="rId3">
            <a:clrChange>
              <a:clrFrom>
                <a:srgbClr val="FFFFFF"/>
              </a:clrFrom>
              <a:clrTo>
                <a:srgbClr val="FFFFFF">
                  <a:alpha val="0"/>
                </a:srgbClr>
              </a:clrTo>
            </a:clrChange>
          </a:blip>
          <a:srcRect r="12983" b="46228"/>
          <a:stretch/>
        </p:blipFill>
        <p:spPr>
          <a:xfrm>
            <a:off x="428309" y="1037477"/>
            <a:ext cx="10609118" cy="2962525"/>
          </a:xfrm>
          <a:prstGeom prst="rect">
            <a:avLst/>
          </a:prstGeom>
        </p:spPr>
      </p:pic>
      <p:sp>
        <p:nvSpPr>
          <p:cNvPr id="3" name="CaixaDeTexto 2">
            <a:extLst>
              <a:ext uri="{FF2B5EF4-FFF2-40B4-BE49-F238E27FC236}">
                <a16:creationId xmlns:a16="http://schemas.microsoft.com/office/drawing/2014/main" id="{7FCDFD60-3AC7-894F-958C-2CFDB3AFB817}"/>
              </a:ext>
            </a:extLst>
          </p:cNvPr>
          <p:cNvSpPr txBox="1"/>
          <p:nvPr/>
        </p:nvSpPr>
        <p:spPr>
          <a:xfrm>
            <a:off x="6606876" y="1242537"/>
            <a:ext cx="1741182" cy="338554"/>
          </a:xfrm>
          <a:prstGeom prst="rect">
            <a:avLst/>
          </a:prstGeom>
          <a:solidFill>
            <a:schemeClr val="bg1"/>
          </a:solidFill>
        </p:spPr>
        <p:txBody>
          <a:bodyPr wrap="square">
            <a:spAutoFit/>
          </a:bodyPr>
          <a:lstStyle/>
          <a:p>
            <a:r>
              <a:rPr lang="pt-BR" sz="1600" dirty="0" err="1">
                <a:latin typeface="Cavolini" panose="03000502040302020204" pitchFamily="66" charset="0"/>
                <a:cs typeface="Cavolini" panose="03000502040302020204" pitchFamily="66" charset="0"/>
              </a:rPr>
              <a:t>Correction</a:t>
            </a:r>
            <a:r>
              <a:rPr lang="pt-BR" sz="1600" dirty="0">
                <a:latin typeface="Cavolini" panose="03000502040302020204" pitchFamily="66" charset="0"/>
                <a:cs typeface="Cavolini" panose="03000502040302020204" pitchFamily="66" charset="0"/>
              </a:rPr>
              <a:t> </a:t>
            </a:r>
            <a:endParaRPr lang="en-US" sz="1600" dirty="0"/>
          </a:p>
        </p:txBody>
      </p:sp>
      <p:pic>
        <p:nvPicPr>
          <p:cNvPr id="2" name="Imagem 1">
            <a:extLst>
              <a:ext uri="{FF2B5EF4-FFF2-40B4-BE49-F238E27FC236}">
                <a16:creationId xmlns:a16="http://schemas.microsoft.com/office/drawing/2014/main" id="{E548E6F4-C434-C2B2-879C-E30E519F8384}"/>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5072911" y="4099601"/>
            <a:ext cx="659957" cy="1313665"/>
          </a:xfrm>
          <a:prstGeom prst="rect">
            <a:avLst/>
          </a:prstGeom>
        </p:spPr>
      </p:pic>
      <p:pic>
        <p:nvPicPr>
          <p:cNvPr id="4" name="Imagem 3">
            <a:extLst>
              <a:ext uri="{FF2B5EF4-FFF2-40B4-BE49-F238E27FC236}">
                <a16:creationId xmlns:a16="http://schemas.microsoft.com/office/drawing/2014/main" id="{A3E520D1-9B26-6A1C-A23B-66BED031FE94}"/>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8743616" y="4024177"/>
            <a:ext cx="659957" cy="1313665"/>
          </a:xfrm>
          <a:prstGeom prst="rect">
            <a:avLst/>
          </a:prstGeom>
        </p:spPr>
      </p:pic>
      <p:sp>
        <p:nvSpPr>
          <p:cNvPr id="6" name="CaixaDeTexto 5">
            <a:extLst>
              <a:ext uri="{FF2B5EF4-FFF2-40B4-BE49-F238E27FC236}">
                <a16:creationId xmlns:a16="http://schemas.microsoft.com/office/drawing/2014/main" id="{24DE496D-4453-F36A-DAB4-787F35DF3C3A}"/>
              </a:ext>
            </a:extLst>
          </p:cNvPr>
          <p:cNvSpPr txBox="1"/>
          <p:nvPr/>
        </p:nvSpPr>
        <p:spPr>
          <a:xfrm>
            <a:off x="3109162" y="2544157"/>
            <a:ext cx="1335622" cy="338554"/>
          </a:xfrm>
          <a:prstGeom prst="rect">
            <a:avLst/>
          </a:prstGeom>
          <a:noFill/>
        </p:spPr>
        <p:txBody>
          <a:bodyPr wrap="none" rtlCol="0">
            <a:spAutoFit/>
          </a:bodyPr>
          <a:lstStyle/>
          <a:p>
            <a:r>
              <a:rPr lang="pt-BR" sz="1600" dirty="0" err="1">
                <a:latin typeface="Cavolini" panose="03000502040302020204" pitchFamily="66" charset="0"/>
                <a:cs typeface="Cavolini" panose="03000502040302020204" pitchFamily="66" charset="0"/>
              </a:rPr>
              <a:t>Prediction</a:t>
            </a:r>
            <a:endParaRPr lang="pt-BR" sz="1600" dirty="0">
              <a:latin typeface="Cavolini" panose="03000502040302020204" pitchFamily="66" charset="0"/>
              <a:cs typeface="Cavolini" panose="03000502040302020204" pitchFamily="66" charset="0"/>
            </a:endParaRPr>
          </a:p>
        </p:txBody>
      </p:sp>
      <p:sp>
        <p:nvSpPr>
          <p:cNvPr id="8" name="CaixaDeTexto 7">
            <a:extLst>
              <a:ext uri="{FF2B5EF4-FFF2-40B4-BE49-F238E27FC236}">
                <a16:creationId xmlns:a16="http://schemas.microsoft.com/office/drawing/2014/main" id="{08FCB045-AEB7-4B79-15D9-F36E3DF9A85C}"/>
              </a:ext>
            </a:extLst>
          </p:cNvPr>
          <p:cNvSpPr txBox="1"/>
          <p:nvPr/>
        </p:nvSpPr>
        <p:spPr>
          <a:xfrm>
            <a:off x="7829295" y="1642729"/>
            <a:ext cx="1741182" cy="338554"/>
          </a:xfrm>
          <a:prstGeom prst="rect">
            <a:avLst/>
          </a:prstGeom>
          <a:noFill/>
        </p:spPr>
        <p:txBody>
          <a:bodyPr wrap="none" rtlCol="0">
            <a:spAutoFit/>
          </a:bodyPr>
          <a:lstStyle/>
          <a:p>
            <a:r>
              <a:rPr lang="pt-BR" sz="1600" dirty="0" err="1">
                <a:latin typeface="Cavolini" panose="03000502040302020204" pitchFamily="66" charset="0"/>
                <a:cs typeface="Cavolini" panose="03000502040302020204" pitchFamily="66" charset="0"/>
              </a:rPr>
              <a:t>Measurement</a:t>
            </a:r>
            <a:endParaRPr lang="pt-BR" sz="1600" dirty="0">
              <a:latin typeface="Cavolini" panose="03000502040302020204" pitchFamily="66" charset="0"/>
              <a:cs typeface="Cavolini" panose="03000502040302020204" pitchFamily="66" charset="0"/>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609D5CF-ECBC-7462-3876-79D1FE5EBA67}"/>
                  </a:ext>
                </a:extLst>
              </p:cNvPr>
              <p:cNvSpPr txBox="1"/>
              <p:nvPr/>
            </p:nvSpPr>
            <p:spPr>
              <a:xfrm>
                <a:off x="1762838" y="3668002"/>
                <a:ext cx="1057212"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acc>
                                <m:accPr>
                                  <m:chr m:val="̂"/>
                                  <m:ctrlPr>
                                    <a:rPr lang="pt-BR" b="1"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𝒙</m:t>
                                  </m:r>
                                </m:e>
                              </m:acc>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𝑷</m:t>
                                  </m:r>
                                </m:e>
                              </m:acc>
                            </m:e>
                            <m:sub>
                              <m:r>
                                <a:rPr lang="pt-BR" b="0" i="1" smtClean="0">
                                  <a:latin typeface="Cambria Math" panose="02040503050406030204" pitchFamily="18" charset="0"/>
                                  <a:ea typeface="Cambria Math" panose="02040503050406030204" pitchFamily="18" charset="0"/>
                                </a:rPr>
                                <m:t>𝑡</m:t>
                              </m:r>
                            </m:sub>
                          </m:sSub>
                        </m:e>
                      </m:d>
                    </m:oMath>
                  </m:oMathPara>
                </a14:m>
                <a:endParaRPr lang="pt-BR" dirty="0"/>
              </a:p>
            </p:txBody>
          </p:sp>
        </mc:Choice>
        <mc:Fallback xmlns="">
          <p:sp>
            <p:nvSpPr>
              <p:cNvPr id="9" name="CaixaDeTexto 8">
                <a:extLst>
                  <a:ext uri="{FF2B5EF4-FFF2-40B4-BE49-F238E27FC236}">
                    <a16:creationId xmlns:a16="http://schemas.microsoft.com/office/drawing/2014/main" id="{2609D5CF-ECBC-7462-3876-79D1FE5EBA67}"/>
                  </a:ext>
                </a:extLst>
              </p:cNvPr>
              <p:cNvSpPr txBox="1">
                <a:spLocks noRot="1" noChangeAspect="1" noMove="1" noResize="1" noEditPoints="1" noAdjustHandles="1" noChangeArrowheads="1" noChangeShapeType="1" noTextEdit="1"/>
              </p:cNvSpPr>
              <p:nvPr/>
            </p:nvSpPr>
            <p:spPr>
              <a:xfrm>
                <a:off x="1762838" y="3668002"/>
                <a:ext cx="1057212" cy="312650"/>
              </a:xfrm>
              <a:prstGeom prst="rect">
                <a:avLst/>
              </a:prstGeom>
              <a:blipFill>
                <a:blip r:embed="rId6"/>
                <a:stretch>
                  <a:fillRect l="-4023" t="-15686" r="-19540" b="-98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4283C550-7580-9ED4-7B40-05F9024BCC7E}"/>
                  </a:ext>
                </a:extLst>
              </p:cNvPr>
              <p:cNvSpPr txBox="1"/>
              <p:nvPr/>
            </p:nvSpPr>
            <p:spPr>
              <a:xfrm>
                <a:off x="4819225" y="3694693"/>
                <a:ext cx="14761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acc>
                                <m:accPr>
                                  <m:chr m:val="̅"/>
                                  <m:ctrlPr>
                                    <a:rPr lang="pt-BR" b="1"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𝒙</m:t>
                                  </m:r>
                                </m:e>
                              </m:acc>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𝑷</m:t>
                                  </m:r>
                                </m:e>
                              </m:acc>
                            </m:e>
                            <m:sub>
                              <m:r>
                                <a:rPr lang="pt-BR" b="1" i="1" smtClean="0">
                                  <a:latin typeface="Cambria Math" panose="02040503050406030204" pitchFamily="18" charset="0"/>
                                  <a:ea typeface="Cambria Math" panose="02040503050406030204" pitchFamily="18" charset="0"/>
                                </a:rPr>
                                <m:t>𝒕</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𝟏</m:t>
                              </m:r>
                            </m:sub>
                          </m:sSub>
                        </m:e>
                      </m:d>
                    </m:oMath>
                  </m:oMathPara>
                </a14:m>
                <a:endParaRPr lang="pt-BR" dirty="0"/>
              </a:p>
            </p:txBody>
          </p:sp>
        </mc:Choice>
        <mc:Fallback xmlns="">
          <p:sp>
            <p:nvSpPr>
              <p:cNvPr id="10" name="CaixaDeTexto 9">
                <a:extLst>
                  <a:ext uri="{FF2B5EF4-FFF2-40B4-BE49-F238E27FC236}">
                    <a16:creationId xmlns:a16="http://schemas.microsoft.com/office/drawing/2014/main" id="{4283C550-7580-9ED4-7B40-05F9024BCC7E}"/>
                  </a:ext>
                </a:extLst>
              </p:cNvPr>
              <p:cNvSpPr txBox="1">
                <a:spLocks noRot="1" noChangeAspect="1" noMove="1" noResize="1" noEditPoints="1" noAdjustHandles="1" noChangeArrowheads="1" noChangeShapeType="1" noTextEdit="1"/>
              </p:cNvSpPr>
              <p:nvPr/>
            </p:nvSpPr>
            <p:spPr>
              <a:xfrm>
                <a:off x="4819225" y="3694693"/>
                <a:ext cx="1476173" cy="276999"/>
              </a:xfrm>
              <a:prstGeom prst="rect">
                <a:avLst/>
              </a:prstGeom>
              <a:blipFill>
                <a:blip r:embed="rId7"/>
                <a:stretch>
                  <a:fillRect l="-3306" t="-2174" b="-173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6D43E3A-B7C1-7D93-197D-87B72224E737}"/>
                  </a:ext>
                </a:extLst>
              </p:cNvPr>
              <p:cNvSpPr txBox="1"/>
              <p:nvPr/>
            </p:nvSpPr>
            <p:spPr>
              <a:xfrm>
                <a:off x="6729250" y="3711527"/>
                <a:ext cx="1496435"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acc>
                                <m:accPr>
                                  <m:chr m:val="̂"/>
                                  <m:ctrlPr>
                                    <a:rPr lang="pt-BR" b="1" i="1">
                                      <a:latin typeface="Cambria Math" panose="02040503050406030204" pitchFamily="18" charset="0"/>
                                      <a:ea typeface="Cambria Math" panose="02040503050406030204" pitchFamily="18" charset="0"/>
                                    </a:rPr>
                                  </m:ctrlPr>
                                </m:accPr>
                                <m:e>
                                  <m:r>
                                    <a:rPr lang="pt-BR" b="1" i="1">
                                      <a:latin typeface="Cambria Math" panose="02040503050406030204" pitchFamily="18" charset="0"/>
                                      <a:ea typeface="Cambria Math" panose="02040503050406030204" pitchFamily="18" charset="0"/>
                                    </a:rPr>
                                    <m:t>𝒙</m:t>
                                  </m:r>
                                </m:e>
                              </m:acc>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b="1" i="1">
                                      <a:latin typeface="Cambria Math" panose="02040503050406030204" pitchFamily="18" charset="0"/>
                                      <a:ea typeface="Cambria Math" panose="02040503050406030204" pitchFamily="18" charset="0"/>
                                    </a:rPr>
                                    <m:t>𝑷</m:t>
                                  </m:r>
                                </m:e>
                              </m:acc>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d>
                    </m:oMath>
                  </m:oMathPara>
                </a14:m>
                <a:endParaRPr lang="pt-BR" dirty="0"/>
              </a:p>
            </p:txBody>
          </p:sp>
        </mc:Choice>
        <mc:Fallback xmlns="">
          <p:sp>
            <p:nvSpPr>
              <p:cNvPr id="11" name="CaixaDeTexto 10">
                <a:extLst>
                  <a:ext uri="{FF2B5EF4-FFF2-40B4-BE49-F238E27FC236}">
                    <a16:creationId xmlns:a16="http://schemas.microsoft.com/office/drawing/2014/main" id="{A6D43E3A-B7C1-7D93-197D-87B72224E737}"/>
                  </a:ext>
                </a:extLst>
              </p:cNvPr>
              <p:cNvSpPr txBox="1">
                <a:spLocks noRot="1" noChangeAspect="1" noMove="1" noResize="1" noEditPoints="1" noAdjustHandles="1" noChangeArrowheads="1" noChangeShapeType="1" noTextEdit="1"/>
              </p:cNvSpPr>
              <p:nvPr/>
            </p:nvSpPr>
            <p:spPr>
              <a:xfrm>
                <a:off x="6729250" y="3711527"/>
                <a:ext cx="1496435" cy="312650"/>
              </a:xfrm>
              <a:prstGeom prst="rect">
                <a:avLst/>
              </a:prstGeom>
              <a:blipFill>
                <a:blip r:embed="rId8"/>
                <a:stretch>
                  <a:fillRect l="-3265" t="-15686" b="-98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8EEB433-49AD-5184-B772-88BA0EF46A14}"/>
                  </a:ext>
                </a:extLst>
              </p:cNvPr>
              <p:cNvSpPr txBox="1"/>
              <p:nvPr/>
            </p:nvSpPr>
            <p:spPr>
              <a:xfrm>
                <a:off x="8470432" y="3694693"/>
                <a:ext cx="1155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𝒛</m:t>
                              </m:r>
                            </m:e>
                            <m:sub>
                              <m:r>
                                <a:rPr lang="pt-BR" b="1" i="1" smtClean="0">
                                  <a:latin typeface="Cambria Math" panose="02040503050406030204" pitchFamily="18" charset="0"/>
                                  <a:ea typeface="Cambria Math" panose="02040503050406030204" pitchFamily="18" charset="0"/>
                                </a:rPr>
                                <m:t>𝒕</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𝟏</m:t>
                              </m:r>
                            </m:sub>
                          </m:sSub>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𝑹</m:t>
                          </m:r>
                        </m:e>
                      </m:d>
                    </m:oMath>
                  </m:oMathPara>
                </a14:m>
                <a:endParaRPr lang="pt-BR" dirty="0"/>
              </a:p>
            </p:txBody>
          </p:sp>
        </mc:Choice>
        <mc:Fallback xmlns="">
          <p:sp>
            <p:nvSpPr>
              <p:cNvPr id="12" name="CaixaDeTexto 11">
                <a:extLst>
                  <a:ext uri="{FF2B5EF4-FFF2-40B4-BE49-F238E27FC236}">
                    <a16:creationId xmlns:a16="http://schemas.microsoft.com/office/drawing/2014/main" id="{08EEB433-49AD-5184-B772-88BA0EF46A14}"/>
                  </a:ext>
                </a:extLst>
              </p:cNvPr>
              <p:cNvSpPr txBox="1">
                <a:spLocks noRot="1" noChangeAspect="1" noMove="1" noResize="1" noEditPoints="1" noAdjustHandles="1" noChangeArrowheads="1" noChangeShapeType="1" noTextEdit="1"/>
              </p:cNvSpPr>
              <p:nvPr/>
            </p:nvSpPr>
            <p:spPr>
              <a:xfrm>
                <a:off x="8470432" y="3694693"/>
                <a:ext cx="1155957" cy="276999"/>
              </a:xfrm>
              <a:prstGeom prst="rect">
                <a:avLst/>
              </a:prstGeom>
              <a:blipFill>
                <a:blip r:embed="rId9"/>
                <a:stretch>
                  <a:fillRect l="-4233" b="-15217"/>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A9172A7E-9DFA-30AA-33B5-317CC2646574}"/>
              </a:ext>
            </a:extLst>
          </p:cNvPr>
          <p:cNvSpPr txBox="1"/>
          <p:nvPr/>
        </p:nvSpPr>
        <p:spPr>
          <a:xfrm>
            <a:off x="2026814" y="5485294"/>
            <a:ext cx="1082348" cy="523220"/>
          </a:xfrm>
          <a:prstGeom prst="rect">
            <a:avLst/>
          </a:prstGeom>
          <a:noFill/>
        </p:spPr>
        <p:txBody>
          <a:bodyPr wrap="none" rtlCol="0">
            <a:spAutoFit/>
          </a:bodyPr>
          <a:lstStyle/>
          <a:p>
            <a:pPr algn="ctr"/>
            <a:r>
              <a:rPr lang="pt-BR" sz="1400" dirty="0" err="1">
                <a:solidFill>
                  <a:schemeClr val="accent3"/>
                </a:solidFill>
                <a:latin typeface="Cavolini" panose="03000502040302020204" pitchFamily="66" charset="0"/>
                <a:cs typeface="Cavolini" panose="03000502040302020204" pitchFamily="66" charset="0"/>
              </a:rPr>
              <a:t>Estimate</a:t>
            </a:r>
            <a:endParaRPr lang="pt-BR" sz="1400" dirty="0">
              <a:solidFill>
                <a:schemeClr val="accent3"/>
              </a:solidFill>
              <a:latin typeface="Cavolini" panose="03000502040302020204" pitchFamily="66" charset="0"/>
              <a:cs typeface="Cavolini" panose="03000502040302020204" pitchFamily="66" charset="0"/>
            </a:endParaRPr>
          </a:p>
          <a:p>
            <a:pPr algn="ctr"/>
            <a:r>
              <a:rPr lang="pt-BR" sz="1400" dirty="0">
                <a:solidFill>
                  <a:schemeClr val="accent3"/>
                </a:solidFill>
                <a:latin typeface="Cavolini" panose="03000502040302020204" pitchFamily="66" charset="0"/>
                <a:cs typeface="Cavolini" panose="03000502040302020204" pitchFamily="66" charset="0"/>
              </a:rPr>
              <a:t>t</a:t>
            </a:r>
          </a:p>
        </p:txBody>
      </p:sp>
      <p:sp>
        <p:nvSpPr>
          <p:cNvPr id="14" name="CaixaDeTexto 13">
            <a:extLst>
              <a:ext uri="{FF2B5EF4-FFF2-40B4-BE49-F238E27FC236}">
                <a16:creationId xmlns:a16="http://schemas.microsoft.com/office/drawing/2014/main" id="{4FFD86B8-A896-58A4-668B-8941E0FA66F7}"/>
              </a:ext>
            </a:extLst>
          </p:cNvPr>
          <p:cNvSpPr txBox="1"/>
          <p:nvPr/>
        </p:nvSpPr>
        <p:spPr>
          <a:xfrm>
            <a:off x="4634264" y="4939216"/>
            <a:ext cx="1709122" cy="523220"/>
          </a:xfrm>
          <a:prstGeom prst="rect">
            <a:avLst/>
          </a:prstGeom>
          <a:noFill/>
        </p:spPr>
        <p:txBody>
          <a:bodyPr wrap="none" rtlCol="0">
            <a:spAutoFit/>
          </a:bodyPr>
          <a:lstStyle/>
          <a:p>
            <a:pPr algn="ctr"/>
            <a:r>
              <a:rPr lang="pt-BR" sz="1400" dirty="0" err="1">
                <a:latin typeface="Cavolini" panose="03000502040302020204" pitchFamily="66" charset="0"/>
                <a:cs typeface="Cavolini" panose="03000502040302020204" pitchFamily="66" charset="0"/>
              </a:rPr>
              <a:t>Prediction</a:t>
            </a:r>
            <a:endParaRPr lang="pt-BR" sz="1400" dirty="0">
              <a:latin typeface="Cavolini" panose="03000502040302020204" pitchFamily="66" charset="0"/>
              <a:cs typeface="Cavolini" panose="03000502040302020204" pitchFamily="66" charset="0"/>
            </a:endParaRPr>
          </a:p>
          <a:p>
            <a:pPr algn="ctr"/>
            <a:r>
              <a:rPr lang="pt-BR" sz="1400" dirty="0">
                <a:latin typeface="Cavolini" panose="03000502040302020204" pitchFamily="66" charset="0"/>
                <a:cs typeface="Cavolini" panose="03000502040302020204" pitchFamily="66" charset="0"/>
              </a:rPr>
              <a:t>(</a:t>
            </a:r>
            <a:r>
              <a:rPr lang="pt-BR" sz="1400" dirty="0" err="1">
                <a:latin typeface="Cavolini" panose="03000502040302020204" pitchFamily="66" charset="0"/>
                <a:cs typeface="Cavolini" panose="03000502040302020204" pitchFamily="66" charset="0"/>
              </a:rPr>
              <a:t>motion</a:t>
            </a:r>
            <a:r>
              <a:rPr lang="pt-BR" sz="1400" dirty="0">
                <a:latin typeface="Cavolini" panose="03000502040302020204" pitchFamily="66" charset="0"/>
                <a:cs typeface="Cavolini" panose="03000502040302020204" pitchFamily="66" charset="0"/>
              </a:rPr>
              <a:t> model)</a:t>
            </a:r>
          </a:p>
        </p:txBody>
      </p:sp>
      <p:sp>
        <p:nvSpPr>
          <p:cNvPr id="15" name="CaixaDeTexto 14">
            <a:extLst>
              <a:ext uri="{FF2B5EF4-FFF2-40B4-BE49-F238E27FC236}">
                <a16:creationId xmlns:a16="http://schemas.microsoft.com/office/drawing/2014/main" id="{2A6C8162-3F73-6073-F202-30C9ABDD2696}"/>
              </a:ext>
            </a:extLst>
          </p:cNvPr>
          <p:cNvSpPr txBox="1"/>
          <p:nvPr/>
        </p:nvSpPr>
        <p:spPr>
          <a:xfrm>
            <a:off x="8117289" y="4939216"/>
            <a:ext cx="2165979" cy="523220"/>
          </a:xfrm>
          <a:prstGeom prst="rect">
            <a:avLst/>
          </a:prstGeom>
          <a:noFill/>
        </p:spPr>
        <p:txBody>
          <a:bodyPr wrap="none" rtlCol="0">
            <a:spAutoFit/>
          </a:bodyPr>
          <a:lstStyle/>
          <a:p>
            <a:pPr algn="ctr"/>
            <a:r>
              <a:rPr lang="pt-BR" sz="1400" dirty="0" err="1">
                <a:latin typeface="Cavolini" panose="03000502040302020204" pitchFamily="66" charset="0"/>
                <a:cs typeface="Cavolini" panose="03000502040302020204" pitchFamily="66" charset="0"/>
              </a:rPr>
              <a:t>Measurement</a:t>
            </a:r>
            <a:endParaRPr lang="pt-BR" sz="1400" dirty="0">
              <a:latin typeface="Cavolini" panose="03000502040302020204" pitchFamily="66" charset="0"/>
              <a:cs typeface="Cavolini" panose="03000502040302020204" pitchFamily="66" charset="0"/>
            </a:endParaRPr>
          </a:p>
          <a:p>
            <a:pPr algn="ctr"/>
            <a:r>
              <a:rPr lang="pt-BR" sz="1400" dirty="0">
                <a:latin typeface="Cavolini" panose="03000502040302020204" pitchFamily="66" charset="0"/>
                <a:cs typeface="Cavolini" panose="03000502040302020204" pitchFamily="66" charset="0"/>
              </a:rPr>
              <a:t>(</a:t>
            </a:r>
            <a:r>
              <a:rPr lang="pt-BR" sz="1400" dirty="0" err="1">
                <a:latin typeface="Cavolini" panose="03000502040302020204" pitchFamily="66" charset="0"/>
                <a:cs typeface="Cavolini" panose="03000502040302020204" pitchFamily="66" charset="0"/>
              </a:rPr>
              <a:t>observation</a:t>
            </a:r>
            <a:r>
              <a:rPr lang="pt-BR" sz="1400" dirty="0">
                <a:latin typeface="Cavolini" panose="03000502040302020204" pitchFamily="66" charset="0"/>
                <a:cs typeface="Cavolini" panose="03000502040302020204" pitchFamily="66" charset="0"/>
              </a:rPr>
              <a:t> model)</a:t>
            </a:r>
          </a:p>
        </p:txBody>
      </p:sp>
      <p:sp>
        <p:nvSpPr>
          <p:cNvPr id="16" name="CaixaDeTexto 15">
            <a:extLst>
              <a:ext uri="{FF2B5EF4-FFF2-40B4-BE49-F238E27FC236}">
                <a16:creationId xmlns:a16="http://schemas.microsoft.com/office/drawing/2014/main" id="{22EDF373-E869-B426-0EB2-1DE7F2A67CC5}"/>
              </a:ext>
            </a:extLst>
          </p:cNvPr>
          <p:cNvSpPr txBox="1"/>
          <p:nvPr/>
        </p:nvSpPr>
        <p:spPr>
          <a:xfrm>
            <a:off x="6807326" y="5492811"/>
            <a:ext cx="1082348" cy="523220"/>
          </a:xfrm>
          <a:prstGeom prst="rect">
            <a:avLst/>
          </a:prstGeom>
          <a:noFill/>
        </p:spPr>
        <p:txBody>
          <a:bodyPr wrap="none" rtlCol="0">
            <a:spAutoFit/>
          </a:bodyPr>
          <a:lstStyle/>
          <a:p>
            <a:pPr algn="ctr"/>
            <a:r>
              <a:rPr lang="pt-BR" sz="1400" dirty="0" err="1">
                <a:solidFill>
                  <a:schemeClr val="accent4"/>
                </a:solidFill>
                <a:latin typeface="Cavolini" panose="03000502040302020204" pitchFamily="66" charset="0"/>
                <a:cs typeface="Cavolini" panose="03000502040302020204" pitchFamily="66" charset="0"/>
              </a:rPr>
              <a:t>Estimate</a:t>
            </a:r>
            <a:endParaRPr lang="pt-BR" sz="1400" dirty="0">
              <a:solidFill>
                <a:schemeClr val="accent4"/>
              </a:solidFill>
              <a:latin typeface="Cavolini" panose="03000502040302020204" pitchFamily="66" charset="0"/>
              <a:cs typeface="Cavolini" panose="03000502040302020204" pitchFamily="66" charset="0"/>
            </a:endParaRPr>
          </a:p>
          <a:p>
            <a:pPr algn="ctr"/>
            <a:r>
              <a:rPr lang="pt-BR" sz="1400" dirty="0">
                <a:solidFill>
                  <a:schemeClr val="accent4"/>
                </a:solidFill>
                <a:latin typeface="Cavolini" panose="03000502040302020204" pitchFamily="66" charset="0"/>
                <a:cs typeface="Cavolini" panose="03000502040302020204" pitchFamily="66" charset="0"/>
              </a:rPr>
              <a:t>t+1</a:t>
            </a:r>
          </a:p>
        </p:txBody>
      </p:sp>
      <p:sp>
        <p:nvSpPr>
          <p:cNvPr id="17" name="CaixaDeTexto 16">
            <a:extLst>
              <a:ext uri="{FF2B5EF4-FFF2-40B4-BE49-F238E27FC236}">
                <a16:creationId xmlns:a16="http://schemas.microsoft.com/office/drawing/2014/main" id="{37B4B4E4-9212-1BC9-C234-5AD404A18E5D}"/>
              </a:ext>
            </a:extLst>
          </p:cNvPr>
          <p:cNvSpPr txBox="1"/>
          <p:nvPr/>
        </p:nvSpPr>
        <p:spPr>
          <a:xfrm rot="16200000">
            <a:off x="402826" y="2374078"/>
            <a:ext cx="647934" cy="369332"/>
          </a:xfrm>
          <a:prstGeom prst="rect">
            <a:avLst/>
          </a:prstGeom>
          <a:noFill/>
        </p:spPr>
        <p:txBody>
          <a:bodyPr wrap="none" rtlCol="0">
            <a:spAutoFit/>
          </a:bodyPr>
          <a:lstStyle/>
          <a:p>
            <a:r>
              <a:rPr lang="pt-BR" dirty="0">
                <a:latin typeface="Cavolini" panose="03000502040302020204" pitchFamily="66" charset="0"/>
                <a:cs typeface="Cavolini" panose="03000502040302020204" pitchFamily="66" charset="0"/>
              </a:rPr>
              <a:t>PDF</a:t>
            </a:r>
          </a:p>
        </p:txBody>
      </p: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C5454B3-22A1-F5FD-BEE7-44B2AF01A47B}"/>
                  </a:ext>
                </a:extLst>
              </p:cNvPr>
              <p:cNvSpPr txBox="1"/>
              <p:nvPr/>
            </p:nvSpPr>
            <p:spPr>
              <a:xfrm>
                <a:off x="3109162" y="3044039"/>
                <a:ext cx="1949221" cy="276999"/>
              </a:xfrm>
              <a:prstGeom prst="rect">
                <a:avLst/>
              </a:prstGeom>
              <a:noFill/>
            </p:spPr>
            <p:txBody>
              <a:bodyPr wrap="square" rtlCol="0">
                <a:spAutoFit/>
              </a:bodyPr>
              <a:lstStyle/>
              <a:p>
                <a:r>
                  <a:rPr lang="pt-BR" sz="1200" dirty="0">
                    <a:latin typeface="Cavolini" panose="03000502040302020204" pitchFamily="66" charset="0"/>
                    <a:cs typeface="Cavolini" panose="03000502040302020204" pitchFamily="66" charset="0"/>
                  </a:rPr>
                  <a:t>With </a:t>
                </a:r>
                <a:r>
                  <a:rPr lang="pt-BR" sz="1200" dirty="0" err="1">
                    <a:latin typeface="Cavolini" panose="03000502040302020204" pitchFamily="66" charset="0"/>
                    <a:cs typeface="Cavolini" panose="03000502040302020204" pitchFamily="66" charset="0"/>
                  </a:rPr>
                  <a:t>uncertainty</a:t>
                </a:r>
                <a:r>
                  <a:rPr lang="pt-BR" sz="1200" dirty="0">
                    <a:latin typeface="Cavolini" panose="03000502040302020204" pitchFamily="66" charset="0"/>
                    <a:cs typeface="Cavolini" panose="03000502040302020204" pitchFamily="66" charset="0"/>
                  </a:rPr>
                  <a:t> </a:t>
                </a:r>
                <a14:m>
                  <m:oMath xmlns:m="http://schemas.openxmlformats.org/officeDocument/2006/math">
                    <m:r>
                      <a:rPr lang="pt-BR" sz="1200" b="1" i="1" dirty="0" smtClean="0">
                        <a:latin typeface="Cambria Math" panose="02040503050406030204" pitchFamily="18" charset="0"/>
                      </a:rPr>
                      <m:t>𝑸</m:t>
                    </m:r>
                  </m:oMath>
                </a14:m>
                <a:endParaRPr lang="pt-BR" sz="1200" b="1" dirty="0"/>
              </a:p>
            </p:txBody>
          </p:sp>
        </mc:Choice>
        <mc:Fallback xmlns="">
          <p:sp>
            <p:nvSpPr>
              <p:cNvPr id="35" name="CaixaDeTexto 34">
                <a:extLst>
                  <a:ext uri="{FF2B5EF4-FFF2-40B4-BE49-F238E27FC236}">
                    <a16:creationId xmlns:a16="http://schemas.microsoft.com/office/drawing/2014/main" id="{5C5454B3-22A1-F5FD-BEE7-44B2AF01A47B}"/>
                  </a:ext>
                </a:extLst>
              </p:cNvPr>
              <p:cNvSpPr txBox="1">
                <a:spLocks noRot="1" noChangeAspect="1" noMove="1" noResize="1" noEditPoints="1" noAdjustHandles="1" noChangeArrowheads="1" noChangeShapeType="1" noTextEdit="1"/>
              </p:cNvSpPr>
              <p:nvPr/>
            </p:nvSpPr>
            <p:spPr>
              <a:xfrm>
                <a:off x="3109162" y="3044039"/>
                <a:ext cx="1949221" cy="276999"/>
              </a:xfrm>
              <a:prstGeom prst="rect">
                <a:avLst/>
              </a:prstGeom>
              <a:blipFill>
                <a:blip r:embed="rId10"/>
                <a:stretch>
                  <a:fillRect b="-15217"/>
                </a:stretch>
              </a:blipFill>
            </p:spPr>
            <p:txBody>
              <a:bodyPr/>
              <a:lstStyle/>
              <a:p>
                <a:r>
                  <a:rPr lang="pt-BR">
                    <a:noFill/>
                  </a:rPr>
                  <a:t> </a:t>
                </a:r>
              </a:p>
            </p:txBody>
          </p:sp>
        </mc:Fallback>
      </mc:AlternateContent>
      <p:pic>
        <p:nvPicPr>
          <p:cNvPr id="36" name="Imagem 35">
            <a:extLst>
              <a:ext uri="{FF2B5EF4-FFF2-40B4-BE49-F238E27FC236}">
                <a16:creationId xmlns:a16="http://schemas.microsoft.com/office/drawing/2014/main" id="{ADAA7835-93C1-ACC9-C3E9-9D0C114A7FC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2238009" y="4085815"/>
            <a:ext cx="659957" cy="1313665"/>
          </a:xfrm>
          <a:prstGeom prst="rect">
            <a:avLst/>
          </a:prstGeom>
        </p:spPr>
      </p:pic>
      <p:pic>
        <p:nvPicPr>
          <p:cNvPr id="37" name="Imagem 36">
            <a:extLst>
              <a:ext uri="{FF2B5EF4-FFF2-40B4-BE49-F238E27FC236}">
                <a16:creationId xmlns:a16="http://schemas.microsoft.com/office/drawing/2014/main" id="{8ED107FB-93FF-766C-B3ED-474BDBD3C30A}"/>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7018521" y="4085815"/>
            <a:ext cx="659957" cy="1313665"/>
          </a:xfrm>
          <a:prstGeom prst="rect">
            <a:avLst/>
          </a:prstGeom>
        </p:spPr>
      </p:pic>
    </p:spTree>
    <p:extLst>
      <p:ext uri="{BB962C8B-B14F-4D97-AF65-F5344CB8AC3E}">
        <p14:creationId xmlns:p14="http://schemas.microsoft.com/office/powerpoint/2010/main" val="3042202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A108F-D990-6186-80F6-DC5F2F2C6ED6}"/>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C66C6573-91D6-529D-A7A3-BFBE3904A52E}"/>
              </a:ext>
            </a:extLst>
          </p:cNvPr>
          <p:cNvPicPr>
            <a:picLocks noChangeAspect="1"/>
          </p:cNvPicPr>
          <p:nvPr/>
        </p:nvPicPr>
        <p:blipFill rotWithShape="1">
          <a:blip r:embed="rId3">
            <a:clrChange>
              <a:clrFrom>
                <a:srgbClr val="FFFFFF"/>
              </a:clrFrom>
              <a:clrTo>
                <a:srgbClr val="FFFFFF">
                  <a:alpha val="0"/>
                </a:srgbClr>
              </a:clrTo>
            </a:clrChange>
          </a:blip>
          <a:srcRect r="12983" b="46228"/>
          <a:stretch/>
        </p:blipFill>
        <p:spPr>
          <a:xfrm>
            <a:off x="428309" y="1037477"/>
            <a:ext cx="10609118" cy="2962525"/>
          </a:xfrm>
          <a:prstGeom prst="rect">
            <a:avLst/>
          </a:prstGeom>
        </p:spPr>
      </p:pic>
      <p:sp>
        <p:nvSpPr>
          <p:cNvPr id="3" name="CaixaDeTexto 2">
            <a:extLst>
              <a:ext uri="{FF2B5EF4-FFF2-40B4-BE49-F238E27FC236}">
                <a16:creationId xmlns:a16="http://schemas.microsoft.com/office/drawing/2014/main" id="{152CD687-28EE-286D-4524-6CE3CF36B5B4}"/>
              </a:ext>
            </a:extLst>
          </p:cNvPr>
          <p:cNvSpPr txBox="1"/>
          <p:nvPr/>
        </p:nvSpPr>
        <p:spPr>
          <a:xfrm>
            <a:off x="6606876" y="1242537"/>
            <a:ext cx="1741182" cy="338554"/>
          </a:xfrm>
          <a:prstGeom prst="rect">
            <a:avLst/>
          </a:prstGeom>
          <a:solidFill>
            <a:schemeClr val="bg1"/>
          </a:solidFill>
        </p:spPr>
        <p:txBody>
          <a:bodyPr wrap="square">
            <a:spAutoFit/>
          </a:bodyPr>
          <a:lstStyle/>
          <a:p>
            <a:r>
              <a:rPr lang="pt-BR" sz="1600" dirty="0" err="1">
                <a:latin typeface="Cavolini" panose="03000502040302020204" pitchFamily="66" charset="0"/>
                <a:cs typeface="Cavolini" panose="03000502040302020204" pitchFamily="66" charset="0"/>
              </a:rPr>
              <a:t>Correction</a:t>
            </a:r>
            <a:r>
              <a:rPr lang="pt-BR" sz="1600" dirty="0">
                <a:latin typeface="Cavolini" panose="03000502040302020204" pitchFamily="66" charset="0"/>
                <a:cs typeface="Cavolini" panose="03000502040302020204" pitchFamily="66" charset="0"/>
              </a:rPr>
              <a:t> </a:t>
            </a:r>
            <a:endParaRPr lang="en-US" sz="1600" dirty="0"/>
          </a:p>
        </p:txBody>
      </p:sp>
      <p:pic>
        <p:nvPicPr>
          <p:cNvPr id="2" name="Imagem 1">
            <a:extLst>
              <a:ext uri="{FF2B5EF4-FFF2-40B4-BE49-F238E27FC236}">
                <a16:creationId xmlns:a16="http://schemas.microsoft.com/office/drawing/2014/main" id="{A7542149-5DA8-D5F4-7681-379A2E2B88B9}"/>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5072911" y="4099601"/>
            <a:ext cx="659957" cy="1313665"/>
          </a:xfrm>
          <a:prstGeom prst="rect">
            <a:avLst/>
          </a:prstGeom>
        </p:spPr>
      </p:pic>
      <p:pic>
        <p:nvPicPr>
          <p:cNvPr id="4" name="Imagem 3">
            <a:extLst>
              <a:ext uri="{FF2B5EF4-FFF2-40B4-BE49-F238E27FC236}">
                <a16:creationId xmlns:a16="http://schemas.microsoft.com/office/drawing/2014/main" id="{1A3AD4A0-CAEE-C58B-9CD4-F694151FB257}"/>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8743616" y="4024177"/>
            <a:ext cx="659957" cy="1313665"/>
          </a:xfrm>
          <a:prstGeom prst="rect">
            <a:avLst/>
          </a:prstGeom>
        </p:spPr>
      </p:pic>
      <p:sp>
        <p:nvSpPr>
          <p:cNvPr id="6" name="CaixaDeTexto 5">
            <a:extLst>
              <a:ext uri="{FF2B5EF4-FFF2-40B4-BE49-F238E27FC236}">
                <a16:creationId xmlns:a16="http://schemas.microsoft.com/office/drawing/2014/main" id="{D886B811-6859-2520-3D2E-599B5CDDE623}"/>
              </a:ext>
            </a:extLst>
          </p:cNvPr>
          <p:cNvSpPr txBox="1"/>
          <p:nvPr/>
        </p:nvSpPr>
        <p:spPr>
          <a:xfrm>
            <a:off x="3109162" y="2544157"/>
            <a:ext cx="1335622" cy="338554"/>
          </a:xfrm>
          <a:prstGeom prst="rect">
            <a:avLst/>
          </a:prstGeom>
          <a:noFill/>
        </p:spPr>
        <p:txBody>
          <a:bodyPr wrap="none" rtlCol="0">
            <a:spAutoFit/>
          </a:bodyPr>
          <a:lstStyle/>
          <a:p>
            <a:r>
              <a:rPr lang="pt-BR" sz="1600" dirty="0" err="1">
                <a:latin typeface="Cavolini" panose="03000502040302020204" pitchFamily="66" charset="0"/>
                <a:cs typeface="Cavolini" panose="03000502040302020204" pitchFamily="66" charset="0"/>
              </a:rPr>
              <a:t>Prediction</a:t>
            </a:r>
            <a:endParaRPr lang="pt-BR" sz="1600" dirty="0">
              <a:latin typeface="Cavolini" panose="03000502040302020204" pitchFamily="66" charset="0"/>
              <a:cs typeface="Cavolini" panose="03000502040302020204" pitchFamily="66" charset="0"/>
            </a:endParaRPr>
          </a:p>
        </p:txBody>
      </p:sp>
      <p:sp>
        <p:nvSpPr>
          <p:cNvPr id="8" name="CaixaDeTexto 7">
            <a:extLst>
              <a:ext uri="{FF2B5EF4-FFF2-40B4-BE49-F238E27FC236}">
                <a16:creationId xmlns:a16="http://schemas.microsoft.com/office/drawing/2014/main" id="{B1756BEC-00C0-9DB8-ED5D-BB697CCA22FD}"/>
              </a:ext>
            </a:extLst>
          </p:cNvPr>
          <p:cNvSpPr txBox="1"/>
          <p:nvPr/>
        </p:nvSpPr>
        <p:spPr>
          <a:xfrm>
            <a:off x="7829295" y="1642729"/>
            <a:ext cx="1741182" cy="338554"/>
          </a:xfrm>
          <a:prstGeom prst="rect">
            <a:avLst/>
          </a:prstGeom>
          <a:noFill/>
        </p:spPr>
        <p:txBody>
          <a:bodyPr wrap="none" rtlCol="0">
            <a:spAutoFit/>
          </a:bodyPr>
          <a:lstStyle/>
          <a:p>
            <a:r>
              <a:rPr lang="pt-BR" sz="1600" dirty="0" err="1">
                <a:latin typeface="Cavolini" panose="03000502040302020204" pitchFamily="66" charset="0"/>
                <a:cs typeface="Cavolini" panose="03000502040302020204" pitchFamily="66" charset="0"/>
              </a:rPr>
              <a:t>Measurement</a:t>
            </a:r>
            <a:endParaRPr lang="pt-BR" sz="1600" dirty="0">
              <a:latin typeface="Cavolini" panose="03000502040302020204" pitchFamily="66" charset="0"/>
              <a:cs typeface="Cavolini" panose="03000502040302020204" pitchFamily="66" charset="0"/>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039A793-E22B-A074-5C09-A34A266D5D06}"/>
                  </a:ext>
                </a:extLst>
              </p:cNvPr>
              <p:cNvSpPr txBox="1"/>
              <p:nvPr/>
            </p:nvSpPr>
            <p:spPr>
              <a:xfrm>
                <a:off x="1762838" y="3668002"/>
                <a:ext cx="1057212"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acc>
                                <m:accPr>
                                  <m:chr m:val="̂"/>
                                  <m:ctrlPr>
                                    <a:rPr lang="pt-BR" b="1"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𝒙</m:t>
                                  </m:r>
                                </m:e>
                              </m:acc>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𝑷</m:t>
                                  </m:r>
                                </m:e>
                              </m:acc>
                            </m:e>
                            <m:sub>
                              <m:r>
                                <a:rPr lang="pt-BR" b="0" i="1" smtClean="0">
                                  <a:latin typeface="Cambria Math" panose="02040503050406030204" pitchFamily="18" charset="0"/>
                                  <a:ea typeface="Cambria Math" panose="02040503050406030204" pitchFamily="18" charset="0"/>
                                </a:rPr>
                                <m:t>𝑡</m:t>
                              </m:r>
                            </m:sub>
                          </m:sSub>
                        </m:e>
                      </m:d>
                    </m:oMath>
                  </m:oMathPara>
                </a14:m>
                <a:endParaRPr lang="pt-BR" dirty="0"/>
              </a:p>
            </p:txBody>
          </p:sp>
        </mc:Choice>
        <mc:Fallback xmlns="">
          <p:sp>
            <p:nvSpPr>
              <p:cNvPr id="9" name="CaixaDeTexto 8">
                <a:extLst>
                  <a:ext uri="{FF2B5EF4-FFF2-40B4-BE49-F238E27FC236}">
                    <a16:creationId xmlns:a16="http://schemas.microsoft.com/office/drawing/2014/main" id="{C039A793-E22B-A074-5C09-A34A266D5D06}"/>
                  </a:ext>
                </a:extLst>
              </p:cNvPr>
              <p:cNvSpPr txBox="1">
                <a:spLocks noRot="1" noChangeAspect="1" noMove="1" noResize="1" noEditPoints="1" noAdjustHandles="1" noChangeArrowheads="1" noChangeShapeType="1" noTextEdit="1"/>
              </p:cNvSpPr>
              <p:nvPr/>
            </p:nvSpPr>
            <p:spPr>
              <a:xfrm>
                <a:off x="1762838" y="3668002"/>
                <a:ext cx="1057212" cy="312650"/>
              </a:xfrm>
              <a:prstGeom prst="rect">
                <a:avLst/>
              </a:prstGeom>
              <a:blipFill>
                <a:blip r:embed="rId6"/>
                <a:stretch>
                  <a:fillRect l="-4023" t="-15686" r="-19540" b="-98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27337EA-3AB7-DC25-AE7A-4B0B58E87FEF}"/>
                  </a:ext>
                </a:extLst>
              </p:cNvPr>
              <p:cNvSpPr txBox="1"/>
              <p:nvPr/>
            </p:nvSpPr>
            <p:spPr>
              <a:xfrm>
                <a:off x="4819225" y="3694693"/>
                <a:ext cx="14761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acc>
                                <m:accPr>
                                  <m:chr m:val="̅"/>
                                  <m:ctrlPr>
                                    <a:rPr lang="pt-BR" b="1"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𝒙</m:t>
                                  </m:r>
                                </m:e>
                              </m:acc>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𝑷</m:t>
                                  </m:r>
                                </m:e>
                              </m:acc>
                            </m:e>
                            <m:sub>
                              <m:r>
                                <a:rPr lang="pt-BR" b="1" i="1" smtClean="0">
                                  <a:latin typeface="Cambria Math" panose="02040503050406030204" pitchFamily="18" charset="0"/>
                                  <a:ea typeface="Cambria Math" panose="02040503050406030204" pitchFamily="18" charset="0"/>
                                </a:rPr>
                                <m:t>𝒕</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𝟏</m:t>
                              </m:r>
                            </m:sub>
                          </m:sSub>
                        </m:e>
                      </m:d>
                    </m:oMath>
                  </m:oMathPara>
                </a14:m>
                <a:endParaRPr lang="pt-BR" dirty="0"/>
              </a:p>
            </p:txBody>
          </p:sp>
        </mc:Choice>
        <mc:Fallback xmlns="">
          <p:sp>
            <p:nvSpPr>
              <p:cNvPr id="10" name="CaixaDeTexto 9">
                <a:extLst>
                  <a:ext uri="{FF2B5EF4-FFF2-40B4-BE49-F238E27FC236}">
                    <a16:creationId xmlns:a16="http://schemas.microsoft.com/office/drawing/2014/main" id="{E27337EA-3AB7-DC25-AE7A-4B0B58E87FEF}"/>
                  </a:ext>
                </a:extLst>
              </p:cNvPr>
              <p:cNvSpPr txBox="1">
                <a:spLocks noRot="1" noChangeAspect="1" noMove="1" noResize="1" noEditPoints="1" noAdjustHandles="1" noChangeArrowheads="1" noChangeShapeType="1" noTextEdit="1"/>
              </p:cNvSpPr>
              <p:nvPr/>
            </p:nvSpPr>
            <p:spPr>
              <a:xfrm>
                <a:off x="4819225" y="3694693"/>
                <a:ext cx="1476173" cy="276999"/>
              </a:xfrm>
              <a:prstGeom prst="rect">
                <a:avLst/>
              </a:prstGeom>
              <a:blipFill>
                <a:blip r:embed="rId7"/>
                <a:stretch>
                  <a:fillRect l="-3306" t="-2174" b="-173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8FADBB7-8B96-921E-B0DA-88B7FAFB616C}"/>
                  </a:ext>
                </a:extLst>
              </p:cNvPr>
              <p:cNvSpPr txBox="1"/>
              <p:nvPr/>
            </p:nvSpPr>
            <p:spPr>
              <a:xfrm>
                <a:off x="6729250" y="3711527"/>
                <a:ext cx="1496435"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acc>
                                <m:accPr>
                                  <m:chr m:val="̂"/>
                                  <m:ctrlPr>
                                    <a:rPr lang="pt-BR" b="1" i="1">
                                      <a:latin typeface="Cambria Math" panose="02040503050406030204" pitchFamily="18" charset="0"/>
                                      <a:ea typeface="Cambria Math" panose="02040503050406030204" pitchFamily="18" charset="0"/>
                                    </a:rPr>
                                  </m:ctrlPr>
                                </m:accPr>
                                <m:e>
                                  <m:r>
                                    <a:rPr lang="pt-BR" b="1" i="1">
                                      <a:latin typeface="Cambria Math" panose="02040503050406030204" pitchFamily="18" charset="0"/>
                                      <a:ea typeface="Cambria Math" panose="02040503050406030204" pitchFamily="18" charset="0"/>
                                    </a:rPr>
                                    <m:t>𝒙</m:t>
                                  </m:r>
                                </m:e>
                              </m:acc>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b="1" i="1">
                                      <a:latin typeface="Cambria Math" panose="02040503050406030204" pitchFamily="18" charset="0"/>
                                      <a:ea typeface="Cambria Math" panose="02040503050406030204" pitchFamily="18" charset="0"/>
                                    </a:rPr>
                                    <m:t>𝑷</m:t>
                                  </m:r>
                                </m:e>
                              </m:acc>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d>
                    </m:oMath>
                  </m:oMathPara>
                </a14:m>
                <a:endParaRPr lang="pt-BR" dirty="0"/>
              </a:p>
            </p:txBody>
          </p:sp>
        </mc:Choice>
        <mc:Fallback xmlns="">
          <p:sp>
            <p:nvSpPr>
              <p:cNvPr id="11" name="CaixaDeTexto 10">
                <a:extLst>
                  <a:ext uri="{FF2B5EF4-FFF2-40B4-BE49-F238E27FC236}">
                    <a16:creationId xmlns:a16="http://schemas.microsoft.com/office/drawing/2014/main" id="{F8FADBB7-8B96-921E-B0DA-88B7FAFB616C}"/>
                  </a:ext>
                </a:extLst>
              </p:cNvPr>
              <p:cNvSpPr txBox="1">
                <a:spLocks noRot="1" noChangeAspect="1" noMove="1" noResize="1" noEditPoints="1" noAdjustHandles="1" noChangeArrowheads="1" noChangeShapeType="1" noTextEdit="1"/>
              </p:cNvSpPr>
              <p:nvPr/>
            </p:nvSpPr>
            <p:spPr>
              <a:xfrm>
                <a:off x="6729250" y="3711527"/>
                <a:ext cx="1496435" cy="312650"/>
              </a:xfrm>
              <a:prstGeom prst="rect">
                <a:avLst/>
              </a:prstGeom>
              <a:blipFill>
                <a:blip r:embed="rId8"/>
                <a:stretch>
                  <a:fillRect l="-3265" t="-15686" b="-98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25C4808-8E43-713C-C01B-BCF037E4B2A7}"/>
                  </a:ext>
                </a:extLst>
              </p:cNvPr>
              <p:cNvSpPr txBox="1"/>
              <p:nvPr/>
            </p:nvSpPr>
            <p:spPr>
              <a:xfrm>
                <a:off x="8470432" y="3694693"/>
                <a:ext cx="1155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𝒛</m:t>
                              </m:r>
                            </m:e>
                            <m:sub>
                              <m:r>
                                <a:rPr lang="pt-BR" b="1" i="1" smtClean="0">
                                  <a:latin typeface="Cambria Math" panose="02040503050406030204" pitchFamily="18" charset="0"/>
                                  <a:ea typeface="Cambria Math" panose="02040503050406030204" pitchFamily="18" charset="0"/>
                                </a:rPr>
                                <m:t>𝒕</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𝟏</m:t>
                              </m:r>
                            </m:sub>
                          </m:sSub>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𝑹</m:t>
                          </m:r>
                        </m:e>
                      </m:d>
                    </m:oMath>
                  </m:oMathPara>
                </a14:m>
                <a:endParaRPr lang="pt-BR" dirty="0"/>
              </a:p>
            </p:txBody>
          </p:sp>
        </mc:Choice>
        <mc:Fallback xmlns="">
          <p:sp>
            <p:nvSpPr>
              <p:cNvPr id="12" name="CaixaDeTexto 11">
                <a:extLst>
                  <a:ext uri="{FF2B5EF4-FFF2-40B4-BE49-F238E27FC236}">
                    <a16:creationId xmlns:a16="http://schemas.microsoft.com/office/drawing/2014/main" id="{225C4808-8E43-713C-C01B-BCF037E4B2A7}"/>
                  </a:ext>
                </a:extLst>
              </p:cNvPr>
              <p:cNvSpPr txBox="1">
                <a:spLocks noRot="1" noChangeAspect="1" noMove="1" noResize="1" noEditPoints="1" noAdjustHandles="1" noChangeArrowheads="1" noChangeShapeType="1" noTextEdit="1"/>
              </p:cNvSpPr>
              <p:nvPr/>
            </p:nvSpPr>
            <p:spPr>
              <a:xfrm>
                <a:off x="8470432" y="3694693"/>
                <a:ext cx="1155957" cy="276999"/>
              </a:xfrm>
              <a:prstGeom prst="rect">
                <a:avLst/>
              </a:prstGeom>
              <a:blipFill>
                <a:blip r:embed="rId9"/>
                <a:stretch>
                  <a:fillRect l="-4233" b="-15217"/>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DB1BAC4B-3485-37FC-9D4F-6599B7F7DB4E}"/>
              </a:ext>
            </a:extLst>
          </p:cNvPr>
          <p:cNvSpPr txBox="1"/>
          <p:nvPr/>
        </p:nvSpPr>
        <p:spPr>
          <a:xfrm>
            <a:off x="2026814" y="5485294"/>
            <a:ext cx="1082348" cy="523220"/>
          </a:xfrm>
          <a:prstGeom prst="rect">
            <a:avLst/>
          </a:prstGeom>
          <a:noFill/>
        </p:spPr>
        <p:txBody>
          <a:bodyPr wrap="none" rtlCol="0">
            <a:spAutoFit/>
          </a:bodyPr>
          <a:lstStyle/>
          <a:p>
            <a:pPr algn="ctr"/>
            <a:r>
              <a:rPr lang="pt-BR" sz="1400" dirty="0" err="1">
                <a:solidFill>
                  <a:schemeClr val="accent3"/>
                </a:solidFill>
                <a:latin typeface="Cavolini" panose="03000502040302020204" pitchFamily="66" charset="0"/>
                <a:cs typeface="Cavolini" panose="03000502040302020204" pitchFamily="66" charset="0"/>
              </a:rPr>
              <a:t>Estimate</a:t>
            </a:r>
            <a:endParaRPr lang="pt-BR" sz="1400" dirty="0">
              <a:solidFill>
                <a:schemeClr val="accent3"/>
              </a:solidFill>
              <a:latin typeface="Cavolini" panose="03000502040302020204" pitchFamily="66" charset="0"/>
              <a:cs typeface="Cavolini" panose="03000502040302020204" pitchFamily="66" charset="0"/>
            </a:endParaRPr>
          </a:p>
          <a:p>
            <a:pPr algn="ctr"/>
            <a:r>
              <a:rPr lang="pt-BR" sz="1400" dirty="0">
                <a:solidFill>
                  <a:schemeClr val="accent3"/>
                </a:solidFill>
                <a:latin typeface="Cavolini" panose="03000502040302020204" pitchFamily="66" charset="0"/>
                <a:cs typeface="Cavolini" panose="03000502040302020204" pitchFamily="66" charset="0"/>
              </a:rPr>
              <a:t>t</a:t>
            </a:r>
          </a:p>
        </p:txBody>
      </p:sp>
      <p:sp>
        <p:nvSpPr>
          <p:cNvPr id="14" name="CaixaDeTexto 13">
            <a:extLst>
              <a:ext uri="{FF2B5EF4-FFF2-40B4-BE49-F238E27FC236}">
                <a16:creationId xmlns:a16="http://schemas.microsoft.com/office/drawing/2014/main" id="{26FDB854-1BB3-0C30-353B-D2DB08E314FF}"/>
              </a:ext>
            </a:extLst>
          </p:cNvPr>
          <p:cNvSpPr txBox="1"/>
          <p:nvPr/>
        </p:nvSpPr>
        <p:spPr>
          <a:xfrm>
            <a:off x="4634264" y="4939216"/>
            <a:ext cx="1709122" cy="523220"/>
          </a:xfrm>
          <a:prstGeom prst="rect">
            <a:avLst/>
          </a:prstGeom>
          <a:noFill/>
        </p:spPr>
        <p:txBody>
          <a:bodyPr wrap="none" rtlCol="0">
            <a:spAutoFit/>
          </a:bodyPr>
          <a:lstStyle/>
          <a:p>
            <a:pPr algn="ctr"/>
            <a:r>
              <a:rPr lang="pt-BR" sz="1400" dirty="0" err="1">
                <a:latin typeface="Cavolini" panose="03000502040302020204" pitchFamily="66" charset="0"/>
                <a:cs typeface="Cavolini" panose="03000502040302020204" pitchFamily="66" charset="0"/>
              </a:rPr>
              <a:t>Prediction</a:t>
            </a:r>
            <a:endParaRPr lang="pt-BR" sz="1400" dirty="0">
              <a:latin typeface="Cavolini" panose="03000502040302020204" pitchFamily="66" charset="0"/>
              <a:cs typeface="Cavolini" panose="03000502040302020204" pitchFamily="66" charset="0"/>
            </a:endParaRPr>
          </a:p>
          <a:p>
            <a:pPr algn="ctr"/>
            <a:r>
              <a:rPr lang="pt-BR" sz="1400" dirty="0">
                <a:latin typeface="Cavolini" panose="03000502040302020204" pitchFamily="66" charset="0"/>
                <a:cs typeface="Cavolini" panose="03000502040302020204" pitchFamily="66" charset="0"/>
              </a:rPr>
              <a:t>(</a:t>
            </a:r>
            <a:r>
              <a:rPr lang="pt-BR" sz="1400" dirty="0" err="1">
                <a:latin typeface="Cavolini" panose="03000502040302020204" pitchFamily="66" charset="0"/>
                <a:cs typeface="Cavolini" panose="03000502040302020204" pitchFamily="66" charset="0"/>
              </a:rPr>
              <a:t>motion</a:t>
            </a:r>
            <a:r>
              <a:rPr lang="pt-BR" sz="1400" dirty="0">
                <a:latin typeface="Cavolini" panose="03000502040302020204" pitchFamily="66" charset="0"/>
                <a:cs typeface="Cavolini" panose="03000502040302020204" pitchFamily="66" charset="0"/>
              </a:rPr>
              <a:t> model)</a:t>
            </a:r>
          </a:p>
        </p:txBody>
      </p:sp>
      <p:sp>
        <p:nvSpPr>
          <p:cNvPr id="15" name="CaixaDeTexto 14">
            <a:extLst>
              <a:ext uri="{FF2B5EF4-FFF2-40B4-BE49-F238E27FC236}">
                <a16:creationId xmlns:a16="http://schemas.microsoft.com/office/drawing/2014/main" id="{34E8F5D1-DEBF-0290-1599-10F4FF264F53}"/>
              </a:ext>
            </a:extLst>
          </p:cNvPr>
          <p:cNvSpPr txBox="1"/>
          <p:nvPr/>
        </p:nvSpPr>
        <p:spPr>
          <a:xfrm>
            <a:off x="8117289" y="4939216"/>
            <a:ext cx="2165979" cy="523220"/>
          </a:xfrm>
          <a:prstGeom prst="rect">
            <a:avLst/>
          </a:prstGeom>
          <a:noFill/>
        </p:spPr>
        <p:txBody>
          <a:bodyPr wrap="none" rtlCol="0">
            <a:spAutoFit/>
          </a:bodyPr>
          <a:lstStyle/>
          <a:p>
            <a:pPr algn="ctr"/>
            <a:r>
              <a:rPr lang="pt-BR" sz="1400" dirty="0" err="1">
                <a:latin typeface="Cavolini" panose="03000502040302020204" pitchFamily="66" charset="0"/>
                <a:cs typeface="Cavolini" panose="03000502040302020204" pitchFamily="66" charset="0"/>
              </a:rPr>
              <a:t>Measurement</a:t>
            </a:r>
            <a:endParaRPr lang="pt-BR" sz="1400" dirty="0">
              <a:latin typeface="Cavolini" panose="03000502040302020204" pitchFamily="66" charset="0"/>
              <a:cs typeface="Cavolini" panose="03000502040302020204" pitchFamily="66" charset="0"/>
            </a:endParaRPr>
          </a:p>
          <a:p>
            <a:pPr algn="ctr"/>
            <a:r>
              <a:rPr lang="pt-BR" sz="1400" dirty="0">
                <a:latin typeface="Cavolini" panose="03000502040302020204" pitchFamily="66" charset="0"/>
                <a:cs typeface="Cavolini" panose="03000502040302020204" pitchFamily="66" charset="0"/>
              </a:rPr>
              <a:t>(</a:t>
            </a:r>
            <a:r>
              <a:rPr lang="pt-BR" sz="1400" dirty="0" err="1">
                <a:latin typeface="Cavolini" panose="03000502040302020204" pitchFamily="66" charset="0"/>
                <a:cs typeface="Cavolini" panose="03000502040302020204" pitchFamily="66" charset="0"/>
              </a:rPr>
              <a:t>observation</a:t>
            </a:r>
            <a:r>
              <a:rPr lang="pt-BR" sz="1400" dirty="0">
                <a:latin typeface="Cavolini" panose="03000502040302020204" pitchFamily="66" charset="0"/>
                <a:cs typeface="Cavolini" panose="03000502040302020204" pitchFamily="66" charset="0"/>
              </a:rPr>
              <a:t> model)</a:t>
            </a:r>
          </a:p>
        </p:txBody>
      </p:sp>
      <p:sp>
        <p:nvSpPr>
          <p:cNvPr id="16" name="CaixaDeTexto 15">
            <a:extLst>
              <a:ext uri="{FF2B5EF4-FFF2-40B4-BE49-F238E27FC236}">
                <a16:creationId xmlns:a16="http://schemas.microsoft.com/office/drawing/2014/main" id="{B45E742A-3C15-2699-1E51-02D850861939}"/>
              </a:ext>
            </a:extLst>
          </p:cNvPr>
          <p:cNvSpPr txBox="1"/>
          <p:nvPr/>
        </p:nvSpPr>
        <p:spPr>
          <a:xfrm>
            <a:off x="6807326" y="5492811"/>
            <a:ext cx="1082348" cy="523220"/>
          </a:xfrm>
          <a:prstGeom prst="rect">
            <a:avLst/>
          </a:prstGeom>
          <a:noFill/>
        </p:spPr>
        <p:txBody>
          <a:bodyPr wrap="none" rtlCol="0">
            <a:spAutoFit/>
          </a:bodyPr>
          <a:lstStyle/>
          <a:p>
            <a:pPr algn="ctr"/>
            <a:r>
              <a:rPr lang="pt-BR" sz="1400" dirty="0" err="1">
                <a:solidFill>
                  <a:schemeClr val="accent4"/>
                </a:solidFill>
                <a:latin typeface="Cavolini" panose="03000502040302020204" pitchFamily="66" charset="0"/>
                <a:cs typeface="Cavolini" panose="03000502040302020204" pitchFamily="66" charset="0"/>
              </a:rPr>
              <a:t>Estimate</a:t>
            </a:r>
            <a:endParaRPr lang="pt-BR" sz="1400" dirty="0">
              <a:solidFill>
                <a:schemeClr val="accent4"/>
              </a:solidFill>
              <a:latin typeface="Cavolini" panose="03000502040302020204" pitchFamily="66" charset="0"/>
              <a:cs typeface="Cavolini" panose="03000502040302020204" pitchFamily="66" charset="0"/>
            </a:endParaRPr>
          </a:p>
          <a:p>
            <a:pPr algn="ctr"/>
            <a:r>
              <a:rPr lang="pt-BR" sz="1400" dirty="0">
                <a:solidFill>
                  <a:schemeClr val="accent4"/>
                </a:solidFill>
                <a:latin typeface="Cavolini" panose="03000502040302020204" pitchFamily="66" charset="0"/>
                <a:cs typeface="Cavolini" panose="03000502040302020204" pitchFamily="66" charset="0"/>
              </a:rPr>
              <a:t>t+1</a:t>
            </a:r>
          </a:p>
        </p:txBody>
      </p:sp>
      <p:sp>
        <p:nvSpPr>
          <p:cNvPr id="17" name="CaixaDeTexto 16">
            <a:extLst>
              <a:ext uri="{FF2B5EF4-FFF2-40B4-BE49-F238E27FC236}">
                <a16:creationId xmlns:a16="http://schemas.microsoft.com/office/drawing/2014/main" id="{AE372762-226A-11CC-9215-D0FC07ACF17E}"/>
              </a:ext>
            </a:extLst>
          </p:cNvPr>
          <p:cNvSpPr txBox="1"/>
          <p:nvPr/>
        </p:nvSpPr>
        <p:spPr>
          <a:xfrm rot="16200000">
            <a:off x="402826" y="2374078"/>
            <a:ext cx="647934" cy="369332"/>
          </a:xfrm>
          <a:prstGeom prst="rect">
            <a:avLst/>
          </a:prstGeom>
          <a:noFill/>
        </p:spPr>
        <p:txBody>
          <a:bodyPr wrap="none" rtlCol="0">
            <a:spAutoFit/>
          </a:bodyPr>
          <a:lstStyle/>
          <a:p>
            <a:r>
              <a:rPr lang="pt-BR" dirty="0">
                <a:latin typeface="Cavolini" panose="03000502040302020204" pitchFamily="66" charset="0"/>
                <a:cs typeface="Cavolini" panose="03000502040302020204" pitchFamily="66" charset="0"/>
              </a:rPr>
              <a:t>PDF</a:t>
            </a:r>
          </a:p>
        </p:txBody>
      </p: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74F1B334-E81E-29F3-139D-D737D727EF9B}"/>
                  </a:ext>
                </a:extLst>
              </p:cNvPr>
              <p:cNvSpPr txBox="1"/>
              <p:nvPr/>
            </p:nvSpPr>
            <p:spPr>
              <a:xfrm>
                <a:off x="3109162" y="3044039"/>
                <a:ext cx="1949221" cy="276999"/>
              </a:xfrm>
              <a:prstGeom prst="rect">
                <a:avLst/>
              </a:prstGeom>
              <a:noFill/>
            </p:spPr>
            <p:txBody>
              <a:bodyPr wrap="square" rtlCol="0">
                <a:spAutoFit/>
              </a:bodyPr>
              <a:lstStyle/>
              <a:p>
                <a:r>
                  <a:rPr lang="pt-BR" sz="1200" dirty="0">
                    <a:latin typeface="Cavolini" panose="03000502040302020204" pitchFamily="66" charset="0"/>
                    <a:cs typeface="Cavolini" panose="03000502040302020204" pitchFamily="66" charset="0"/>
                  </a:rPr>
                  <a:t>With </a:t>
                </a:r>
                <a:r>
                  <a:rPr lang="pt-BR" sz="1200" dirty="0" err="1">
                    <a:latin typeface="Cavolini" panose="03000502040302020204" pitchFamily="66" charset="0"/>
                    <a:cs typeface="Cavolini" panose="03000502040302020204" pitchFamily="66" charset="0"/>
                  </a:rPr>
                  <a:t>uncertainty</a:t>
                </a:r>
                <a:r>
                  <a:rPr lang="pt-BR" sz="1200" dirty="0">
                    <a:latin typeface="Cavolini" panose="03000502040302020204" pitchFamily="66" charset="0"/>
                    <a:cs typeface="Cavolini" panose="03000502040302020204" pitchFamily="66" charset="0"/>
                  </a:rPr>
                  <a:t> </a:t>
                </a:r>
                <a14:m>
                  <m:oMath xmlns:m="http://schemas.openxmlformats.org/officeDocument/2006/math">
                    <m:r>
                      <a:rPr lang="pt-BR" sz="1200" b="1" i="1" dirty="0" smtClean="0">
                        <a:latin typeface="Cambria Math" panose="02040503050406030204" pitchFamily="18" charset="0"/>
                      </a:rPr>
                      <m:t>𝑸</m:t>
                    </m:r>
                  </m:oMath>
                </a14:m>
                <a:endParaRPr lang="pt-BR" sz="1200" b="1" dirty="0"/>
              </a:p>
            </p:txBody>
          </p:sp>
        </mc:Choice>
        <mc:Fallback xmlns="">
          <p:sp>
            <p:nvSpPr>
              <p:cNvPr id="35" name="CaixaDeTexto 34">
                <a:extLst>
                  <a:ext uri="{FF2B5EF4-FFF2-40B4-BE49-F238E27FC236}">
                    <a16:creationId xmlns:a16="http://schemas.microsoft.com/office/drawing/2014/main" id="{74F1B334-E81E-29F3-139D-D737D727EF9B}"/>
                  </a:ext>
                </a:extLst>
              </p:cNvPr>
              <p:cNvSpPr txBox="1">
                <a:spLocks noRot="1" noChangeAspect="1" noMove="1" noResize="1" noEditPoints="1" noAdjustHandles="1" noChangeArrowheads="1" noChangeShapeType="1" noTextEdit="1"/>
              </p:cNvSpPr>
              <p:nvPr/>
            </p:nvSpPr>
            <p:spPr>
              <a:xfrm>
                <a:off x="3109162" y="3044039"/>
                <a:ext cx="1949221" cy="276999"/>
              </a:xfrm>
              <a:prstGeom prst="rect">
                <a:avLst/>
              </a:prstGeom>
              <a:blipFill>
                <a:blip r:embed="rId10"/>
                <a:stretch>
                  <a:fillRect b="-15217"/>
                </a:stretch>
              </a:blipFill>
            </p:spPr>
            <p:txBody>
              <a:bodyPr/>
              <a:lstStyle/>
              <a:p>
                <a:r>
                  <a:rPr lang="pt-BR">
                    <a:noFill/>
                  </a:rPr>
                  <a:t> </a:t>
                </a:r>
              </a:p>
            </p:txBody>
          </p:sp>
        </mc:Fallback>
      </mc:AlternateContent>
      <p:pic>
        <p:nvPicPr>
          <p:cNvPr id="36" name="Imagem 35">
            <a:extLst>
              <a:ext uri="{FF2B5EF4-FFF2-40B4-BE49-F238E27FC236}">
                <a16:creationId xmlns:a16="http://schemas.microsoft.com/office/drawing/2014/main" id="{67627AA9-CAC0-5262-7EC8-F3FCBAE147E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2238009" y="4085815"/>
            <a:ext cx="659957" cy="1313665"/>
          </a:xfrm>
          <a:prstGeom prst="rect">
            <a:avLst/>
          </a:prstGeom>
        </p:spPr>
      </p:pic>
      <p:pic>
        <p:nvPicPr>
          <p:cNvPr id="37" name="Imagem 36">
            <a:extLst>
              <a:ext uri="{FF2B5EF4-FFF2-40B4-BE49-F238E27FC236}">
                <a16:creationId xmlns:a16="http://schemas.microsoft.com/office/drawing/2014/main" id="{78ACF24C-931C-2CB4-63CE-8CE54B900BCC}"/>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7018521" y="4085815"/>
            <a:ext cx="659957" cy="1313665"/>
          </a:xfrm>
          <a:prstGeom prst="rect">
            <a:avLst/>
          </a:prstGeom>
        </p:spPr>
      </p:pic>
      <p:sp>
        <p:nvSpPr>
          <p:cNvPr id="7" name="Retângulo 6">
            <a:extLst>
              <a:ext uri="{FF2B5EF4-FFF2-40B4-BE49-F238E27FC236}">
                <a16:creationId xmlns:a16="http://schemas.microsoft.com/office/drawing/2014/main" id="{5DE91808-7CAF-EAC2-3141-5BA407B51A9E}"/>
              </a:ext>
            </a:extLst>
          </p:cNvPr>
          <p:cNvSpPr/>
          <p:nvPr/>
        </p:nvSpPr>
        <p:spPr>
          <a:xfrm>
            <a:off x="113818" y="455163"/>
            <a:ext cx="6217619" cy="5772642"/>
          </a:xfrm>
          <a:custGeom>
            <a:avLst/>
            <a:gdLst>
              <a:gd name="connsiteX0" fmla="*/ 0 w 6217619"/>
              <a:gd name="connsiteY0" fmla="*/ 0 h 5772642"/>
              <a:gd name="connsiteX1" fmla="*/ 627414 w 6217619"/>
              <a:gd name="connsiteY1" fmla="*/ 0 h 5772642"/>
              <a:gd name="connsiteX2" fmla="*/ 1130476 w 6217619"/>
              <a:gd name="connsiteY2" fmla="*/ 0 h 5772642"/>
              <a:gd name="connsiteX3" fmla="*/ 1820067 w 6217619"/>
              <a:gd name="connsiteY3" fmla="*/ 0 h 5772642"/>
              <a:gd name="connsiteX4" fmla="*/ 2198776 w 6217619"/>
              <a:gd name="connsiteY4" fmla="*/ 0 h 5772642"/>
              <a:gd name="connsiteX5" fmla="*/ 2701838 w 6217619"/>
              <a:gd name="connsiteY5" fmla="*/ 0 h 5772642"/>
              <a:gd name="connsiteX6" fmla="*/ 3391429 w 6217619"/>
              <a:gd name="connsiteY6" fmla="*/ 0 h 5772642"/>
              <a:gd name="connsiteX7" fmla="*/ 4081019 w 6217619"/>
              <a:gd name="connsiteY7" fmla="*/ 0 h 5772642"/>
              <a:gd name="connsiteX8" fmla="*/ 4646257 w 6217619"/>
              <a:gd name="connsiteY8" fmla="*/ 0 h 5772642"/>
              <a:gd name="connsiteX9" fmla="*/ 5149319 w 6217619"/>
              <a:gd name="connsiteY9" fmla="*/ 0 h 5772642"/>
              <a:gd name="connsiteX10" fmla="*/ 6217619 w 6217619"/>
              <a:gd name="connsiteY10" fmla="*/ 0 h 5772642"/>
              <a:gd name="connsiteX11" fmla="*/ 6217619 w 6217619"/>
              <a:gd name="connsiteY11" fmla="*/ 404085 h 5772642"/>
              <a:gd name="connsiteX12" fmla="*/ 6217619 w 6217619"/>
              <a:gd name="connsiteY12" fmla="*/ 981349 h 5772642"/>
              <a:gd name="connsiteX13" fmla="*/ 6217619 w 6217619"/>
              <a:gd name="connsiteY13" fmla="*/ 1385434 h 5772642"/>
              <a:gd name="connsiteX14" fmla="*/ 6217619 w 6217619"/>
              <a:gd name="connsiteY14" fmla="*/ 1847245 h 5772642"/>
              <a:gd name="connsiteX15" fmla="*/ 6217619 w 6217619"/>
              <a:gd name="connsiteY15" fmla="*/ 2539962 h 5772642"/>
              <a:gd name="connsiteX16" fmla="*/ 6217619 w 6217619"/>
              <a:gd name="connsiteY16" fmla="*/ 2944047 h 5772642"/>
              <a:gd name="connsiteX17" fmla="*/ 6217619 w 6217619"/>
              <a:gd name="connsiteY17" fmla="*/ 3463585 h 5772642"/>
              <a:gd name="connsiteX18" fmla="*/ 6217619 w 6217619"/>
              <a:gd name="connsiteY18" fmla="*/ 3983123 h 5772642"/>
              <a:gd name="connsiteX19" fmla="*/ 6217619 w 6217619"/>
              <a:gd name="connsiteY19" fmla="*/ 4560387 h 5772642"/>
              <a:gd name="connsiteX20" fmla="*/ 6217619 w 6217619"/>
              <a:gd name="connsiteY20" fmla="*/ 5079925 h 5772642"/>
              <a:gd name="connsiteX21" fmla="*/ 6217619 w 6217619"/>
              <a:gd name="connsiteY21" fmla="*/ 5772642 h 5772642"/>
              <a:gd name="connsiteX22" fmla="*/ 5590205 w 6217619"/>
              <a:gd name="connsiteY22" fmla="*/ 5772642 h 5772642"/>
              <a:gd name="connsiteX23" fmla="*/ 5149319 w 6217619"/>
              <a:gd name="connsiteY23" fmla="*/ 5772642 h 5772642"/>
              <a:gd name="connsiteX24" fmla="*/ 4459729 w 6217619"/>
              <a:gd name="connsiteY24" fmla="*/ 5772642 h 5772642"/>
              <a:gd name="connsiteX25" fmla="*/ 4018843 w 6217619"/>
              <a:gd name="connsiteY25" fmla="*/ 5772642 h 5772642"/>
              <a:gd name="connsiteX26" fmla="*/ 3453605 w 6217619"/>
              <a:gd name="connsiteY26" fmla="*/ 5772642 h 5772642"/>
              <a:gd name="connsiteX27" fmla="*/ 2826190 w 6217619"/>
              <a:gd name="connsiteY27" fmla="*/ 5772642 h 5772642"/>
              <a:gd name="connsiteX28" fmla="*/ 2198776 w 6217619"/>
              <a:gd name="connsiteY28" fmla="*/ 5772642 h 5772642"/>
              <a:gd name="connsiteX29" fmla="*/ 1820067 w 6217619"/>
              <a:gd name="connsiteY29" fmla="*/ 5772642 h 5772642"/>
              <a:gd name="connsiteX30" fmla="*/ 1317005 w 6217619"/>
              <a:gd name="connsiteY30" fmla="*/ 5772642 h 5772642"/>
              <a:gd name="connsiteX31" fmla="*/ 627414 w 6217619"/>
              <a:gd name="connsiteY31" fmla="*/ 5772642 h 5772642"/>
              <a:gd name="connsiteX32" fmla="*/ 0 w 6217619"/>
              <a:gd name="connsiteY32" fmla="*/ 5772642 h 5772642"/>
              <a:gd name="connsiteX33" fmla="*/ 0 w 6217619"/>
              <a:gd name="connsiteY33" fmla="*/ 5195378 h 5772642"/>
              <a:gd name="connsiteX34" fmla="*/ 0 w 6217619"/>
              <a:gd name="connsiteY34" fmla="*/ 4618114 h 5772642"/>
              <a:gd name="connsiteX35" fmla="*/ 0 w 6217619"/>
              <a:gd name="connsiteY35" fmla="*/ 4156302 h 5772642"/>
              <a:gd name="connsiteX36" fmla="*/ 0 w 6217619"/>
              <a:gd name="connsiteY36" fmla="*/ 3521312 h 5772642"/>
              <a:gd name="connsiteX37" fmla="*/ 0 w 6217619"/>
              <a:gd name="connsiteY37" fmla="*/ 2944047 h 5772642"/>
              <a:gd name="connsiteX38" fmla="*/ 0 w 6217619"/>
              <a:gd name="connsiteY38" fmla="*/ 2251330 h 5772642"/>
              <a:gd name="connsiteX39" fmla="*/ 0 w 6217619"/>
              <a:gd name="connsiteY39" fmla="*/ 1616340 h 5772642"/>
              <a:gd name="connsiteX40" fmla="*/ 0 w 6217619"/>
              <a:gd name="connsiteY40" fmla="*/ 1212255 h 5772642"/>
              <a:gd name="connsiteX41" fmla="*/ 0 w 6217619"/>
              <a:gd name="connsiteY41" fmla="*/ 519538 h 5772642"/>
              <a:gd name="connsiteX42" fmla="*/ 0 w 6217619"/>
              <a:gd name="connsiteY42" fmla="*/ 0 h 577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217619" h="5772642" extrusionOk="0">
                <a:moveTo>
                  <a:pt x="0" y="0"/>
                </a:moveTo>
                <a:cubicBezTo>
                  <a:pt x="237532" y="-8796"/>
                  <a:pt x="455066" y="72238"/>
                  <a:pt x="627414" y="0"/>
                </a:cubicBezTo>
                <a:cubicBezTo>
                  <a:pt x="799762" y="-72238"/>
                  <a:pt x="901592" y="31670"/>
                  <a:pt x="1130476" y="0"/>
                </a:cubicBezTo>
                <a:cubicBezTo>
                  <a:pt x="1359360" y="-31670"/>
                  <a:pt x="1656407" y="45000"/>
                  <a:pt x="1820067" y="0"/>
                </a:cubicBezTo>
                <a:cubicBezTo>
                  <a:pt x="1983727" y="-45000"/>
                  <a:pt x="2090251" y="6520"/>
                  <a:pt x="2198776" y="0"/>
                </a:cubicBezTo>
                <a:cubicBezTo>
                  <a:pt x="2307301" y="-6520"/>
                  <a:pt x="2469110" y="45913"/>
                  <a:pt x="2701838" y="0"/>
                </a:cubicBezTo>
                <a:cubicBezTo>
                  <a:pt x="2934566" y="-45913"/>
                  <a:pt x="3107957" y="59240"/>
                  <a:pt x="3391429" y="0"/>
                </a:cubicBezTo>
                <a:cubicBezTo>
                  <a:pt x="3674901" y="-59240"/>
                  <a:pt x="3770086" y="58768"/>
                  <a:pt x="4081019" y="0"/>
                </a:cubicBezTo>
                <a:cubicBezTo>
                  <a:pt x="4391952" y="-58768"/>
                  <a:pt x="4480178" y="30974"/>
                  <a:pt x="4646257" y="0"/>
                </a:cubicBezTo>
                <a:cubicBezTo>
                  <a:pt x="4812336" y="-30974"/>
                  <a:pt x="5032123" y="7317"/>
                  <a:pt x="5149319" y="0"/>
                </a:cubicBezTo>
                <a:cubicBezTo>
                  <a:pt x="5266515" y="-7317"/>
                  <a:pt x="5864893" y="112660"/>
                  <a:pt x="6217619" y="0"/>
                </a:cubicBezTo>
                <a:cubicBezTo>
                  <a:pt x="6231504" y="198231"/>
                  <a:pt x="6182129" y="266052"/>
                  <a:pt x="6217619" y="404085"/>
                </a:cubicBezTo>
                <a:cubicBezTo>
                  <a:pt x="6253109" y="542118"/>
                  <a:pt x="6202054" y="771587"/>
                  <a:pt x="6217619" y="981349"/>
                </a:cubicBezTo>
                <a:cubicBezTo>
                  <a:pt x="6233184" y="1191111"/>
                  <a:pt x="6178532" y="1190051"/>
                  <a:pt x="6217619" y="1385434"/>
                </a:cubicBezTo>
                <a:cubicBezTo>
                  <a:pt x="6256706" y="1580817"/>
                  <a:pt x="6192037" y="1631739"/>
                  <a:pt x="6217619" y="1847245"/>
                </a:cubicBezTo>
                <a:cubicBezTo>
                  <a:pt x="6243201" y="2062751"/>
                  <a:pt x="6214299" y="2391584"/>
                  <a:pt x="6217619" y="2539962"/>
                </a:cubicBezTo>
                <a:cubicBezTo>
                  <a:pt x="6220939" y="2688340"/>
                  <a:pt x="6184577" y="2860772"/>
                  <a:pt x="6217619" y="2944047"/>
                </a:cubicBezTo>
                <a:cubicBezTo>
                  <a:pt x="6250661" y="3027322"/>
                  <a:pt x="6165240" y="3308758"/>
                  <a:pt x="6217619" y="3463585"/>
                </a:cubicBezTo>
                <a:cubicBezTo>
                  <a:pt x="6269998" y="3618412"/>
                  <a:pt x="6197559" y="3740632"/>
                  <a:pt x="6217619" y="3983123"/>
                </a:cubicBezTo>
                <a:cubicBezTo>
                  <a:pt x="6237679" y="4225614"/>
                  <a:pt x="6167272" y="4333192"/>
                  <a:pt x="6217619" y="4560387"/>
                </a:cubicBezTo>
                <a:cubicBezTo>
                  <a:pt x="6267966" y="4787582"/>
                  <a:pt x="6182250" y="4863192"/>
                  <a:pt x="6217619" y="5079925"/>
                </a:cubicBezTo>
                <a:cubicBezTo>
                  <a:pt x="6252988" y="5296658"/>
                  <a:pt x="6152001" y="5443937"/>
                  <a:pt x="6217619" y="5772642"/>
                </a:cubicBezTo>
                <a:cubicBezTo>
                  <a:pt x="6080869" y="5810194"/>
                  <a:pt x="5851312" y="5714359"/>
                  <a:pt x="5590205" y="5772642"/>
                </a:cubicBezTo>
                <a:cubicBezTo>
                  <a:pt x="5329098" y="5830925"/>
                  <a:pt x="5238167" y="5724415"/>
                  <a:pt x="5149319" y="5772642"/>
                </a:cubicBezTo>
                <a:cubicBezTo>
                  <a:pt x="5060471" y="5820869"/>
                  <a:pt x="4676571" y="5770688"/>
                  <a:pt x="4459729" y="5772642"/>
                </a:cubicBezTo>
                <a:cubicBezTo>
                  <a:pt x="4242887" y="5774596"/>
                  <a:pt x="4238744" y="5751270"/>
                  <a:pt x="4018843" y="5772642"/>
                </a:cubicBezTo>
                <a:cubicBezTo>
                  <a:pt x="3798942" y="5794014"/>
                  <a:pt x="3576615" y="5711273"/>
                  <a:pt x="3453605" y="5772642"/>
                </a:cubicBezTo>
                <a:cubicBezTo>
                  <a:pt x="3330595" y="5834011"/>
                  <a:pt x="3125945" y="5719636"/>
                  <a:pt x="2826190" y="5772642"/>
                </a:cubicBezTo>
                <a:cubicBezTo>
                  <a:pt x="2526436" y="5825648"/>
                  <a:pt x="2443899" y="5741178"/>
                  <a:pt x="2198776" y="5772642"/>
                </a:cubicBezTo>
                <a:cubicBezTo>
                  <a:pt x="1953653" y="5804106"/>
                  <a:pt x="1905588" y="5750308"/>
                  <a:pt x="1820067" y="5772642"/>
                </a:cubicBezTo>
                <a:cubicBezTo>
                  <a:pt x="1734546" y="5794976"/>
                  <a:pt x="1458686" y="5744829"/>
                  <a:pt x="1317005" y="5772642"/>
                </a:cubicBezTo>
                <a:cubicBezTo>
                  <a:pt x="1175324" y="5800455"/>
                  <a:pt x="913731" y="5760440"/>
                  <a:pt x="627414" y="5772642"/>
                </a:cubicBezTo>
                <a:cubicBezTo>
                  <a:pt x="341097" y="5784844"/>
                  <a:pt x="291177" y="5749537"/>
                  <a:pt x="0" y="5772642"/>
                </a:cubicBezTo>
                <a:cubicBezTo>
                  <a:pt x="-56510" y="5575489"/>
                  <a:pt x="20309" y="5400464"/>
                  <a:pt x="0" y="5195378"/>
                </a:cubicBezTo>
                <a:cubicBezTo>
                  <a:pt x="-20309" y="4990292"/>
                  <a:pt x="34311" y="4838650"/>
                  <a:pt x="0" y="4618114"/>
                </a:cubicBezTo>
                <a:cubicBezTo>
                  <a:pt x="-34311" y="4397578"/>
                  <a:pt x="41216" y="4340853"/>
                  <a:pt x="0" y="4156302"/>
                </a:cubicBezTo>
                <a:cubicBezTo>
                  <a:pt x="-41216" y="3971751"/>
                  <a:pt x="64092" y="3782899"/>
                  <a:pt x="0" y="3521312"/>
                </a:cubicBezTo>
                <a:cubicBezTo>
                  <a:pt x="-64092" y="3259725"/>
                  <a:pt x="55089" y="3112270"/>
                  <a:pt x="0" y="2944047"/>
                </a:cubicBezTo>
                <a:cubicBezTo>
                  <a:pt x="-55089" y="2775825"/>
                  <a:pt x="61995" y="2567075"/>
                  <a:pt x="0" y="2251330"/>
                </a:cubicBezTo>
                <a:cubicBezTo>
                  <a:pt x="-61995" y="1935585"/>
                  <a:pt x="25346" y="1915018"/>
                  <a:pt x="0" y="1616340"/>
                </a:cubicBezTo>
                <a:cubicBezTo>
                  <a:pt x="-25346" y="1317662"/>
                  <a:pt x="33432" y="1357569"/>
                  <a:pt x="0" y="1212255"/>
                </a:cubicBezTo>
                <a:cubicBezTo>
                  <a:pt x="-33432" y="1066941"/>
                  <a:pt x="70999" y="778368"/>
                  <a:pt x="0" y="519538"/>
                </a:cubicBezTo>
                <a:cubicBezTo>
                  <a:pt x="-70999" y="260708"/>
                  <a:pt x="60218" y="229806"/>
                  <a:pt x="0" y="0"/>
                </a:cubicBezTo>
                <a:close/>
              </a:path>
            </a:pathLst>
          </a:custGeom>
          <a:noFill/>
          <a:ln w="57150">
            <a:solidFill>
              <a:srgbClr val="C00000"/>
            </a:solidFill>
            <a:prstDash val="sysDot"/>
            <a:extLst>
              <a:ext uri="{C807C97D-BFC1-408E-A445-0C87EB9F89A2}">
                <ask:lineSketchStyleProps xmlns:ask="http://schemas.microsoft.com/office/drawing/2018/sketchyshapes" sd="129657261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79A9308C-A146-244B-9EA0-9FFB3306A705}"/>
              </a:ext>
            </a:extLst>
          </p:cNvPr>
          <p:cNvSpPr/>
          <p:nvPr/>
        </p:nvSpPr>
        <p:spPr>
          <a:xfrm>
            <a:off x="6443959" y="390293"/>
            <a:ext cx="3721227" cy="5754029"/>
          </a:xfrm>
          <a:prstGeom prst="rect">
            <a:avLst/>
          </a:prstGeom>
          <a:solidFill>
            <a:schemeClr val="bg1">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45AF27D9-53B4-DECD-DD43-18D905461C43}"/>
              </a:ext>
            </a:extLst>
          </p:cNvPr>
          <p:cNvSpPr/>
          <p:nvPr/>
        </p:nvSpPr>
        <p:spPr>
          <a:xfrm>
            <a:off x="10179623" y="3321038"/>
            <a:ext cx="754159" cy="650654"/>
          </a:xfrm>
          <a:prstGeom prst="rect">
            <a:avLst/>
          </a:prstGeom>
          <a:solidFill>
            <a:schemeClr val="bg1">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ADAC70A2-8F7F-3B39-EE55-40592BA25C8F}"/>
              </a:ext>
            </a:extLst>
          </p:cNvPr>
          <p:cNvSpPr txBox="1"/>
          <p:nvPr/>
        </p:nvSpPr>
        <p:spPr>
          <a:xfrm>
            <a:off x="5294281" y="643092"/>
            <a:ext cx="3936083" cy="1815882"/>
          </a:xfrm>
          <a:prstGeom prst="rect">
            <a:avLst/>
          </a:prstGeom>
          <a:solidFill>
            <a:srgbClr val="C0000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600" b="1" i="0" u="none" strike="noStrike" cap="none" normalizeH="0" baseline="0" dirty="0" err="1">
                <a:ln>
                  <a:noFill/>
                </a:ln>
                <a:solidFill>
                  <a:schemeClr val="bg1"/>
                </a:solidFill>
                <a:effectLst/>
                <a:latin typeface="Cavolini" panose="03000502040302020204" pitchFamily="66" charset="0"/>
                <a:cs typeface="Cavolini" panose="03000502040302020204" pitchFamily="66" charset="0"/>
              </a:rPr>
              <a:t>Predict</a:t>
            </a:r>
            <a:endParaRPr kumimoji="0" lang="pt-BR"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Use the process model to predict the state at the next time step</a:t>
            </a:r>
            <a:r>
              <a:rPr kumimoji="0" lang="pt-BR"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Adjust belief to account for uncertainty in the prediction.</a:t>
            </a:r>
            <a:r>
              <a:rPr kumimoji="0" lang="pt-BR"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a:t>
            </a:r>
            <a:endParaRPr kumimoji="0" lang="en-US"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632984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4D80-2CA8-EBC6-DE8F-F48D35A763D5}"/>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46CA0DD8-0AA0-1D67-6CC6-CE0381BAB282}"/>
              </a:ext>
            </a:extLst>
          </p:cNvPr>
          <p:cNvPicPr>
            <a:picLocks noChangeAspect="1"/>
          </p:cNvPicPr>
          <p:nvPr/>
        </p:nvPicPr>
        <p:blipFill rotWithShape="1">
          <a:blip r:embed="rId3">
            <a:clrChange>
              <a:clrFrom>
                <a:srgbClr val="FFFFFF"/>
              </a:clrFrom>
              <a:clrTo>
                <a:srgbClr val="FFFFFF">
                  <a:alpha val="0"/>
                </a:srgbClr>
              </a:clrTo>
            </a:clrChange>
          </a:blip>
          <a:srcRect r="12983" b="46228"/>
          <a:stretch/>
        </p:blipFill>
        <p:spPr>
          <a:xfrm>
            <a:off x="428309" y="1037477"/>
            <a:ext cx="10609118" cy="2962525"/>
          </a:xfrm>
          <a:prstGeom prst="rect">
            <a:avLst/>
          </a:prstGeom>
        </p:spPr>
      </p:pic>
      <p:sp>
        <p:nvSpPr>
          <p:cNvPr id="3" name="CaixaDeTexto 2">
            <a:extLst>
              <a:ext uri="{FF2B5EF4-FFF2-40B4-BE49-F238E27FC236}">
                <a16:creationId xmlns:a16="http://schemas.microsoft.com/office/drawing/2014/main" id="{EEC9A90E-661C-B995-CC91-EFAF28092B8B}"/>
              </a:ext>
            </a:extLst>
          </p:cNvPr>
          <p:cNvSpPr txBox="1"/>
          <p:nvPr/>
        </p:nvSpPr>
        <p:spPr>
          <a:xfrm>
            <a:off x="6606876" y="1242537"/>
            <a:ext cx="1741182" cy="338554"/>
          </a:xfrm>
          <a:prstGeom prst="rect">
            <a:avLst/>
          </a:prstGeom>
          <a:solidFill>
            <a:schemeClr val="bg1"/>
          </a:solidFill>
        </p:spPr>
        <p:txBody>
          <a:bodyPr wrap="square">
            <a:spAutoFit/>
          </a:bodyPr>
          <a:lstStyle/>
          <a:p>
            <a:r>
              <a:rPr lang="pt-BR" sz="1600" dirty="0" err="1">
                <a:latin typeface="Cavolini" panose="03000502040302020204" pitchFamily="66" charset="0"/>
                <a:cs typeface="Cavolini" panose="03000502040302020204" pitchFamily="66" charset="0"/>
              </a:rPr>
              <a:t>Correction</a:t>
            </a:r>
            <a:r>
              <a:rPr lang="pt-BR" sz="1600" dirty="0">
                <a:latin typeface="Cavolini" panose="03000502040302020204" pitchFamily="66" charset="0"/>
                <a:cs typeface="Cavolini" panose="03000502040302020204" pitchFamily="66" charset="0"/>
              </a:rPr>
              <a:t> </a:t>
            </a:r>
            <a:endParaRPr lang="en-US" sz="1600" dirty="0"/>
          </a:p>
        </p:txBody>
      </p:sp>
      <p:pic>
        <p:nvPicPr>
          <p:cNvPr id="2" name="Imagem 1">
            <a:extLst>
              <a:ext uri="{FF2B5EF4-FFF2-40B4-BE49-F238E27FC236}">
                <a16:creationId xmlns:a16="http://schemas.microsoft.com/office/drawing/2014/main" id="{41666FDA-E347-1620-8477-372096556780}"/>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5072911" y="4099601"/>
            <a:ext cx="659957" cy="1313665"/>
          </a:xfrm>
          <a:prstGeom prst="rect">
            <a:avLst/>
          </a:prstGeom>
        </p:spPr>
      </p:pic>
      <p:pic>
        <p:nvPicPr>
          <p:cNvPr id="4" name="Imagem 3">
            <a:extLst>
              <a:ext uri="{FF2B5EF4-FFF2-40B4-BE49-F238E27FC236}">
                <a16:creationId xmlns:a16="http://schemas.microsoft.com/office/drawing/2014/main" id="{7AE88824-3998-2DCD-9A88-8C6BA9140D7A}"/>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8743616" y="4024177"/>
            <a:ext cx="659957" cy="1313665"/>
          </a:xfrm>
          <a:prstGeom prst="rect">
            <a:avLst/>
          </a:prstGeom>
        </p:spPr>
      </p:pic>
      <p:sp>
        <p:nvSpPr>
          <p:cNvPr id="6" name="CaixaDeTexto 5">
            <a:extLst>
              <a:ext uri="{FF2B5EF4-FFF2-40B4-BE49-F238E27FC236}">
                <a16:creationId xmlns:a16="http://schemas.microsoft.com/office/drawing/2014/main" id="{43302F39-CFA3-471A-C823-C62E45A85748}"/>
              </a:ext>
            </a:extLst>
          </p:cNvPr>
          <p:cNvSpPr txBox="1"/>
          <p:nvPr/>
        </p:nvSpPr>
        <p:spPr>
          <a:xfrm>
            <a:off x="3109162" y="2544157"/>
            <a:ext cx="1335622" cy="338554"/>
          </a:xfrm>
          <a:prstGeom prst="rect">
            <a:avLst/>
          </a:prstGeom>
          <a:noFill/>
        </p:spPr>
        <p:txBody>
          <a:bodyPr wrap="none" rtlCol="0">
            <a:spAutoFit/>
          </a:bodyPr>
          <a:lstStyle/>
          <a:p>
            <a:r>
              <a:rPr lang="pt-BR" sz="1600" dirty="0" err="1">
                <a:latin typeface="Cavolini" panose="03000502040302020204" pitchFamily="66" charset="0"/>
                <a:cs typeface="Cavolini" panose="03000502040302020204" pitchFamily="66" charset="0"/>
              </a:rPr>
              <a:t>Prediction</a:t>
            </a:r>
            <a:endParaRPr lang="pt-BR" sz="1600" dirty="0">
              <a:latin typeface="Cavolini" panose="03000502040302020204" pitchFamily="66" charset="0"/>
              <a:cs typeface="Cavolini" panose="03000502040302020204" pitchFamily="66" charset="0"/>
            </a:endParaRPr>
          </a:p>
        </p:txBody>
      </p:sp>
      <p:sp>
        <p:nvSpPr>
          <p:cNvPr id="8" name="CaixaDeTexto 7">
            <a:extLst>
              <a:ext uri="{FF2B5EF4-FFF2-40B4-BE49-F238E27FC236}">
                <a16:creationId xmlns:a16="http://schemas.microsoft.com/office/drawing/2014/main" id="{F7A48952-6C25-40B1-14D5-EAF4099A6471}"/>
              </a:ext>
            </a:extLst>
          </p:cNvPr>
          <p:cNvSpPr txBox="1"/>
          <p:nvPr/>
        </p:nvSpPr>
        <p:spPr>
          <a:xfrm>
            <a:off x="7829295" y="1642729"/>
            <a:ext cx="1741182" cy="338554"/>
          </a:xfrm>
          <a:prstGeom prst="rect">
            <a:avLst/>
          </a:prstGeom>
          <a:noFill/>
        </p:spPr>
        <p:txBody>
          <a:bodyPr wrap="none" rtlCol="0">
            <a:spAutoFit/>
          </a:bodyPr>
          <a:lstStyle/>
          <a:p>
            <a:r>
              <a:rPr lang="pt-BR" sz="1600" dirty="0" err="1">
                <a:latin typeface="Cavolini" panose="03000502040302020204" pitchFamily="66" charset="0"/>
                <a:cs typeface="Cavolini" panose="03000502040302020204" pitchFamily="66" charset="0"/>
              </a:rPr>
              <a:t>Measurement</a:t>
            </a:r>
            <a:endParaRPr lang="pt-BR" sz="1600" dirty="0">
              <a:latin typeface="Cavolini" panose="03000502040302020204" pitchFamily="66" charset="0"/>
              <a:cs typeface="Cavolini" panose="03000502040302020204" pitchFamily="66" charset="0"/>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7B163B87-8C99-880A-42F9-63AA0DCE56F2}"/>
                  </a:ext>
                </a:extLst>
              </p:cNvPr>
              <p:cNvSpPr txBox="1"/>
              <p:nvPr/>
            </p:nvSpPr>
            <p:spPr>
              <a:xfrm>
                <a:off x="1762838" y="3668002"/>
                <a:ext cx="1057212"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acc>
                                <m:accPr>
                                  <m:chr m:val="̂"/>
                                  <m:ctrlPr>
                                    <a:rPr lang="pt-BR" b="1"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𝒙</m:t>
                                  </m:r>
                                </m:e>
                              </m:acc>
                            </m:e>
                            <m:sub>
                              <m:r>
                                <a:rPr lang="pt-BR" b="0" i="1" smtClean="0">
                                  <a:latin typeface="Cambria Math" panose="02040503050406030204" pitchFamily="18" charset="0"/>
                                  <a:ea typeface="Cambria Math" panose="02040503050406030204" pitchFamily="18" charset="0"/>
                                </a:rPr>
                                <m:t>𝑡</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𝑷</m:t>
                                  </m:r>
                                </m:e>
                              </m:acc>
                            </m:e>
                            <m:sub>
                              <m:r>
                                <a:rPr lang="pt-BR" b="0" i="1" smtClean="0">
                                  <a:latin typeface="Cambria Math" panose="02040503050406030204" pitchFamily="18" charset="0"/>
                                  <a:ea typeface="Cambria Math" panose="02040503050406030204" pitchFamily="18" charset="0"/>
                                </a:rPr>
                                <m:t>𝑡</m:t>
                              </m:r>
                            </m:sub>
                          </m:sSub>
                        </m:e>
                      </m:d>
                    </m:oMath>
                  </m:oMathPara>
                </a14:m>
                <a:endParaRPr lang="pt-BR" dirty="0"/>
              </a:p>
            </p:txBody>
          </p:sp>
        </mc:Choice>
        <mc:Fallback xmlns="">
          <p:sp>
            <p:nvSpPr>
              <p:cNvPr id="9" name="CaixaDeTexto 8">
                <a:extLst>
                  <a:ext uri="{FF2B5EF4-FFF2-40B4-BE49-F238E27FC236}">
                    <a16:creationId xmlns:a16="http://schemas.microsoft.com/office/drawing/2014/main" id="{7B163B87-8C99-880A-42F9-63AA0DCE56F2}"/>
                  </a:ext>
                </a:extLst>
              </p:cNvPr>
              <p:cNvSpPr txBox="1">
                <a:spLocks noRot="1" noChangeAspect="1" noMove="1" noResize="1" noEditPoints="1" noAdjustHandles="1" noChangeArrowheads="1" noChangeShapeType="1" noTextEdit="1"/>
              </p:cNvSpPr>
              <p:nvPr/>
            </p:nvSpPr>
            <p:spPr>
              <a:xfrm>
                <a:off x="1762838" y="3668002"/>
                <a:ext cx="1057212" cy="312650"/>
              </a:xfrm>
              <a:prstGeom prst="rect">
                <a:avLst/>
              </a:prstGeom>
              <a:blipFill>
                <a:blip r:embed="rId6"/>
                <a:stretch>
                  <a:fillRect l="-4023" t="-15686" r="-19540" b="-98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BF8509F-B187-1A96-6036-A2623DB3F872}"/>
                  </a:ext>
                </a:extLst>
              </p:cNvPr>
              <p:cNvSpPr txBox="1"/>
              <p:nvPr/>
            </p:nvSpPr>
            <p:spPr>
              <a:xfrm>
                <a:off x="4819225" y="3694693"/>
                <a:ext cx="14761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acc>
                                <m:accPr>
                                  <m:chr m:val="̅"/>
                                  <m:ctrlPr>
                                    <a:rPr lang="pt-BR" b="1"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𝒙</m:t>
                                  </m:r>
                                </m:e>
                              </m:acc>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smtClean="0">
                                      <a:latin typeface="Cambria Math" panose="02040503050406030204" pitchFamily="18" charset="0"/>
                                      <a:ea typeface="Cambria Math" panose="02040503050406030204" pitchFamily="18" charset="0"/>
                                    </a:rPr>
                                  </m:ctrlPr>
                                </m:accPr>
                                <m:e>
                                  <m:r>
                                    <a:rPr lang="pt-BR" b="1" i="1" smtClean="0">
                                      <a:latin typeface="Cambria Math" panose="02040503050406030204" pitchFamily="18" charset="0"/>
                                      <a:ea typeface="Cambria Math" panose="02040503050406030204" pitchFamily="18" charset="0"/>
                                    </a:rPr>
                                    <m:t>𝑷</m:t>
                                  </m:r>
                                </m:e>
                              </m:acc>
                            </m:e>
                            <m:sub>
                              <m:r>
                                <a:rPr lang="pt-BR" b="1" i="1" smtClean="0">
                                  <a:latin typeface="Cambria Math" panose="02040503050406030204" pitchFamily="18" charset="0"/>
                                  <a:ea typeface="Cambria Math" panose="02040503050406030204" pitchFamily="18" charset="0"/>
                                </a:rPr>
                                <m:t>𝒕</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𝟏</m:t>
                              </m:r>
                            </m:sub>
                          </m:sSub>
                        </m:e>
                      </m:d>
                    </m:oMath>
                  </m:oMathPara>
                </a14:m>
                <a:endParaRPr lang="pt-BR" dirty="0"/>
              </a:p>
            </p:txBody>
          </p:sp>
        </mc:Choice>
        <mc:Fallback xmlns="">
          <p:sp>
            <p:nvSpPr>
              <p:cNvPr id="10" name="CaixaDeTexto 9">
                <a:extLst>
                  <a:ext uri="{FF2B5EF4-FFF2-40B4-BE49-F238E27FC236}">
                    <a16:creationId xmlns:a16="http://schemas.microsoft.com/office/drawing/2014/main" id="{3BF8509F-B187-1A96-6036-A2623DB3F872}"/>
                  </a:ext>
                </a:extLst>
              </p:cNvPr>
              <p:cNvSpPr txBox="1">
                <a:spLocks noRot="1" noChangeAspect="1" noMove="1" noResize="1" noEditPoints="1" noAdjustHandles="1" noChangeArrowheads="1" noChangeShapeType="1" noTextEdit="1"/>
              </p:cNvSpPr>
              <p:nvPr/>
            </p:nvSpPr>
            <p:spPr>
              <a:xfrm>
                <a:off x="4819225" y="3694693"/>
                <a:ext cx="1476173" cy="276999"/>
              </a:xfrm>
              <a:prstGeom prst="rect">
                <a:avLst/>
              </a:prstGeom>
              <a:blipFill>
                <a:blip r:embed="rId7"/>
                <a:stretch>
                  <a:fillRect l="-3306" t="-2174" b="-1739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8716B96-8F28-A57E-5BA0-A2EB9C2EA896}"/>
                  </a:ext>
                </a:extLst>
              </p:cNvPr>
              <p:cNvSpPr txBox="1"/>
              <p:nvPr/>
            </p:nvSpPr>
            <p:spPr>
              <a:xfrm>
                <a:off x="6729250" y="3711527"/>
                <a:ext cx="1496435"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acc>
                                <m:accPr>
                                  <m:chr m:val="̂"/>
                                  <m:ctrlPr>
                                    <a:rPr lang="pt-BR" b="1" i="1">
                                      <a:latin typeface="Cambria Math" panose="02040503050406030204" pitchFamily="18" charset="0"/>
                                      <a:ea typeface="Cambria Math" panose="02040503050406030204" pitchFamily="18" charset="0"/>
                                    </a:rPr>
                                  </m:ctrlPr>
                                </m:accPr>
                                <m:e>
                                  <m:r>
                                    <a:rPr lang="pt-BR" b="1" i="1">
                                      <a:latin typeface="Cambria Math" panose="02040503050406030204" pitchFamily="18" charset="0"/>
                                      <a:ea typeface="Cambria Math" panose="02040503050406030204" pitchFamily="18" charset="0"/>
                                    </a:rPr>
                                    <m:t>𝒙</m:t>
                                  </m:r>
                                </m:e>
                              </m:acc>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acc>
                                <m:accPr>
                                  <m:chr m:val="̂"/>
                                  <m:ctrlPr>
                                    <a:rPr lang="pt-BR" i="1">
                                      <a:latin typeface="Cambria Math" panose="02040503050406030204" pitchFamily="18" charset="0"/>
                                      <a:ea typeface="Cambria Math" panose="02040503050406030204" pitchFamily="18" charset="0"/>
                                    </a:rPr>
                                  </m:ctrlPr>
                                </m:accPr>
                                <m:e>
                                  <m:r>
                                    <a:rPr lang="pt-BR" b="1" i="1">
                                      <a:latin typeface="Cambria Math" panose="02040503050406030204" pitchFamily="18" charset="0"/>
                                      <a:ea typeface="Cambria Math" panose="02040503050406030204" pitchFamily="18" charset="0"/>
                                    </a:rPr>
                                    <m:t>𝑷</m:t>
                                  </m:r>
                                </m:e>
                              </m:acc>
                            </m:e>
                            <m:sub>
                              <m:r>
                                <a:rPr lang="pt-BR" b="0" i="1" smtClean="0">
                                  <a:latin typeface="Cambria Math" panose="02040503050406030204" pitchFamily="18" charset="0"/>
                                  <a:ea typeface="Cambria Math" panose="02040503050406030204" pitchFamily="18" charset="0"/>
                                </a:rPr>
                                <m:t>𝑡</m:t>
                              </m:r>
                              <m:r>
                                <a:rPr lang="pt-BR" b="0" i="1" smtClean="0">
                                  <a:latin typeface="Cambria Math" panose="02040503050406030204" pitchFamily="18" charset="0"/>
                                  <a:ea typeface="Cambria Math" panose="02040503050406030204" pitchFamily="18" charset="0"/>
                                </a:rPr>
                                <m:t>+1</m:t>
                              </m:r>
                            </m:sub>
                          </m:sSub>
                        </m:e>
                      </m:d>
                    </m:oMath>
                  </m:oMathPara>
                </a14:m>
                <a:endParaRPr lang="pt-BR" dirty="0"/>
              </a:p>
            </p:txBody>
          </p:sp>
        </mc:Choice>
        <mc:Fallback xmlns="">
          <p:sp>
            <p:nvSpPr>
              <p:cNvPr id="11" name="CaixaDeTexto 10">
                <a:extLst>
                  <a:ext uri="{FF2B5EF4-FFF2-40B4-BE49-F238E27FC236}">
                    <a16:creationId xmlns:a16="http://schemas.microsoft.com/office/drawing/2014/main" id="{F8716B96-8F28-A57E-5BA0-A2EB9C2EA896}"/>
                  </a:ext>
                </a:extLst>
              </p:cNvPr>
              <p:cNvSpPr txBox="1">
                <a:spLocks noRot="1" noChangeAspect="1" noMove="1" noResize="1" noEditPoints="1" noAdjustHandles="1" noChangeArrowheads="1" noChangeShapeType="1" noTextEdit="1"/>
              </p:cNvSpPr>
              <p:nvPr/>
            </p:nvSpPr>
            <p:spPr>
              <a:xfrm>
                <a:off x="6729250" y="3711527"/>
                <a:ext cx="1496435" cy="312650"/>
              </a:xfrm>
              <a:prstGeom prst="rect">
                <a:avLst/>
              </a:prstGeom>
              <a:blipFill>
                <a:blip r:embed="rId8"/>
                <a:stretch>
                  <a:fillRect l="-3265" t="-15686" b="-980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64E93AF-67C4-3B85-9D42-FAA2D149DC53}"/>
                  </a:ext>
                </a:extLst>
              </p:cNvPr>
              <p:cNvSpPr txBox="1"/>
              <p:nvPr/>
            </p:nvSpPr>
            <p:spPr>
              <a:xfrm>
                <a:off x="8470432" y="3694693"/>
                <a:ext cx="1155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𝒩</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1" i="1" smtClean="0">
                                  <a:latin typeface="Cambria Math" panose="02040503050406030204" pitchFamily="18" charset="0"/>
                                  <a:ea typeface="Cambria Math" panose="02040503050406030204" pitchFamily="18" charset="0"/>
                                </a:rPr>
                                <m:t>𝒛</m:t>
                              </m:r>
                            </m:e>
                            <m:sub>
                              <m:r>
                                <a:rPr lang="pt-BR" b="1" i="1" smtClean="0">
                                  <a:latin typeface="Cambria Math" panose="02040503050406030204" pitchFamily="18" charset="0"/>
                                  <a:ea typeface="Cambria Math" panose="02040503050406030204" pitchFamily="18" charset="0"/>
                                </a:rPr>
                                <m:t>𝒕</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𝟏</m:t>
                              </m:r>
                            </m:sub>
                          </m:sSub>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𝑹</m:t>
                          </m:r>
                        </m:e>
                      </m:d>
                    </m:oMath>
                  </m:oMathPara>
                </a14:m>
                <a:endParaRPr lang="pt-BR" dirty="0"/>
              </a:p>
            </p:txBody>
          </p:sp>
        </mc:Choice>
        <mc:Fallback xmlns="">
          <p:sp>
            <p:nvSpPr>
              <p:cNvPr id="12" name="CaixaDeTexto 11">
                <a:extLst>
                  <a:ext uri="{FF2B5EF4-FFF2-40B4-BE49-F238E27FC236}">
                    <a16:creationId xmlns:a16="http://schemas.microsoft.com/office/drawing/2014/main" id="{164E93AF-67C4-3B85-9D42-FAA2D149DC53}"/>
                  </a:ext>
                </a:extLst>
              </p:cNvPr>
              <p:cNvSpPr txBox="1">
                <a:spLocks noRot="1" noChangeAspect="1" noMove="1" noResize="1" noEditPoints="1" noAdjustHandles="1" noChangeArrowheads="1" noChangeShapeType="1" noTextEdit="1"/>
              </p:cNvSpPr>
              <p:nvPr/>
            </p:nvSpPr>
            <p:spPr>
              <a:xfrm>
                <a:off x="8470432" y="3694693"/>
                <a:ext cx="1155957" cy="276999"/>
              </a:xfrm>
              <a:prstGeom prst="rect">
                <a:avLst/>
              </a:prstGeom>
              <a:blipFill>
                <a:blip r:embed="rId9"/>
                <a:stretch>
                  <a:fillRect l="-4233" b="-15217"/>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3BC9B017-2D8F-6D39-34BC-4A440FE5A0A3}"/>
              </a:ext>
            </a:extLst>
          </p:cNvPr>
          <p:cNvSpPr txBox="1"/>
          <p:nvPr/>
        </p:nvSpPr>
        <p:spPr>
          <a:xfrm>
            <a:off x="2026814" y="5485294"/>
            <a:ext cx="1082348" cy="523220"/>
          </a:xfrm>
          <a:prstGeom prst="rect">
            <a:avLst/>
          </a:prstGeom>
          <a:noFill/>
        </p:spPr>
        <p:txBody>
          <a:bodyPr wrap="none" rtlCol="0">
            <a:spAutoFit/>
          </a:bodyPr>
          <a:lstStyle/>
          <a:p>
            <a:pPr algn="ctr"/>
            <a:r>
              <a:rPr lang="pt-BR" sz="1400" dirty="0" err="1">
                <a:solidFill>
                  <a:schemeClr val="accent3"/>
                </a:solidFill>
                <a:latin typeface="Cavolini" panose="03000502040302020204" pitchFamily="66" charset="0"/>
                <a:cs typeface="Cavolini" panose="03000502040302020204" pitchFamily="66" charset="0"/>
              </a:rPr>
              <a:t>Estimate</a:t>
            </a:r>
            <a:endParaRPr lang="pt-BR" sz="1400" dirty="0">
              <a:solidFill>
                <a:schemeClr val="accent3"/>
              </a:solidFill>
              <a:latin typeface="Cavolini" panose="03000502040302020204" pitchFamily="66" charset="0"/>
              <a:cs typeface="Cavolini" panose="03000502040302020204" pitchFamily="66" charset="0"/>
            </a:endParaRPr>
          </a:p>
          <a:p>
            <a:pPr algn="ctr"/>
            <a:r>
              <a:rPr lang="pt-BR" sz="1400" dirty="0">
                <a:solidFill>
                  <a:schemeClr val="accent3"/>
                </a:solidFill>
                <a:latin typeface="Cavolini" panose="03000502040302020204" pitchFamily="66" charset="0"/>
                <a:cs typeface="Cavolini" panose="03000502040302020204" pitchFamily="66" charset="0"/>
              </a:rPr>
              <a:t>t</a:t>
            </a:r>
          </a:p>
        </p:txBody>
      </p:sp>
      <p:sp>
        <p:nvSpPr>
          <p:cNvPr id="14" name="CaixaDeTexto 13">
            <a:extLst>
              <a:ext uri="{FF2B5EF4-FFF2-40B4-BE49-F238E27FC236}">
                <a16:creationId xmlns:a16="http://schemas.microsoft.com/office/drawing/2014/main" id="{8DA78AB4-EDE0-69A1-60CB-14592B4B605C}"/>
              </a:ext>
            </a:extLst>
          </p:cNvPr>
          <p:cNvSpPr txBox="1"/>
          <p:nvPr/>
        </p:nvSpPr>
        <p:spPr>
          <a:xfrm>
            <a:off x="4634264" y="4939216"/>
            <a:ext cx="1709122" cy="523220"/>
          </a:xfrm>
          <a:prstGeom prst="rect">
            <a:avLst/>
          </a:prstGeom>
          <a:noFill/>
        </p:spPr>
        <p:txBody>
          <a:bodyPr wrap="none" rtlCol="0">
            <a:spAutoFit/>
          </a:bodyPr>
          <a:lstStyle/>
          <a:p>
            <a:pPr algn="ctr"/>
            <a:r>
              <a:rPr lang="pt-BR" sz="1400" dirty="0" err="1">
                <a:latin typeface="Cavolini" panose="03000502040302020204" pitchFamily="66" charset="0"/>
                <a:cs typeface="Cavolini" panose="03000502040302020204" pitchFamily="66" charset="0"/>
              </a:rPr>
              <a:t>Prediction</a:t>
            </a:r>
            <a:endParaRPr lang="pt-BR" sz="1400" dirty="0">
              <a:latin typeface="Cavolini" panose="03000502040302020204" pitchFamily="66" charset="0"/>
              <a:cs typeface="Cavolini" panose="03000502040302020204" pitchFamily="66" charset="0"/>
            </a:endParaRPr>
          </a:p>
          <a:p>
            <a:pPr algn="ctr"/>
            <a:r>
              <a:rPr lang="pt-BR" sz="1400" dirty="0">
                <a:latin typeface="Cavolini" panose="03000502040302020204" pitchFamily="66" charset="0"/>
                <a:cs typeface="Cavolini" panose="03000502040302020204" pitchFamily="66" charset="0"/>
              </a:rPr>
              <a:t>(</a:t>
            </a:r>
            <a:r>
              <a:rPr lang="pt-BR" sz="1400" dirty="0" err="1">
                <a:latin typeface="Cavolini" panose="03000502040302020204" pitchFamily="66" charset="0"/>
                <a:cs typeface="Cavolini" panose="03000502040302020204" pitchFamily="66" charset="0"/>
              </a:rPr>
              <a:t>motion</a:t>
            </a:r>
            <a:r>
              <a:rPr lang="pt-BR" sz="1400" dirty="0">
                <a:latin typeface="Cavolini" panose="03000502040302020204" pitchFamily="66" charset="0"/>
                <a:cs typeface="Cavolini" panose="03000502040302020204" pitchFamily="66" charset="0"/>
              </a:rPr>
              <a:t> model)</a:t>
            </a:r>
          </a:p>
        </p:txBody>
      </p:sp>
      <p:sp>
        <p:nvSpPr>
          <p:cNvPr id="15" name="CaixaDeTexto 14">
            <a:extLst>
              <a:ext uri="{FF2B5EF4-FFF2-40B4-BE49-F238E27FC236}">
                <a16:creationId xmlns:a16="http://schemas.microsoft.com/office/drawing/2014/main" id="{AB391506-3960-A2B7-322B-70327826454E}"/>
              </a:ext>
            </a:extLst>
          </p:cNvPr>
          <p:cNvSpPr txBox="1"/>
          <p:nvPr/>
        </p:nvSpPr>
        <p:spPr>
          <a:xfrm>
            <a:off x="8117289" y="4939216"/>
            <a:ext cx="2165979" cy="523220"/>
          </a:xfrm>
          <a:prstGeom prst="rect">
            <a:avLst/>
          </a:prstGeom>
          <a:noFill/>
        </p:spPr>
        <p:txBody>
          <a:bodyPr wrap="none" rtlCol="0">
            <a:spAutoFit/>
          </a:bodyPr>
          <a:lstStyle/>
          <a:p>
            <a:pPr algn="ctr"/>
            <a:r>
              <a:rPr lang="pt-BR" sz="1400" dirty="0" err="1">
                <a:latin typeface="Cavolini" panose="03000502040302020204" pitchFamily="66" charset="0"/>
                <a:cs typeface="Cavolini" panose="03000502040302020204" pitchFamily="66" charset="0"/>
              </a:rPr>
              <a:t>Measurement</a:t>
            </a:r>
            <a:endParaRPr lang="pt-BR" sz="1400" dirty="0">
              <a:latin typeface="Cavolini" panose="03000502040302020204" pitchFamily="66" charset="0"/>
              <a:cs typeface="Cavolini" panose="03000502040302020204" pitchFamily="66" charset="0"/>
            </a:endParaRPr>
          </a:p>
          <a:p>
            <a:pPr algn="ctr"/>
            <a:r>
              <a:rPr lang="pt-BR" sz="1400" dirty="0">
                <a:latin typeface="Cavolini" panose="03000502040302020204" pitchFamily="66" charset="0"/>
                <a:cs typeface="Cavolini" panose="03000502040302020204" pitchFamily="66" charset="0"/>
              </a:rPr>
              <a:t>(</a:t>
            </a:r>
            <a:r>
              <a:rPr lang="pt-BR" sz="1400" dirty="0" err="1">
                <a:latin typeface="Cavolini" panose="03000502040302020204" pitchFamily="66" charset="0"/>
                <a:cs typeface="Cavolini" panose="03000502040302020204" pitchFamily="66" charset="0"/>
              </a:rPr>
              <a:t>observation</a:t>
            </a:r>
            <a:r>
              <a:rPr lang="pt-BR" sz="1400" dirty="0">
                <a:latin typeface="Cavolini" panose="03000502040302020204" pitchFamily="66" charset="0"/>
                <a:cs typeface="Cavolini" panose="03000502040302020204" pitchFamily="66" charset="0"/>
              </a:rPr>
              <a:t> model)</a:t>
            </a:r>
          </a:p>
        </p:txBody>
      </p:sp>
      <p:sp>
        <p:nvSpPr>
          <p:cNvPr id="16" name="CaixaDeTexto 15">
            <a:extLst>
              <a:ext uri="{FF2B5EF4-FFF2-40B4-BE49-F238E27FC236}">
                <a16:creationId xmlns:a16="http://schemas.microsoft.com/office/drawing/2014/main" id="{72A22654-88F0-35CA-78B7-E92966990DCC}"/>
              </a:ext>
            </a:extLst>
          </p:cNvPr>
          <p:cNvSpPr txBox="1"/>
          <p:nvPr/>
        </p:nvSpPr>
        <p:spPr>
          <a:xfrm>
            <a:off x="6807326" y="5492811"/>
            <a:ext cx="1082348" cy="523220"/>
          </a:xfrm>
          <a:prstGeom prst="rect">
            <a:avLst/>
          </a:prstGeom>
          <a:noFill/>
        </p:spPr>
        <p:txBody>
          <a:bodyPr wrap="none" rtlCol="0">
            <a:spAutoFit/>
          </a:bodyPr>
          <a:lstStyle/>
          <a:p>
            <a:pPr algn="ctr"/>
            <a:r>
              <a:rPr lang="pt-BR" sz="1400" dirty="0" err="1">
                <a:solidFill>
                  <a:schemeClr val="accent4"/>
                </a:solidFill>
                <a:latin typeface="Cavolini" panose="03000502040302020204" pitchFamily="66" charset="0"/>
                <a:cs typeface="Cavolini" panose="03000502040302020204" pitchFamily="66" charset="0"/>
              </a:rPr>
              <a:t>Estimate</a:t>
            </a:r>
            <a:endParaRPr lang="pt-BR" sz="1400" dirty="0">
              <a:solidFill>
                <a:schemeClr val="accent4"/>
              </a:solidFill>
              <a:latin typeface="Cavolini" panose="03000502040302020204" pitchFamily="66" charset="0"/>
              <a:cs typeface="Cavolini" panose="03000502040302020204" pitchFamily="66" charset="0"/>
            </a:endParaRPr>
          </a:p>
          <a:p>
            <a:pPr algn="ctr"/>
            <a:r>
              <a:rPr lang="pt-BR" sz="1400" dirty="0">
                <a:solidFill>
                  <a:schemeClr val="accent4"/>
                </a:solidFill>
                <a:latin typeface="Cavolini" panose="03000502040302020204" pitchFamily="66" charset="0"/>
                <a:cs typeface="Cavolini" panose="03000502040302020204" pitchFamily="66" charset="0"/>
              </a:rPr>
              <a:t>t+1</a:t>
            </a:r>
          </a:p>
        </p:txBody>
      </p:sp>
      <p:sp>
        <p:nvSpPr>
          <p:cNvPr id="17" name="CaixaDeTexto 16">
            <a:extLst>
              <a:ext uri="{FF2B5EF4-FFF2-40B4-BE49-F238E27FC236}">
                <a16:creationId xmlns:a16="http://schemas.microsoft.com/office/drawing/2014/main" id="{3EAE62A8-0B57-9306-7FA2-79C5540B8F83}"/>
              </a:ext>
            </a:extLst>
          </p:cNvPr>
          <p:cNvSpPr txBox="1"/>
          <p:nvPr/>
        </p:nvSpPr>
        <p:spPr>
          <a:xfrm rot="16200000">
            <a:off x="402826" y="2374078"/>
            <a:ext cx="647934" cy="369332"/>
          </a:xfrm>
          <a:prstGeom prst="rect">
            <a:avLst/>
          </a:prstGeom>
          <a:noFill/>
        </p:spPr>
        <p:txBody>
          <a:bodyPr wrap="none" rtlCol="0">
            <a:spAutoFit/>
          </a:bodyPr>
          <a:lstStyle/>
          <a:p>
            <a:r>
              <a:rPr lang="pt-BR" dirty="0">
                <a:latin typeface="Cavolini" panose="03000502040302020204" pitchFamily="66" charset="0"/>
                <a:cs typeface="Cavolini" panose="03000502040302020204" pitchFamily="66" charset="0"/>
              </a:rPr>
              <a:t>PDF</a:t>
            </a:r>
          </a:p>
        </p:txBody>
      </p: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7273AE7B-CF45-93D8-8134-E2E5EF6EBBE6}"/>
                  </a:ext>
                </a:extLst>
              </p:cNvPr>
              <p:cNvSpPr txBox="1"/>
              <p:nvPr/>
            </p:nvSpPr>
            <p:spPr>
              <a:xfrm>
                <a:off x="3109162" y="3044039"/>
                <a:ext cx="1949221" cy="276999"/>
              </a:xfrm>
              <a:prstGeom prst="rect">
                <a:avLst/>
              </a:prstGeom>
              <a:noFill/>
            </p:spPr>
            <p:txBody>
              <a:bodyPr wrap="square" rtlCol="0">
                <a:spAutoFit/>
              </a:bodyPr>
              <a:lstStyle/>
              <a:p>
                <a:r>
                  <a:rPr lang="pt-BR" sz="1200" dirty="0">
                    <a:latin typeface="Cavolini" panose="03000502040302020204" pitchFamily="66" charset="0"/>
                    <a:cs typeface="Cavolini" panose="03000502040302020204" pitchFamily="66" charset="0"/>
                  </a:rPr>
                  <a:t>With </a:t>
                </a:r>
                <a:r>
                  <a:rPr lang="pt-BR" sz="1200" dirty="0" err="1">
                    <a:latin typeface="Cavolini" panose="03000502040302020204" pitchFamily="66" charset="0"/>
                    <a:cs typeface="Cavolini" panose="03000502040302020204" pitchFamily="66" charset="0"/>
                  </a:rPr>
                  <a:t>uncertainty</a:t>
                </a:r>
                <a:r>
                  <a:rPr lang="pt-BR" sz="1200" dirty="0">
                    <a:latin typeface="Cavolini" panose="03000502040302020204" pitchFamily="66" charset="0"/>
                    <a:cs typeface="Cavolini" panose="03000502040302020204" pitchFamily="66" charset="0"/>
                  </a:rPr>
                  <a:t> </a:t>
                </a:r>
                <a14:m>
                  <m:oMath xmlns:m="http://schemas.openxmlformats.org/officeDocument/2006/math">
                    <m:r>
                      <a:rPr lang="pt-BR" sz="1200" b="1" i="1" dirty="0" smtClean="0">
                        <a:latin typeface="Cambria Math" panose="02040503050406030204" pitchFamily="18" charset="0"/>
                      </a:rPr>
                      <m:t>𝑸</m:t>
                    </m:r>
                  </m:oMath>
                </a14:m>
                <a:endParaRPr lang="pt-BR" sz="1200" b="1" dirty="0"/>
              </a:p>
            </p:txBody>
          </p:sp>
        </mc:Choice>
        <mc:Fallback xmlns="">
          <p:sp>
            <p:nvSpPr>
              <p:cNvPr id="35" name="CaixaDeTexto 34">
                <a:extLst>
                  <a:ext uri="{FF2B5EF4-FFF2-40B4-BE49-F238E27FC236}">
                    <a16:creationId xmlns:a16="http://schemas.microsoft.com/office/drawing/2014/main" id="{7273AE7B-CF45-93D8-8134-E2E5EF6EBBE6}"/>
                  </a:ext>
                </a:extLst>
              </p:cNvPr>
              <p:cNvSpPr txBox="1">
                <a:spLocks noRot="1" noChangeAspect="1" noMove="1" noResize="1" noEditPoints="1" noAdjustHandles="1" noChangeArrowheads="1" noChangeShapeType="1" noTextEdit="1"/>
              </p:cNvSpPr>
              <p:nvPr/>
            </p:nvSpPr>
            <p:spPr>
              <a:xfrm>
                <a:off x="3109162" y="3044039"/>
                <a:ext cx="1949221" cy="276999"/>
              </a:xfrm>
              <a:prstGeom prst="rect">
                <a:avLst/>
              </a:prstGeom>
              <a:blipFill>
                <a:blip r:embed="rId10"/>
                <a:stretch>
                  <a:fillRect b="-15217"/>
                </a:stretch>
              </a:blipFill>
            </p:spPr>
            <p:txBody>
              <a:bodyPr/>
              <a:lstStyle/>
              <a:p>
                <a:r>
                  <a:rPr lang="pt-BR">
                    <a:noFill/>
                  </a:rPr>
                  <a:t> </a:t>
                </a:r>
              </a:p>
            </p:txBody>
          </p:sp>
        </mc:Fallback>
      </mc:AlternateContent>
      <p:pic>
        <p:nvPicPr>
          <p:cNvPr id="36" name="Imagem 35">
            <a:extLst>
              <a:ext uri="{FF2B5EF4-FFF2-40B4-BE49-F238E27FC236}">
                <a16:creationId xmlns:a16="http://schemas.microsoft.com/office/drawing/2014/main" id="{C3A91426-90D6-EBFB-7635-311B0956DA7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2238009" y="4085815"/>
            <a:ext cx="659957" cy="1313665"/>
          </a:xfrm>
          <a:prstGeom prst="rect">
            <a:avLst/>
          </a:prstGeom>
        </p:spPr>
      </p:pic>
      <p:pic>
        <p:nvPicPr>
          <p:cNvPr id="37" name="Imagem 36">
            <a:extLst>
              <a:ext uri="{FF2B5EF4-FFF2-40B4-BE49-F238E27FC236}">
                <a16:creationId xmlns:a16="http://schemas.microsoft.com/office/drawing/2014/main" id="{C5ACD1D9-E408-EA88-21D9-88946C9F1122}"/>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7018521" y="4085815"/>
            <a:ext cx="659957" cy="1313665"/>
          </a:xfrm>
          <a:prstGeom prst="rect">
            <a:avLst/>
          </a:prstGeom>
        </p:spPr>
      </p:pic>
      <p:sp>
        <p:nvSpPr>
          <p:cNvPr id="19" name="Retângulo 18">
            <a:extLst>
              <a:ext uri="{FF2B5EF4-FFF2-40B4-BE49-F238E27FC236}">
                <a16:creationId xmlns:a16="http://schemas.microsoft.com/office/drawing/2014/main" id="{E60403E9-FA82-302E-BCE7-DDC1EDCFCB01}"/>
              </a:ext>
            </a:extLst>
          </p:cNvPr>
          <p:cNvSpPr/>
          <p:nvPr/>
        </p:nvSpPr>
        <p:spPr>
          <a:xfrm>
            <a:off x="289473" y="167024"/>
            <a:ext cx="3464614" cy="6300683"/>
          </a:xfrm>
          <a:prstGeom prst="rect">
            <a:avLst/>
          </a:prstGeom>
          <a:solidFill>
            <a:schemeClr val="bg1">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3C9BFB4D-891D-9302-ACEC-1CB1A1C376FB}"/>
              </a:ext>
            </a:extLst>
          </p:cNvPr>
          <p:cNvSpPr/>
          <p:nvPr/>
        </p:nvSpPr>
        <p:spPr>
          <a:xfrm>
            <a:off x="3812641" y="437335"/>
            <a:ext cx="6780854" cy="5772642"/>
          </a:xfrm>
          <a:custGeom>
            <a:avLst/>
            <a:gdLst>
              <a:gd name="connsiteX0" fmla="*/ 0 w 6780854"/>
              <a:gd name="connsiteY0" fmla="*/ 0 h 5772642"/>
              <a:gd name="connsiteX1" fmla="*/ 632880 w 6780854"/>
              <a:gd name="connsiteY1" fmla="*/ 0 h 5772642"/>
              <a:gd name="connsiteX2" fmla="*/ 1130142 w 6780854"/>
              <a:gd name="connsiteY2" fmla="*/ 0 h 5772642"/>
              <a:gd name="connsiteX3" fmla="*/ 1830831 w 6780854"/>
              <a:gd name="connsiteY3" fmla="*/ 0 h 5772642"/>
              <a:gd name="connsiteX4" fmla="*/ 2192476 w 6780854"/>
              <a:gd name="connsiteY4" fmla="*/ 0 h 5772642"/>
              <a:gd name="connsiteX5" fmla="*/ 2689739 w 6780854"/>
              <a:gd name="connsiteY5" fmla="*/ 0 h 5772642"/>
              <a:gd name="connsiteX6" fmla="*/ 3390427 w 6780854"/>
              <a:gd name="connsiteY6" fmla="*/ 0 h 5772642"/>
              <a:gd name="connsiteX7" fmla="*/ 4091115 w 6780854"/>
              <a:gd name="connsiteY7" fmla="*/ 0 h 5772642"/>
              <a:gd name="connsiteX8" fmla="*/ 4656186 w 6780854"/>
              <a:gd name="connsiteY8" fmla="*/ 0 h 5772642"/>
              <a:gd name="connsiteX9" fmla="*/ 5153449 w 6780854"/>
              <a:gd name="connsiteY9" fmla="*/ 0 h 5772642"/>
              <a:gd name="connsiteX10" fmla="*/ 5854137 w 6780854"/>
              <a:gd name="connsiteY10" fmla="*/ 0 h 5772642"/>
              <a:gd name="connsiteX11" fmla="*/ 6215783 w 6780854"/>
              <a:gd name="connsiteY11" fmla="*/ 0 h 5772642"/>
              <a:gd name="connsiteX12" fmla="*/ 6780854 w 6780854"/>
              <a:gd name="connsiteY12" fmla="*/ 0 h 5772642"/>
              <a:gd name="connsiteX13" fmla="*/ 6780854 w 6780854"/>
              <a:gd name="connsiteY13" fmla="*/ 577264 h 5772642"/>
              <a:gd name="connsiteX14" fmla="*/ 6780854 w 6780854"/>
              <a:gd name="connsiteY14" fmla="*/ 1039076 h 5772642"/>
              <a:gd name="connsiteX15" fmla="*/ 6780854 w 6780854"/>
              <a:gd name="connsiteY15" fmla="*/ 1731793 h 5772642"/>
              <a:gd name="connsiteX16" fmla="*/ 6780854 w 6780854"/>
              <a:gd name="connsiteY16" fmla="*/ 2135878 h 5772642"/>
              <a:gd name="connsiteX17" fmla="*/ 6780854 w 6780854"/>
              <a:gd name="connsiteY17" fmla="*/ 2655415 h 5772642"/>
              <a:gd name="connsiteX18" fmla="*/ 6780854 w 6780854"/>
              <a:gd name="connsiteY18" fmla="*/ 3174953 h 5772642"/>
              <a:gd name="connsiteX19" fmla="*/ 6780854 w 6780854"/>
              <a:gd name="connsiteY19" fmla="*/ 3752217 h 5772642"/>
              <a:gd name="connsiteX20" fmla="*/ 6780854 w 6780854"/>
              <a:gd name="connsiteY20" fmla="*/ 4271755 h 5772642"/>
              <a:gd name="connsiteX21" fmla="*/ 6780854 w 6780854"/>
              <a:gd name="connsiteY21" fmla="*/ 4791293 h 5772642"/>
              <a:gd name="connsiteX22" fmla="*/ 6780854 w 6780854"/>
              <a:gd name="connsiteY22" fmla="*/ 5772642 h 5772642"/>
              <a:gd name="connsiteX23" fmla="*/ 6351400 w 6780854"/>
              <a:gd name="connsiteY23" fmla="*/ 5772642 h 5772642"/>
              <a:gd name="connsiteX24" fmla="*/ 5650712 w 6780854"/>
              <a:gd name="connsiteY24" fmla="*/ 5772642 h 5772642"/>
              <a:gd name="connsiteX25" fmla="*/ 5221258 w 6780854"/>
              <a:gd name="connsiteY25" fmla="*/ 5772642 h 5772642"/>
              <a:gd name="connsiteX26" fmla="*/ 4656186 w 6780854"/>
              <a:gd name="connsiteY26" fmla="*/ 5772642 h 5772642"/>
              <a:gd name="connsiteX27" fmla="*/ 4023307 w 6780854"/>
              <a:gd name="connsiteY27" fmla="*/ 5772642 h 5772642"/>
              <a:gd name="connsiteX28" fmla="*/ 3390427 w 6780854"/>
              <a:gd name="connsiteY28" fmla="*/ 5772642 h 5772642"/>
              <a:gd name="connsiteX29" fmla="*/ 3028781 w 6780854"/>
              <a:gd name="connsiteY29" fmla="*/ 5772642 h 5772642"/>
              <a:gd name="connsiteX30" fmla="*/ 2531519 w 6780854"/>
              <a:gd name="connsiteY30" fmla="*/ 5772642 h 5772642"/>
              <a:gd name="connsiteX31" fmla="*/ 1830831 w 6780854"/>
              <a:gd name="connsiteY31" fmla="*/ 5772642 h 5772642"/>
              <a:gd name="connsiteX32" fmla="*/ 1197951 w 6780854"/>
              <a:gd name="connsiteY32" fmla="*/ 5772642 h 5772642"/>
              <a:gd name="connsiteX33" fmla="*/ 632880 w 6780854"/>
              <a:gd name="connsiteY33" fmla="*/ 5772642 h 5772642"/>
              <a:gd name="connsiteX34" fmla="*/ 0 w 6780854"/>
              <a:gd name="connsiteY34" fmla="*/ 5772642 h 5772642"/>
              <a:gd name="connsiteX35" fmla="*/ 0 w 6780854"/>
              <a:gd name="connsiteY35" fmla="*/ 5368557 h 5772642"/>
              <a:gd name="connsiteX36" fmla="*/ 0 w 6780854"/>
              <a:gd name="connsiteY36" fmla="*/ 4733566 h 5772642"/>
              <a:gd name="connsiteX37" fmla="*/ 0 w 6780854"/>
              <a:gd name="connsiteY37" fmla="*/ 4156302 h 5772642"/>
              <a:gd name="connsiteX38" fmla="*/ 0 w 6780854"/>
              <a:gd name="connsiteY38" fmla="*/ 3463585 h 5772642"/>
              <a:gd name="connsiteX39" fmla="*/ 0 w 6780854"/>
              <a:gd name="connsiteY39" fmla="*/ 2828595 h 5772642"/>
              <a:gd name="connsiteX40" fmla="*/ 0 w 6780854"/>
              <a:gd name="connsiteY40" fmla="*/ 2424510 h 5772642"/>
              <a:gd name="connsiteX41" fmla="*/ 0 w 6780854"/>
              <a:gd name="connsiteY41" fmla="*/ 1731793 h 5772642"/>
              <a:gd name="connsiteX42" fmla="*/ 0 w 6780854"/>
              <a:gd name="connsiteY42" fmla="*/ 1154528 h 5772642"/>
              <a:gd name="connsiteX43" fmla="*/ 0 w 6780854"/>
              <a:gd name="connsiteY43" fmla="*/ 750443 h 5772642"/>
              <a:gd name="connsiteX44" fmla="*/ 0 w 6780854"/>
              <a:gd name="connsiteY44" fmla="*/ 0 h 577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80854" h="5772642" extrusionOk="0">
                <a:moveTo>
                  <a:pt x="0" y="0"/>
                </a:moveTo>
                <a:cubicBezTo>
                  <a:pt x="150189" y="-50415"/>
                  <a:pt x="362531" y="55397"/>
                  <a:pt x="632880" y="0"/>
                </a:cubicBezTo>
                <a:cubicBezTo>
                  <a:pt x="903229" y="-55397"/>
                  <a:pt x="1019373" y="47226"/>
                  <a:pt x="1130142" y="0"/>
                </a:cubicBezTo>
                <a:cubicBezTo>
                  <a:pt x="1240911" y="-47226"/>
                  <a:pt x="1638461" y="53083"/>
                  <a:pt x="1830831" y="0"/>
                </a:cubicBezTo>
                <a:cubicBezTo>
                  <a:pt x="2023201" y="-53083"/>
                  <a:pt x="2106728" y="11596"/>
                  <a:pt x="2192476" y="0"/>
                </a:cubicBezTo>
                <a:cubicBezTo>
                  <a:pt x="2278224" y="-11596"/>
                  <a:pt x="2559767" y="28383"/>
                  <a:pt x="2689739" y="0"/>
                </a:cubicBezTo>
                <a:cubicBezTo>
                  <a:pt x="2819711" y="-28383"/>
                  <a:pt x="3236363" y="32719"/>
                  <a:pt x="3390427" y="0"/>
                </a:cubicBezTo>
                <a:cubicBezTo>
                  <a:pt x="3544491" y="-32719"/>
                  <a:pt x="3791399" y="66011"/>
                  <a:pt x="4091115" y="0"/>
                </a:cubicBezTo>
                <a:cubicBezTo>
                  <a:pt x="4390831" y="-66011"/>
                  <a:pt x="4441424" y="7094"/>
                  <a:pt x="4656186" y="0"/>
                </a:cubicBezTo>
                <a:cubicBezTo>
                  <a:pt x="4870948" y="-7094"/>
                  <a:pt x="5029059" y="8415"/>
                  <a:pt x="5153449" y="0"/>
                </a:cubicBezTo>
                <a:cubicBezTo>
                  <a:pt x="5277839" y="-8415"/>
                  <a:pt x="5627136" y="51029"/>
                  <a:pt x="5854137" y="0"/>
                </a:cubicBezTo>
                <a:cubicBezTo>
                  <a:pt x="6081138" y="-51029"/>
                  <a:pt x="6091215" y="13413"/>
                  <a:pt x="6215783" y="0"/>
                </a:cubicBezTo>
                <a:cubicBezTo>
                  <a:pt x="6340351" y="-13413"/>
                  <a:pt x="6506233" y="41555"/>
                  <a:pt x="6780854" y="0"/>
                </a:cubicBezTo>
                <a:cubicBezTo>
                  <a:pt x="6795821" y="191921"/>
                  <a:pt x="6747682" y="453399"/>
                  <a:pt x="6780854" y="577264"/>
                </a:cubicBezTo>
                <a:cubicBezTo>
                  <a:pt x="6814026" y="701129"/>
                  <a:pt x="6757982" y="821131"/>
                  <a:pt x="6780854" y="1039076"/>
                </a:cubicBezTo>
                <a:cubicBezTo>
                  <a:pt x="6803726" y="1257021"/>
                  <a:pt x="6777534" y="1583415"/>
                  <a:pt x="6780854" y="1731793"/>
                </a:cubicBezTo>
                <a:cubicBezTo>
                  <a:pt x="6784174" y="1880171"/>
                  <a:pt x="6747812" y="2052603"/>
                  <a:pt x="6780854" y="2135878"/>
                </a:cubicBezTo>
                <a:cubicBezTo>
                  <a:pt x="6813896" y="2219153"/>
                  <a:pt x="6725819" y="2502093"/>
                  <a:pt x="6780854" y="2655415"/>
                </a:cubicBezTo>
                <a:cubicBezTo>
                  <a:pt x="6835889" y="2808737"/>
                  <a:pt x="6760794" y="2932462"/>
                  <a:pt x="6780854" y="3174953"/>
                </a:cubicBezTo>
                <a:cubicBezTo>
                  <a:pt x="6800914" y="3417444"/>
                  <a:pt x="6730507" y="3525022"/>
                  <a:pt x="6780854" y="3752217"/>
                </a:cubicBezTo>
                <a:cubicBezTo>
                  <a:pt x="6831201" y="3979412"/>
                  <a:pt x="6745485" y="4055022"/>
                  <a:pt x="6780854" y="4271755"/>
                </a:cubicBezTo>
                <a:cubicBezTo>
                  <a:pt x="6816223" y="4488488"/>
                  <a:pt x="6778460" y="4648285"/>
                  <a:pt x="6780854" y="4791293"/>
                </a:cubicBezTo>
                <a:cubicBezTo>
                  <a:pt x="6783248" y="4934301"/>
                  <a:pt x="6671060" y="5496276"/>
                  <a:pt x="6780854" y="5772642"/>
                </a:cubicBezTo>
                <a:cubicBezTo>
                  <a:pt x="6574959" y="5817739"/>
                  <a:pt x="6472605" y="5728523"/>
                  <a:pt x="6351400" y="5772642"/>
                </a:cubicBezTo>
                <a:cubicBezTo>
                  <a:pt x="6230195" y="5816761"/>
                  <a:pt x="5857860" y="5767641"/>
                  <a:pt x="5650712" y="5772642"/>
                </a:cubicBezTo>
                <a:cubicBezTo>
                  <a:pt x="5443564" y="5777643"/>
                  <a:pt x="5344690" y="5749532"/>
                  <a:pt x="5221258" y="5772642"/>
                </a:cubicBezTo>
                <a:cubicBezTo>
                  <a:pt x="5097826" y="5795752"/>
                  <a:pt x="4848737" y="5738856"/>
                  <a:pt x="4656186" y="5772642"/>
                </a:cubicBezTo>
                <a:cubicBezTo>
                  <a:pt x="4463635" y="5806428"/>
                  <a:pt x="4269817" y="5745866"/>
                  <a:pt x="4023307" y="5772642"/>
                </a:cubicBezTo>
                <a:cubicBezTo>
                  <a:pt x="3776797" y="5799418"/>
                  <a:pt x="3539453" y="5743839"/>
                  <a:pt x="3390427" y="5772642"/>
                </a:cubicBezTo>
                <a:cubicBezTo>
                  <a:pt x="3241401" y="5801445"/>
                  <a:pt x="3124435" y="5765331"/>
                  <a:pt x="3028781" y="5772642"/>
                </a:cubicBezTo>
                <a:cubicBezTo>
                  <a:pt x="2933127" y="5779953"/>
                  <a:pt x="2737049" y="5757218"/>
                  <a:pt x="2531519" y="5772642"/>
                </a:cubicBezTo>
                <a:cubicBezTo>
                  <a:pt x="2325989" y="5788066"/>
                  <a:pt x="2158836" y="5714536"/>
                  <a:pt x="1830831" y="5772642"/>
                </a:cubicBezTo>
                <a:cubicBezTo>
                  <a:pt x="1502826" y="5830748"/>
                  <a:pt x="1491239" y="5701585"/>
                  <a:pt x="1197951" y="5772642"/>
                </a:cubicBezTo>
                <a:cubicBezTo>
                  <a:pt x="904663" y="5843699"/>
                  <a:pt x="894505" y="5709182"/>
                  <a:pt x="632880" y="5772642"/>
                </a:cubicBezTo>
                <a:cubicBezTo>
                  <a:pt x="371255" y="5836102"/>
                  <a:pt x="248767" y="5768399"/>
                  <a:pt x="0" y="5772642"/>
                </a:cubicBezTo>
                <a:cubicBezTo>
                  <a:pt x="-31815" y="5685040"/>
                  <a:pt x="37421" y="5523622"/>
                  <a:pt x="0" y="5368557"/>
                </a:cubicBezTo>
                <a:cubicBezTo>
                  <a:pt x="-37421" y="5213493"/>
                  <a:pt x="58833" y="4997470"/>
                  <a:pt x="0" y="4733566"/>
                </a:cubicBezTo>
                <a:cubicBezTo>
                  <a:pt x="-58833" y="4469662"/>
                  <a:pt x="56308" y="4317123"/>
                  <a:pt x="0" y="4156302"/>
                </a:cubicBezTo>
                <a:cubicBezTo>
                  <a:pt x="-56308" y="3995481"/>
                  <a:pt x="61995" y="3779330"/>
                  <a:pt x="0" y="3463585"/>
                </a:cubicBezTo>
                <a:cubicBezTo>
                  <a:pt x="-61995" y="3147840"/>
                  <a:pt x="25346" y="3127273"/>
                  <a:pt x="0" y="2828595"/>
                </a:cubicBezTo>
                <a:cubicBezTo>
                  <a:pt x="-25346" y="2529917"/>
                  <a:pt x="33432" y="2569824"/>
                  <a:pt x="0" y="2424510"/>
                </a:cubicBezTo>
                <a:cubicBezTo>
                  <a:pt x="-33432" y="2279196"/>
                  <a:pt x="70999" y="1990623"/>
                  <a:pt x="0" y="1731793"/>
                </a:cubicBezTo>
                <a:cubicBezTo>
                  <a:pt x="-70999" y="1472963"/>
                  <a:pt x="56360" y="1378570"/>
                  <a:pt x="0" y="1154528"/>
                </a:cubicBezTo>
                <a:cubicBezTo>
                  <a:pt x="-56360" y="930487"/>
                  <a:pt x="12013" y="850831"/>
                  <a:pt x="0" y="750443"/>
                </a:cubicBezTo>
                <a:cubicBezTo>
                  <a:pt x="-12013" y="650056"/>
                  <a:pt x="5710" y="348303"/>
                  <a:pt x="0" y="0"/>
                </a:cubicBezTo>
                <a:close/>
              </a:path>
            </a:pathLst>
          </a:custGeom>
          <a:noFill/>
          <a:ln w="57150">
            <a:solidFill>
              <a:srgbClr val="C00000"/>
            </a:solidFill>
            <a:prstDash val="sysDot"/>
            <a:extLst>
              <a:ext uri="{C807C97D-BFC1-408E-A445-0C87EB9F89A2}">
                <ask:lineSketchStyleProps xmlns:ask="http://schemas.microsoft.com/office/drawing/2018/sketchyshapes" sd="129657261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1">
            <a:extLst>
              <a:ext uri="{FF2B5EF4-FFF2-40B4-BE49-F238E27FC236}">
                <a16:creationId xmlns:a16="http://schemas.microsoft.com/office/drawing/2014/main" id="{C01D9DE4-E95F-7312-FDDE-FF2054C16CE2}"/>
              </a:ext>
            </a:extLst>
          </p:cNvPr>
          <p:cNvSpPr>
            <a:spLocks noChangeArrowheads="1"/>
          </p:cNvSpPr>
          <p:nvPr/>
        </p:nvSpPr>
        <p:spPr bwMode="auto">
          <a:xfrm>
            <a:off x="436992" y="315013"/>
            <a:ext cx="3732990" cy="4506261"/>
          </a:xfrm>
          <a:prstGeom prst="rect">
            <a:avLst/>
          </a:prstGeom>
          <a:solidFill>
            <a:srgbClr val="C00000"/>
          </a:solidFill>
          <a:ln>
            <a:noFill/>
          </a:ln>
          <a:effectLst/>
        </p:spPr>
        <p:txBody>
          <a:bodyPr vert="horz" wrap="square" lIns="72000" tIns="158700" rIns="720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t-BR" sz="1600" b="1"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Update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Get a measurement and its accuracy;</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Calculate the residual between the estimated state and the measurement;</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Calculate gain based on relative accuracy between measurement and prediction;</a:t>
            </a:r>
            <a:endParaRPr kumimoji="0" lang="pt-BR"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Set the state between prediction and measurement based on gain;</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altLang="pt-BR" sz="1600" i="0" u="none" strike="noStrike" cap="none" normalizeH="0" baseline="0" dirty="0">
                <a:ln>
                  <a:noFill/>
                </a:ln>
                <a:solidFill>
                  <a:schemeClr val="bg1"/>
                </a:solidFill>
                <a:effectLst/>
                <a:latin typeface="Cavolini" panose="03000502040302020204" pitchFamily="66" charset="0"/>
                <a:cs typeface="Cavolini" panose="03000502040302020204" pitchFamily="66" charset="0"/>
              </a:rPr>
              <a:t>Update belief in the state based on measurement certainty.</a:t>
            </a:r>
          </a:p>
        </p:txBody>
      </p:sp>
    </p:spTree>
    <p:extLst>
      <p:ext uri="{BB962C8B-B14F-4D97-AF65-F5344CB8AC3E}">
        <p14:creationId xmlns:p14="http://schemas.microsoft.com/office/powerpoint/2010/main" val="118240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4FB95-D586-FD7F-274F-64E9F6C191E1}"/>
              </a:ext>
            </a:extLst>
          </p:cNvPr>
          <p:cNvSpPr>
            <a:spLocks noGrp="1"/>
          </p:cNvSpPr>
          <p:nvPr>
            <p:ph type="title"/>
          </p:nvPr>
        </p:nvSpPr>
        <p:spPr/>
        <p:txBody>
          <a:bodyPr/>
          <a:lstStyle/>
          <a:p>
            <a:r>
              <a:rPr lang="pt-BR" dirty="0"/>
              <a:t>Tracking</a:t>
            </a:r>
          </a:p>
        </p:txBody>
      </p:sp>
      <p:sp>
        <p:nvSpPr>
          <p:cNvPr id="7" name="CaixaDeTexto 6">
            <a:extLst>
              <a:ext uri="{FF2B5EF4-FFF2-40B4-BE49-F238E27FC236}">
                <a16:creationId xmlns:a16="http://schemas.microsoft.com/office/drawing/2014/main" id="{BB41546B-3391-4C45-BC14-A6469C209BA7}"/>
              </a:ext>
            </a:extLst>
          </p:cNvPr>
          <p:cNvSpPr txBox="1"/>
          <p:nvPr/>
        </p:nvSpPr>
        <p:spPr>
          <a:xfrm>
            <a:off x="276269" y="2215869"/>
            <a:ext cx="9284678" cy="3785652"/>
          </a:xfrm>
          <a:prstGeom prst="rect">
            <a:avLst/>
          </a:prstGeom>
          <a:solidFill>
            <a:schemeClr val="tx1"/>
          </a:solidFill>
        </p:spPr>
        <p:txBody>
          <a:bodyPr wrap="square">
            <a:spAutoFit/>
          </a:bodyPr>
          <a:lstStyle/>
          <a:p>
            <a:r>
              <a:rPr lang="pt-BR" sz="2000" b="0" dirty="0" err="1">
                <a:solidFill>
                  <a:srgbClr val="569CD6"/>
                </a:solidFill>
                <a:effectLst/>
                <a:latin typeface="Courier New" panose="02070309020205020404" pitchFamily="49" charset="0"/>
              </a:rPr>
              <a:t>def</a:t>
            </a:r>
            <a:r>
              <a:rPr lang="pt-BR" sz="2000" b="0" dirty="0">
                <a:solidFill>
                  <a:srgbClr val="D4D4D4"/>
                </a:solidFill>
                <a:effectLst/>
                <a:latin typeface="Courier New" panose="02070309020205020404" pitchFamily="49" charset="0"/>
              </a:rPr>
              <a:t> </a:t>
            </a:r>
            <a:r>
              <a:rPr lang="pt-BR" sz="2000" b="0" dirty="0" err="1">
                <a:solidFill>
                  <a:srgbClr val="DCDCAA"/>
                </a:solidFill>
                <a:effectLst/>
                <a:latin typeface="Courier New" panose="02070309020205020404" pitchFamily="49" charset="0"/>
              </a:rPr>
              <a:t>compute_robot_data</a:t>
            </a:r>
            <a:r>
              <a:rPr lang="pt-BR" sz="2000" b="0" dirty="0">
                <a:solidFill>
                  <a:srgbClr val="D4D4D4"/>
                </a:solidFill>
                <a:effectLst/>
                <a:latin typeface="Courier New" panose="02070309020205020404" pitchFamily="49" charset="0"/>
              </a:rPr>
              <a:t>(</a:t>
            </a:r>
            <a:r>
              <a:rPr lang="pt-BR" sz="2000" b="0" dirty="0" err="1">
                <a:solidFill>
                  <a:srgbClr val="9CDCFE"/>
                </a:solidFill>
                <a:effectLst/>
                <a:latin typeface="Courier New" panose="02070309020205020404" pitchFamily="49" charset="0"/>
              </a:rPr>
              <a:t>z_var</a:t>
            </a:r>
            <a:r>
              <a:rPr lang="pt-BR" sz="2000" b="0" dirty="0">
                <a:solidFill>
                  <a:srgbClr val="D4D4D4"/>
                </a:solidFill>
                <a:effectLst/>
                <a:latin typeface="Courier New" panose="02070309020205020404" pitchFamily="49" charset="0"/>
              </a:rPr>
              <a:t>, </a:t>
            </a:r>
            <a:r>
              <a:rPr lang="pt-BR" sz="2000" b="0" dirty="0" err="1">
                <a:solidFill>
                  <a:srgbClr val="9CDCFE"/>
                </a:solidFill>
                <a:effectLst/>
                <a:latin typeface="Courier New" panose="02070309020205020404" pitchFamily="49" charset="0"/>
              </a:rPr>
              <a:t>process_var</a:t>
            </a:r>
            <a:r>
              <a:rPr lang="pt-BR" sz="2000" b="0" dirty="0">
                <a:solidFill>
                  <a:srgbClr val="D4D4D4"/>
                </a:solidFill>
                <a:effectLst/>
                <a:latin typeface="Courier New" panose="02070309020205020404" pitchFamily="49" charset="0"/>
              </a:rPr>
              <a:t>, </a:t>
            </a:r>
            <a:r>
              <a:rPr lang="pt-BR" sz="2000" b="0" dirty="0" err="1">
                <a:solidFill>
                  <a:srgbClr val="9CDCFE"/>
                </a:solidFill>
                <a:effectLst/>
                <a:latin typeface="Courier New" panose="02070309020205020404" pitchFamily="49" charset="0"/>
              </a:rPr>
              <a:t>count</a:t>
            </a:r>
            <a:r>
              <a:rPr lang="pt-BR" sz="2000" b="0" dirty="0">
                <a:solidFill>
                  <a:srgbClr val="D4D4D4"/>
                </a:solidFill>
                <a:effectLst/>
                <a:latin typeface="Courier New" panose="02070309020205020404" pitchFamily="49" charset="0"/>
              </a:rPr>
              <a:t>=</a:t>
            </a:r>
            <a:r>
              <a:rPr lang="pt-BR" sz="2000" b="0" dirty="0">
                <a:solidFill>
                  <a:srgbClr val="B5CEA8"/>
                </a:solidFill>
                <a:effectLst/>
                <a:latin typeface="Courier New" panose="02070309020205020404" pitchFamily="49" charset="0"/>
              </a:rPr>
              <a:t>1</a:t>
            </a:r>
            <a:r>
              <a:rPr lang="pt-BR" sz="2000" b="0" dirty="0">
                <a:solidFill>
                  <a:srgbClr val="D4D4D4"/>
                </a:solidFill>
                <a:effectLst/>
                <a:latin typeface="Courier New" panose="02070309020205020404" pitchFamily="49" charset="0"/>
              </a:rPr>
              <a:t>, </a:t>
            </a:r>
            <a:r>
              <a:rPr lang="pt-BR" sz="2000" b="0" dirty="0" err="1">
                <a:solidFill>
                  <a:srgbClr val="9CDCFE"/>
                </a:solidFill>
                <a:effectLst/>
                <a:latin typeface="Courier New" panose="02070309020205020404" pitchFamily="49" charset="0"/>
              </a:rPr>
              <a:t>dt</a:t>
            </a:r>
            <a:r>
              <a:rPr lang="pt-BR" sz="2000" b="0" dirty="0">
                <a:solidFill>
                  <a:srgbClr val="D4D4D4"/>
                </a:solidFill>
                <a:effectLst/>
                <a:latin typeface="Courier New" panose="02070309020205020404" pitchFamily="49" charset="0"/>
              </a:rPr>
              <a:t>=</a:t>
            </a:r>
            <a:r>
              <a:rPr lang="pt-BR" sz="2000" b="0" dirty="0">
                <a:solidFill>
                  <a:srgbClr val="B5CEA8"/>
                </a:solidFill>
                <a:effectLst/>
                <a:latin typeface="Courier New" panose="02070309020205020404" pitchFamily="49" charset="0"/>
              </a:rPr>
              <a:t>1</a:t>
            </a:r>
            <a:r>
              <a:rPr lang="pt-BR" sz="2000" b="0" dirty="0">
                <a:solidFill>
                  <a:srgbClr val="D4D4D4"/>
                </a:solidFill>
                <a:effectLst/>
                <a:latin typeface="Courier New" panose="02070309020205020404" pitchFamily="49" charset="0"/>
              </a:rPr>
              <a:t>.)</a:t>
            </a:r>
            <a:r>
              <a:rPr lang="pt-BR" sz="2000" b="0" dirty="0">
                <a:solidFill>
                  <a:srgbClr val="DCDCDC"/>
                </a:solidFill>
                <a:effectLst/>
                <a:latin typeface="Courier New" panose="02070309020205020404" pitchFamily="49" charset="0"/>
              </a:rPr>
              <a:t>:</a:t>
            </a:r>
            <a:endParaRPr lang="pt-BR" sz="2000" b="0" dirty="0">
              <a:solidFill>
                <a:srgbClr val="D4D4D4"/>
              </a:solidFill>
              <a:effectLst/>
              <a:latin typeface="Courier New" panose="02070309020205020404" pitchFamily="49" charset="0"/>
            </a:endParaRPr>
          </a:p>
          <a:p>
            <a:r>
              <a:rPr lang="pt-BR" sz="2000" b="0" dirty="0">
                <a:solidFill>
                  <a:srgbClr val="D4D4D4"/>
                </a:solidFill>
                <a:effectLst/>
                <a:latin typeface="Courier New" panose="02070309020205020404" pitchFamily="49" charset="0"/>
              </a:rPr>
              <a:t>    </a:t>
            </a:r>
            <a:r>
              <a:rPr lang="pt-BR" sz="2000" b="0" dirty="0">
                <a:solidFill>
                  <a:srgbClr val="CE9178"/>
                </a:solidFill>
                <a:effectLst/>
                <a:latin typeface="Courier New" panose="02070309020205020404" pitchFamily="49" charset="0"/>
              </a:rPr>
              <a:t>"</a:t>
            </a:r>
            <a:r>
              <a:rPr lang="pt-BR" sz="2000" b="0" dirty="0" err="1">
                <a:solidFill>
                  <a:srgbClr val="CE9178"/>
                </a:solidFill>
                <a:effectLst/>
                <a:latin typeface="Courier New" panose="02070309020205020404" pitchFamily="49" charset="0"/>
              </a:rPr>
              <a:t>returns</a:t>
            </a:r>
            <a:r>
              <a:rPr lang="pt-BR" sz="2000" b="0" dirty="0">
                <a:solidFill>
                  <a:srgbClr val="CE9178"/>
                </a:solidFill>
                <a:effectLst/>
                <a:latin typeface="Courier New" panose="02070309020205020404" pitchFamily="49" charset="0"/>
              </a:rPr>
              <a:t> track, </a:t>
            </a:r>
            <a:r>
              <a:rPr lang="pt-BR" sz="2000" b="0" dirty="0" err="1">
                <a:solidFill>
                  <a:srgbClr val="CE9178"/>
                </a:solidFill>
                <a:effectLst/>
                <a:latin typeface="Courier New" panose="02070309020205020404" pitchFamily="49" charset="0"/>
              </a:rPr>
              <a:t>measurements</a:t>
            </a:r>
            <a:r>
              <a:rPr lang="pt-BR" sz="2000" b="0" dirty="0">
                <a:solidFill>
                  <a:srgbClr val="CE9178"/>
                </a:solidFill>
                <a:effectLst/>
                <a:latin typeface="Courier New" panose="02070309020205020404" pitchFamily="49" charset="0"/>
              </a:rPr>
              <a:t> 1D </a:t>
            </a:r>
            <a:r>
              <a:rPr lang="pt-BR" sz="2000" b="0" dirty="0" err="1">
                <a:solidFill>
                  <a:srgbClr val="CE9178"/>
                </a:solidFill>
                <a:effectLst/>
                <a:latin typeface="Courier New" panose="02070309020205020404" pitchFamily="49" charset="0"/>
              </a:rPr>
              <a:t>ndarrays</a:t>
            </a:r>
            <a:r>
              <a:rPr lang="pt-BR" sz="2000" b="0" dirty="0">
                <a:solidFill>
                  <a:srgbClr val="CE9178"/>
                </a:solidFill>
                <a:effectLst/>
                <a:latin typeface="Courier New" panose="02070309020205020404" pitchFamily="49" charset="0"/>
              </a:rPr>
              <a:t>"</a:t>
            </a:r>
            <a:endParaRPr lang="pt-BR" sz="2000" b="0" dirty="0">
              <a:solidFill>
                <a:srgbClr val="D4D4D4"/>
              </a:solidFill>
              <a:effectLst/>
              <a:latin typeface="Courier New" panose="02070309020205020404" pitchFamily="49" charset="0"/>
            </a:endParaRPr>
          </a:p>
          <a:p>
            <a:r>
              <a:rPr lang="pt-BR" sz="2000" b="0" dirty="0">
                <a:solidFill>
                  <a:srgbClr val="D4D4D4"/>
                </a:solidFill>
                <a:effectLst/>
                <a:latin typeface="Courier New" panose="02070309020205020404" pitchFamily="49" charset="0"/>
              </a:rPr>
              <a:t>    x</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 </a:t>
            </a:r>
            <a:r>
              <a:rPr lang="pt-BR" sz="2000" b="0" dirty="0" err="1">
                <a:solidFill>
                  <a:srgbClr val="D4D4D4"/>
                </a:solidFill>
                <a:effectLst/>
                <a:latin typeface="Courier New" panose="02070309020205020404" pitchFamily="49" charset="0"/>
              </a:rPr>
              <a:t>vel</a:t>
            </a:r>
            <a:r>
              <a:rPr lang="pt-BR" sz="2000" b="0" dirty="0">
                <a:solidFill>
                  <a:srgbClr val="D4D4D4"/>
                </a:solidFill>
                <a:effectLst/>
                <a:latin typeface="Courier New" panose="02070309020205020404" pitchFamily="49" charset="0"/>
              </a:rPr>
              <a:t> = 1</a:t>
            </a:r>
            <a:r>
              <a:rPr lang="pt-BR" sz="2000" b="0" dirty="0">
                <a:solidFill>
                  <a:srgbClr val="B5CEA8"/>
                </a:solidFill>
                <a:effectLst/>
                <a:latin typeface="Courier New" panose="02070309020205020404" pitchFamily="49" charset="0"/>
              </a:rPr>
              <a:t>0</a:t>
            </a:r>
            <a:r>
              <a:rPr lang="pt-BR" sz="2000" b="0" dirty="0">
                <a:solidFill>
                  <a:srgbClr val="D4D4D4"/>
                </a:solidFill>
                <a:effectLst/>
                <a:latin typeface="Courier New" panose="02070309020205020404" pitchFamily="49" charset="0"/>
              </a:rPr>
              <a:t>.</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 </a:t>
            </a:r>
            <a:r>
              <a:rPr lang="pt-BR" sz="2000" dirty="0">
                <a:solidFill>
                  <a:srgbClr val="B5CEA8"/>
                </a:solidFill>
                <a:latin typeface="Courier New" panose="02070309020205020404" pitchFamily="49" charset="0"/>
              </a:rPr>
              <a:t>3</a:t>
            </a:r>
            <a:r>
              <a:rPr lang="pt-BR" sz="2000" b="0" dirty="0">
                <a:solidFill>
                  <a:srgbClr val="D4D4D4"/>
                </a:solidFill>
                <a:effectLst/>
                <a:latin typeface="Courier New" panose="02070309020205020404" pitchFamily="49" charset="0"/>
              </a:rPr>
              <a:t>.</a:t>
            </a:r>
          </a:p>
          <a:p>
            <a:r>
              <a:rPr lang="pt-BR" sz="2000" b="0" dirty="0">
                <a:solidFill>
                  <a:srgbClr val="D4D4D4"/>
                </a:solidFill>
                <a:effectLst/>
                <a:latin typeface="Courier New" panose="02070309020205020404" pitchFamily="49" charset="0"/>
              </a:rPr>
              <a:t>    </a:t>
            </a:r>
            <a:r>
              <a:rPr lang="pt-BR" sz="2000" b="0" dirty="0" err="1">
                <a:solidFill>
                  <a:srgbClr val="D4D4D4"/>
                </a:solidFill>
                <a:effectLst/>
                <a:latin typeface="Courier New" panose="02070309020205020404" pitchFamily="49" charset="0"/>
              </a:rPr>
              <a:t>z_std</a:t>
            </a:r>
            <a:r>
              <a:rPr lang="pt-BR" sz="2000" b="0" dirty="0">
                <a:solidFill>
                  <a:srgbClr val="D4D4D4"/>
                </a:solidFill>
                <a:effectLst/>
                <a:latin typeface="Courier New" panose="02070309020205020404" pitchFamily="49" charset="0"/>
              </a:rPr>
              <a:t> = </a:t>
            </a:r>
            <a:r>
              <a:rPr lang="pt-BR" sz="2000" b="0" dirty="0" err="1">
                <a:solidFill>
                  <a:srgbClr val="D4D4D4"/>
                </a:solidFill>
                <a:effectLst/>
                <a:latin typeface="Courier New" panose="02070309020205020404" pitchFamily="49" charset="0"/>
              </a:rPr>
              <a:t>math.sqrt</a:t>
            </a:r>
            <a:r>
              <a:rPr lang="pt-BR" sz="2000" b="0" dirty="0">
                <a:solidFill>
                  <a:srgbClr val="DCDCDC"/>
                </a:solidFill>
                <a:effectLst/>
                <a:latin typeface="Courier New" panose="02070309020205020404" pitchFamily="49" charset="0"/>
              </a:rPr>
              <a:t>(</a:t>
            </a:r>
            <a:r>
              <a:rPr lang="pt-BR" sz="2000" b="0" dirty="0" err="1">
                <a:solidFill>
                  <a:srgbClr val="D4D4D4"/>
                </a:solidFill>
                <a:effectLst/>
                <a:latin typeface="Courier New" panose="02070309020205020404" pitchFamily="49" charset="0"/>
              </a:rPr>
              <a:t>z_var</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 </a:t>
            </a:r>
          </a:p>
          <a:p>
            <a:r>
              <a:rPr lang="pt-BR" sz="2000" b="0" dirty="0">
                <a:solidFill>
                  <a:srgbClr val="D4D4D4"/>
                </a:solidFill>
                <a:effectLst/>
                <a:latin typeface="Courier New" panose="02070309020205020404" pitchFamily="49" charset="0"/>
              </a:rPr>
              <a:t>    </a:t>
            </a:r>
            <a:r>
              <a:rPr lang="pt-BR" sz="2000" b="0" dirty="0" err="1">
                <a:solidFill>
                  <a:srgbClr val="D4D4D4"/>
                </a:solidFill>
                <a:effectLst/>
                <a:latin typeface="Courier New" panose="02070309020205020404" pitchFamily="49" charset="0"/>
              </a:rPr>
              <a:t>p_std</a:t>
            </a:r>
            <a:r>
              <a:rPr lang="pt-BR" sz="2000" b="0" dirty="0">
                <a:solidFill>
                  <a:srgbClr val="D4D4D4"/>
                </a:solidFill>
                <a:effectLst/>
                <a:latin typeface="Courier New" panose="02070309020205020404" pitchFamily="49" charset="0"/>
              </a:rPr>
              <a:t> = </a:t>
            </a:r>
            <a:r>
              <a:rPr lang="pt-BR" sz="2000" b="0" dirty="0" err="1">
                <a:solidFill>
                  <a:srgbClr val="D4D4D4"/>
                </a:solidFill>
                <a:effectLst/>
                <a:latin typeface="Courier New" panose="02070309020205020404" pitchFamily="49" charset="0"/>
              </a:rPr>
              <a:t>math.sqrt</a:t>
            </a:r>
            <a:r>
              <a:rPr lang="pt-BR" sz="2000" b="0" dirty="0">
                <a:solidFill>
                  <a:srgbClr val="DCDCDC"/>
                </a:solidFill>
                <a:effectLst/>
                <a:latin typeface="Courier New" panose="02070309020205020404" pitchFamily="49" charset="0"/>
              </a:rPr>
              <a:t>(</a:t>
            </a:r>
            <a:r>
              <a:rPr lang="pt-BR" sz="2000" b="0" dirty="0" err="1">
                <a:solidFill>
                  <a:srgbClr val="D4D4D4"/>
                </a:solidFill>
                <a:effectLst/>
                <a:latin typeface="Courier New" panose="02070309020205020404" pitchFamily="49" charset="0"/>
              </a:rPr>
              <a:t>process_var</a:t>
            </a:r>
            <a:r>
              <a:rPr lang="pt-BR" sz="2000" b="0" dirty="0">
                <a:solidFill>
                  <a:srgbClr val="DCDCDC"/>
                </a:solidFill>
                <a:effectLst/>
                <a:latin typeface="Courier New" panose="02070309020205020404" pitchFamily="49" charset="0"/>
              </a:rPr>
              <a:t>)</a:t>
            </a:r>
            <a:endParaRPr lang="pt-BR" sz="2000" b="0" dirty="0">
              <a:solidFill>
                <a:srgbClr val="D4D4D4"/>
              </a:solidFill>
              <a:effectLst/>
              <a:latin typeface="Courier New" panose="02070309020205020404" pitchFamily="49" charset="0"/>
            </a:endParaRPr>
          </a:p>
          <a:p>
            <a:r>
              <a:rPr lang="pt-BR" sz="2000" b="0" dirty="0">
                <a:solidFill>
                  <a:srgbClr val="D4D4D4"/>
                </a:solidFill>
                <a:effectLst/>
                <a:latin typeface="Courier New" panose="02070309020205020404" pitchFamily="49" charset="0"/>
              </a:rPr>
              <a:t>    </a:t>
            </a:r>
            <a:r>
              <a:rPr lang="pt-BR" sz="2000" b="0" dirty="0" err="1">
                <a:solidFill>
                  <a:srgbClr val="D4D4D4"/>
                </a:solidFill>
                <a:effectLst/>
                <a:latin typeface="Courier New" panose="02070309020205020404" pitchFamily="49" charset="0"/>
              </a:rPr>
              <a:t>xs</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 </a:t>
            </a:r>
            <a:r>
              <a:rPr lang="pt-BR" sz="2000" b="0" dirty="0" err="1">
                <a:solidFill>
                  <a:srgbClr val="D4D4D4"/>
                </a:solidFill>
                <a:effectLst/>
                <a:latin typeface="Courier New" panose="02070309020205020404" pitchFamily="49" charset="0"/>
              </a:rPr>
              <a:t>zs</a:t>
            </a:r>
            <a:r>
              <a:rPr lang="pt-BR" sz="2000" b="0" dirty="0">
                <a:solidFill>
                  <a:srgbClr val="D4D4D4"/>
                </a:solidFill>
                <a:effectLst/>
                <a:latin typeface="Courier New" panose="02070309020205020404" pitchFamily="49" charset="0"/>
              </a:rPr>
              <a:t> = </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 </a:t>
            </a:r>
            <a:r>
              <a:rPr lang="pt-BR" sz="2000" b="0" dirty="0">
                <a:solidFill>
                  <a:srgbClr val="DCDCDC"/>
                </a:solidFill>
                <a:effectLst/>
                <a:latin typeface="Courier New" panose="02070309020205020404" pitchFamily="49" charset="0"/>
              </a:rPr>
              <a:t>[]</a:t>
            </a:r>
            <a:endParaRPr lang="pt-BR" sz="2000" b="0" dirty="0">
              <a:solidFill>
                <a:srgbClr val="D4D4D4"/>
              </a:solidFill>
              <a:effectLst/>
              <a:latin typeface="Courier New" panose="02070309020205020404" pitchFamily="49" charset="0"/>
            </a:endParaRPr>
          </a:p>
          <a:p>
            <a:r>
              <a:rPr lang="pt-BR" sz="2000" b="0" dirty="0">
                <a:solidFill>
                  <a:srgbClr val="D4D4D4"/>
                </a:solidFill>
                <a:effectLst/>
                <a:latin typeface="Courier New" panose="02070309020205020404" pitchFamily="49" charset="0"/>
              </a:rPr>
              <a:t>    </a:t>
            </a:r>
            <a:r>
              <a:rPr lang="pt-BR" sz="2000" b="0" dirty="0">
                <a:solidFill>
                  <a:srgbClr val="C586C0"/>
                </a:solidFill>
                <a:effectLst/>
                <a:latin typeface="Courier New" panose="02070309020205020404" pitchFamily="49" charset="0"/>
              </a:rPr>
              <a:t>for</a:t>
            </a:r>
            <a:r>
              <a:rPr lang="pt-BR" sz="2000" b="0" dirty="0">
                <a:solidFill>
                  <a:srgbClr val="D4D4D4"/>
                </a:solidFill>
                <a:effectLst/>
                <a:latin typeface="Courier New" panose="02070309020205020404" pitchFamily="49" charset="0"/>
              </a:rPr>
              <a:t> _ </a:t>
            </a:r>
            <a:r>
              <a:rPr lang="pt-BR" sz="2000" b="0" dirty="0">
                <a:solidFill>
                  <a:srgbClr val="82C6FF"/>
                </a:solidFill>
                <a:effectLst/>
                <a:latin typeface="Courier New" panose="02070309020205020404" pitchFamily="49" charset="0"/>
              </a:rPr>
              <a:t>in</a:t>
            </a:r>
            <a:r>
              <a:rPr lang="pt-BR" sz="2000" b="0" dirty="0">
                <a:solidFill>
                  <a:srgbClr val="D4D4D4"/>
                </a:solidFill>
                <a:effectLst/>
                <a:latin typeface="Courier New" panose="02070309020205020404" pitchFamily="49" charset="0"/>
              </a:rPr>
              <a:t> </a:t>
            </a:r>
            <a:r>
              <a:rPr lang="pt-BR" sz="2000" b="0" dirty="0">
                <a:solidFill>
                  <a:srgbClr val="DCDCAA"/>
                </a:solidFill>
                <a:effectLst/>
                <a:latin typeface="Courier New" panose="02070309020205020404" pitchFamily="49" charset="0"/>
              </a:rPr>
              <a:t>range</a:t>
            </a:r>
            <a:r>
              <a:rPr lang="pt-BR" sz="2000" b="0" dirty="0">
                <a:solidFill>
                  <a:srgbClr val="DCDCDC"/>
                </a:solidFill>
                <a:effectLst/>
                <a:latin typeface="Courier New" panose="02070309020205020404" pitchFamily="49" charset="0"/>
              </a:rPr>
              <a:t>(</a:t>
            </a:r>
            <a:r>
              <a:rPr lang="pt-BR" sz="2000" b="0" dirty="0" err="1">
                <a:solidFill>
                  <a:srgbClr val="D4D4D4"/>
                </a:solidFill>
                <a:effectLst/>
                <a:latin typeface="Courier New" panose="02070309020205020404" pitchFamily="49" charset="0"/>
              </a:rPr>
              <a:t>count</a:t>
            </a:r>
            <a:r>
              <a:rPr lang="pt-BR" sz="2000" b="0" dirty="0">
                <a:solidFill>
                  <a:srgbClr val="DCDCDC"/>
                </a:solidFill>
                <a:effectLst/>
                <a:latin typeface="Courier New" panose="02070309020205020404" pitchFamily="49" charset="0"/>
              </a:rPr>
              <a:t>):</a:t>
            </a:r>
            <a:endParaRPr lang="pt-BR" sz="2000" b="0" dirty="0">
              <a:solidFill>
                <a:srgbClr val="D4D4D4"/>
              </a:solidFill>
              <a:effectLst/>
              <a:latin typeface="Courier New" panose="02070309020205020404" pitchFamily="49" charset="0"/>
            </a:endParaRPr>
          </a:p>
          <a:p>
            <a:r>
              <a:rPr lang="pt-BR" sz="2000" b="0" dirty="0">
                <a:solidFill>
                  <a:srgbClr val="D4D4D4"/>
                </a:solidFill>
                <a:effectLst/>
                <a:latin typeface="Courier New" panose="02070309020205020404" pitchFamily="49" charset="0"/>
              </a:rPr>
              <a:t>        v = </a:t>
            </a:r>
            <a:r>
              <a:rPr lang="pt-BR" sz="2000" b="0" dirty="0" err="1">
                <a:solidFill>
                  <a:srgbClr val="D4D4D4"/>
                </a:solidFill>
                <a:effectLst/>
                <a:latin typeface="Courier New" panose="02070309020205020404" pitchFamily="49" charset="0"/>
              </a:rPr>
              <a:t>vel</a:t>
            </a:r>
            <a:r>
              <a:rPr lang="pt-BR" sz="2000" b="0" dirty="0">
                <a:solidFill>
                  <a:srgbClr val="D4D4D4"/>
                </a:solidFill>
                <a:effectLst/>
                <a:latin typeface="Courier New" panose="02070309020205020404" pitchFamily="49" charset="0"/>
              </a:rPr>
              <a:t> + </a:t>
            </a:r>
            <a:r>
              <a:rPr lang="pt-BR" sz="2000" b="0" dirty="0">
                <a:solidFill>
                  <a:srgbClr val="DCDCDC"/>
                </a:solidFill>
                <a:effectLst/>
                <a:latin typeface="Courier New" panose="02070309020205020404" pitchFamily="49" charset="0"/>
              </a:rPr>
              <a:t>(</a:t>
            </a:r>
            <a:r>
              <a:rPr lang="pt-BR" sz="2000" b="0" dirty="0" err="1">
                <a:solidFill>
                  <a:srgbClr val="D4D4D4"/>
                </a:solidFill>
                <a:effectLst/>
                <a:latin typeface="Courier New" panose="02070309020205020404" pitchFamily="49" charset="0"/>
              </a:rPr>
              <a:t>randn</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 * </a:t>
            </a:r>
            <a:r>
              <a:rPr lang="pt-BR" sz="2000" b="0" dirty="0" err="1">
                <a:solidFill>
                  <a:srgbClr val="D4D4D4"/>
                </a:solidFill>
                <a:effectLst/>
                <a:latin typeface="Courier New" panose="02070309020205020404" pitchFamily="49" charset="0"/>
              </a:rPr>
              <a:t>p_std</a:t>
            </a:r>
            <a:r>
              <a:rPr lang="pt-BR" sz="2000" b="0" dirty="0">
                <a:solidFill>
                  <a:srgbClr val="DCDCDC"/>
                </a:solidFill>
                <a:effectLst/>
                <a:latin typeface="Courier New" panose="02070309020205020404" pitchFamily="49" charset="0"/>
              </a:rPr>
              <a:t>)</a:t>
            </a:r>
            <a:endParaRPr lang="pt-BR" sz="2000" b="0" dirty="0">
              <a:solidFill>
                <a:srgbClr val="D4D4D4"/>
              </a:solidFill>
              <a:effectLst/>
              <a:latin typeface="Courier New" panose="02070309020205020404" pitchFamily="49" charset="0"/>
            </a:endParaRPr>
          </a:p>
          <a:p>
            <a:r>
              <a:rPr lang="pt-BR" sz="2000" b="0" dirty="0">
                <a:solidFill>
                  <a:srgbClr val="D4D4D4"/>
                </a:solidFill>
                <a:effectLst/>
                <a:latin typeface="Courier New" panose="02070309020205020404" pitchFamily="49" charset="0"/>
              </a:rPr>
              <a:t>        x += v*</a:t>
            </a:r>
            <a:r>
              <a:rPr lang="pt-BR" sz="2000" b="0" dirty="0" err="1">
                <a:solidFill>
                  <a:srgbClr val="D4D4D4"/>
                </a:solidFill>
                <a:effectLst/>
                <a:latin typeface="Courier New" panose="02070309020205020404" pitchFamily="49" charset="0"/>
              </a:rPr>
              <a:t>dt</a:t>
            </a:r>
            <a:r>
              <a:rPr lang="pt-BR" sz="2000" b="0" dirty="0">
                <a:solidFill>
                  <a:srgbClr val="D4D4D4"/>
                </a:solidFill>
                <a:effectLst/>
                <a:latin typeface="Courier New" panose="02070309020205020404" pitchFamily="49" charset="0"/>
              </a:rPr>
              <a:t>        </a:t>
            </a:r>
          </a:p>
          <a:p>
            <a:r>
              <a:rPr lang="pt-BR" sz="2000" b="0" dirty="0">
                <a:solidFill>
                  <a:srgbClr val="D4D4D4"/>
                </a:solidFill>
                <a:effectLst/>
                <a:latin typeface="Courier New" panose="02070309020205020404" pitchFamily="49" charset="0"/>
              </a:rPr>
              <a:t>        </a:t>
            </a:r>
            <a:r>
              <a:rPr lang="pt-BR" sz="2000" b="0" dirty="0" err="1">
                <a:solidFill>
                  <a:srgbClr val="D4D4D4"/>
                </a:solidFill>
                <a:effectLst/>
                <a:latin typeface="Courier New" panose="02070309020205020404" pitchFamily="49" charset="0"/>
              </a:rPr>
              <a:t>xs.append</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x</a:t>
            </a:r>
            <a:r>
              <a:rPr lang="pt-BR" sz="2000" b="0" dirty="0">
                <a:solidFill>
                  <a:srgbClr val="DCDCDC"/>
                </a:solidFill>
                <a:effectLst/>
                <a:latin typeface="Courier New" panose="02070309020205020404" pitchFamily="49" charset="0"/>
              </a:rPr>
              <a:t>)</a:t>
            </a:r>
            <a:endParaRPr lang="pt-BR" sz="2000" b="0" dirty="0">
              <a:solidFill>
                <a:srgbClr val="D4D4D4"/>
              </a:solidFill>
              <a:effectLst/>
              <a:latin typeface="Courier New" panose="02070309020205020404" pitchFamily="49" charset="0"/>
            </a:endParaRPr>
          </a:p>
          <a:p>
            <a:r>
              <a:rPr lang="pt-BR" sz="2000" b="0" dirty="0">
                <a:solidFill>
                  <a:srgbClr val="D4D4D4"/>
                </a:solidFill>
                <a:effectLst/>
                <a:latin typeface="Courier New" panose="02070309020205020404" pitchFamily="49" charset="0"/>
              </a:rPr>
              <a:t>        </a:t>
            </a:r>
            <a:r>
              <a:rPr lang="pt-BR" sz="2000" b="0" dirty="0" err="1">
                <a:solidFill>
                  <a:srgbClr val="D4D4D4"/>
                </a:solidFill>
                <a:effectLst/>
                <a:latin typeface="Courier New" panose="02070309020205020404" pitchFamily="49" charset="0"/>
              </a:rPr>
              <a:t>zs.append</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x + </a:t>
            </a:r>
            <a:r>
              <a:rPr lang="pt-BR" sz="2000" b="0" dirty="0" err="1">
                <a:solidFill>
                  <a:srgbClr val="D4D4D4"/>
                </a:solidFill>
                <a:effectLst/>
                <a:latin typeface="Courier New" panose="02070309020205020404" pitchFamily="49" charset="0"/>
              </a:rPr>
              <a:t>randn</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 * </a:t>
            </a:r>
            <a:r>
              <a:rPr lang="pt-BR" sz="2000" b="0" dirty="0" err="1">
                <a:solidFill>
                  <a:srgbClr val="D4D4D4"/>
                </a:solidFill>
                <a:effectLst/>
                <a:latin typeface="Courier New" panose="02070309020205020404" pitchFamily="49" charset="0"/>
              </a:rPr>
              <a:t>z_std</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        </a:t>
            </a:r>
          </a:p>
          <a:p>
            <a:r>
              <a:rPr lang="pt-BR" sz="2000" b="0" dirty="0">
                <a:solidFill>
                  <a:srgbClr val="D4D4D4"/>
                </a:solidFill>
                <a:effectLst/>
                <a:latin typeface="Courier New" panose="02070309020205020404" pitchFamily="49" charset="0"/>
              </a:rPr>
              <a:t>    </a:t>
            </a:r>
            <a:r>
              <a:rPr lang="pt-BR" sz="2000" b="0" dirty="0" err="1">
                <a:solidFill>
                  <a:srgbClr val="C586C0"/>
                </a:solidFill>
                <a:effectLst/>
                <a:latin typeface="Courier New" panose="02070309020205020404" pitchFamily="49" charset="0"/>
              </a:rPr>
              <a:t>return</a:t>
            </a:r>
            <a:r>
              <a:rPr lang="pt-BR" sz="2000" b="0" dirty="0">
                <a:solidFill>
                  <a:srgbClr val="D4D4D4"/>
                </a:solidFill>
                <a:effectLst/>
                <a:latin typeface="Courier New" panose="02070309020205020404" pitchFamily="49" charset="0"/>
              </a:rPr>
              <a:t> </a:t>
            </a:r>
            <a:r>
              <a:rPr lang="pt-BR" sz="2000" b="0" dirty="0" err="1">
                <a:solidFill>
                  <a:srgbClr val="D4D4D4"/>
                </a:solidFill>
                <a:effectLst/>
                <a:latin typeface="Courier New" panose="02070309020205020404" pitchFamily="49" charset="0"/>
              </a:rPr>
              <a:t>np.array</a:t>
            </a:r>
            <a:r>
              <a:rPr lang="pt-BR" sz="2000" b="0" dirty="0">
                <a:solidFill>
                  <a:srgbClr val="DCDCDC"/>
                </a:solidFill>
                <a:effectLst/>
                <a:latin typeface="Courier New" panose="02070309020205020404" pitchFamily="49" charset="0"/>
              </a:rPr>
              <a:t>(</a:t>
            </a:r>
            <a:r>
              <a:rPr lang="pt-BR" sz="2000" b="0" dirty="0" err="1">
                <a:solidFill>
                  <a:srgbClr val="D4D4D4"/>
                </a:solidFill>
                <a:effectLst/>
                <a:latin typeface="Courier New" panose="02070309020205020404" pitchFamily="49" charset="0"/>
              </a:rPr>
              <a:t>xs</a:t>
            </a:r>
            <a:r>
              <a:rPr lang="pt-BR" sz="2000" b="0" dirty="0">
                <a:solidFill>
                  <a:srgbClr val="DCDCDC"/>
                </a:solidFill>
                <a:effectLst/>
                <a:latin typeface="Courier New" panose="02070309020205020404" pitchFamily="49" charset="0"/>
              </a:rPr>
              <a:t>),</a:t>
            </a:r>
            <a:r>
              <a:rPr lang="pt-BR" sz="2000" b="0" dirty="0">
                <a:solidFill>
                  <a:srgbClr val="D4D4D4"/>
                </a:solidFill>
                <a:effectLst/>
                <a:latin typeface="Courier New" panose="02070309020205020404" pitchFamily="49" charset="0"/>
              </a:rPr>
              <a:t> </a:t>
            </a:r>
            <a:r>
              <a:rPr lang="pt-BR" sz="2000" b="0" dirty="0" err="1">
                <a:solidFill>
                  <a:srgbClr val="D4D4D4"/>
                </a:solidFill>
                <a:effectLst/>
                <a:latin typeface="Courier New" panose="02070309020205020404" pitchFamily="49" charset="0"/>
              </a:rPr>
              <a:t>np.array</a:t>
            </a:r>
            <a:r>
              <a:rPr lang="pt-BR" sz="2000" b="0" dirty="0">
                <a:solidFill>
                  <a:srgbClr val="DCDCDC"/>
                </a:solidFill>
                <a:effectLst/>
                <a:latin typeface="Courier New" panose="02070309020205020404" pitchFamily="49" charset="0"/>
              </a:rPr>
              <a:t>(</a:t>
            </a:r>
            <a:r>
              <a:rPr lang="pt-BR" sz="2000" b="0" dirty="0" err="1">
                <a:solidFill>
                  <a:srgbClr val="D4D4D4"/>
                </a:solidFill>
                <a:effectLst/>
                <a:latin typeface="Courier New" panose="02070309020205020404" pitchFamily="49" charset="0"/>
              </a:rPr>
              <a:t>zs</a:t>
            </a:r>
            <a:r>
              <a:rPr lang="pt-BR" sz="2000" b="0" dirty="0">
                <a:solidFill>
                  <a:srgbClr val="DCDCDC"/>
                </a:solidFill>
                <a:effectLst/>
                <a:latin typeface="Courier New" panose="02070309020205020404" pitchFamily="49" charset="0"/>
              </a:rPr>
              <a:t>)</a:t>
            </a:r>
            <a:endParaRPr lang="pt-BR" sz="2000" b="0" dirty="0">
              <a:solidFill>
                <a:srgbClr val="D4D4D4"/>
              </a:solidFill>
              <a:effectLst/>
              <a:latin typeface="Courier New" panose="02070309020205020404" pitchFamily="49" charset="0"/>
            </a:endParaRPr>
          </a:p>
        </p:txBody>
      </p:sp>
      <p:sp>
        <p:nvSpPr>
          <p:cNvPr id="8" name="CaixaDeTexto 7">
            <a:extLst>
              <a:ext uri="{FF2B5EF4-FFF2-40B4-BE49-F238E27FC236}">
                <a16:creationId xmlns:a16="http://schemas.microsoft.com/office/drawing/2014/main" id="{18E2CE40-E655-AA66-7876-D64D400D2684}"/>
              </a:ext>
            </a:extLst>
          </p:cNvPr>
          <p:cNvSpPr txBox="1"/>
          <p:nvPr/>
        </p:nvSpPr>
        <p:spPr>
          <a:xfrm>
            <a:off x="190516" y="2817806"/>
            <a:ext cx="11844000" cy="351949"/>
          </a:xfrm>
          <a:custGeom>
            <a:avLst/>
            <a:gdLst>
              <a:gd name="connsiteX0" fmla="*/ 0 w 11844000"/>
              <a:gd name="connsiteY0" fmla="*/ 0 h 351949"/>
              <a:gd name="connsiteX1" fmla="*/ 236880 w 11844000"/>
              <a:gd name="connsiteY1" fmla="*/ 0 h 351949"/>
              <a:gd name="connsiteX2" fmla="*/ 947520 w 11844000"/>
              <a:gd name="connsiteY2" fmla="*/ 0 h 351949"/>
              <a:gd name="connsiteX3" fmla="*/ 1539720 w 11844000"/>
              <a:gd name="connsiteY3" fmla="*/ 0 h 351949"/>
              <a:gd name="connsiteX4" fmla="*/ 2250360 w 11844000"/>
              <a:gd name="connsiteY4" fmla="*/ 0 h 351949"/>
              <a:gd name="connsiteX5" fmla="*/ 2724120 w 11844000"/>
              <a:gd name="connsiteY5" fmla="*/ 0 h 351949"/>
              <a:gd name="connsiteX6" fmla="*/ 2961000 w 11844000"/>
              <a:gd name="connsiteY6" fmla="*/ 0 h 351949"/>
              <a:gd name="connsiteX7" fmla="*/ 3197880 w 11844000"/>
              <a:gd name="connsiteY7" fmla="*/ 0 h 351949"/>
              <a:gd name="connsiteX8" fmla="*/ 3671640 w 11844000"/>
              <a:gd name="connsiteY8" fmla="*/ 0 h 351949"/>
              <a:gd name="connsiteX9" fmla="*/ 4145400 w 11844000"/>
              <a:gd name="connsiteY9" fmla="*/ 0 h 351949"/>
              <a:gd name="connsiteX10" fmla="*/ 4856040 w 11844000"/>
              <a:gd name="connsiteY10" fmla="*/ 0 h 351949"/>
              <a:gd name="connsiteX11" fmla="*/ 5448240 w 11844000"/>
              <a:gd name="connsiteY11" fmla="*/ 0 h 351949"/>
              <a:gd name="connsiteX12" fmla="*/ 6040440 w 11844000"/>
              <a:gd name="connsiteY12" fmla="*/ 0 h 351949"/>
              <a:gd name="connsiteX13" fmla="*/ 6869520 w 11844000"/>
              <a:gd name="connsiteY13" fmla="*/ 0 h 351949"/>
              <a:gd name="connsiteX14" fmla="*/ 7698600 w 11844000"/>
              <a:gd name="connsiteY14" fmla="*/ 0 h 351949"/>
              <a:gd name="connsiteX15" fmla="*/ 8527680 w 11844000"/>
              <a:gd name="connsiteY15" fmla="*/ 0 h 351949"/>
              <a:gd name="connsiteX16" fmla="*/ 8764560 w 11844000"/>
              <a:gd name="connsiteY16" fmla="*/ 0 h 351949"/>
              <a:gd name="connsiteX17" fmla="*/ 9119880 w 11844000"/>
              <a:gd name="connsiteY17" fmla="*/ 0 h 351949"/>
              <a:gd name="connsiteX18" fmla="*/ 9593640 w 11844000"/>
              <a:gd name="connsiteY18" fmla="*/ 0 h 351949"/>
              <a:gd name="connsiteX19" fmla="*/ 10422720 w 11844000"/>
              <a:gd name="connsiteY19" fmla="*/ 0 h 351949"/>
              <a:gd name="connsiteX20" fmla="*/ 11251800 w 11844000"/>
              <a:gd name="connsiteY20" fmla="*/ 0 h 351949"/>
              <a:gd name="connsiteX21" fmla="*/ 11844000 w 11844000"/>
              <a:gd name="connsiteY21" fmla="*/ 0 h 351949"/>
              <a:gd name="connsiteX22" fmla="*/ 11844000 w 11844000"/>
              <a:gd name="connsiteY22" fmla="*/ 351949 h 351949"/>
              <a:gd name="connsiteX23" fmla="*/ 11133360 w 11844000"/>
              <a:gd name="connsiteY23" fmla="*/ 351949 h 351949"/>
              <a:gd name="connsiteX24" fmla="*/ 10304280 w 11844000"/>
              <a:gd name="connsiteY24" fmla="*/ 351949 h 351949"/>
              <a:gd name="connsiteX25" fmla="*/ 9593640 w 11844000"/>
              <a:gd name="connsiteY25" fmla="*/ 351949 h 351949"/>
              <a:gd name="connsiteX26" fmla="*/ 9238320 w 11844000"/>
              <a:gd name="connsiteY26" fmla="*/ 351949 h 351949"/>
              <a:gd name="connsiteX27" fmla="*/ 9001440 w 11844000"/>
              <a:gd name="connsiteY27" fmla="*/ 351949 h 351949"/>
              <a:gd name="connsiteX28" fmla="*/ 8409240 w 11844000"/>
              <a:gd name="connsiteY28" fmla="*/ 351949 h 351949"/>
              <a:gd name="connsiteX29" fmla="*/ 7817040 w 11844000"/>
              <a:gd name="connsiteY29" fmla="*/ 351949 h 351949"/>
              <a:gd name="connsiteX30" fmla="*/ 6987960 w 11844000"/>
              <a:gd name="connsiteY30" fmla="*/ 351949 h 351949"/>
              <a:gd name="connsiteX31" fmla="*/ 6158880 w 11844000"/>
              <a:gd name="connsiteY31" fmla="*/ 351949 h 351949"/>
              <a:gd name="connsiteX32" fmla="*/ 5922000 w 11844000"/>
              <a:gd name="connsiteY32" fmla="*/ 351949 h 351949"/>
              <a:gd name="connsiteX33" fmla="*/ 5685120 w 11844000"/>
              <a:gd name="connsiteY33" fmla="*/ 351949 h 351949"/>
              <a:gd name="connsiteX34" fmla="*/ 5211360 w 11844000"/>
              <a:gd name="connsiteY34" fmla="*/ 351949 h 351949"/>
              <a:gd name="connsiteX35" fmla="*/ 4974480 w 11844000"/>
              <a:gd name="connsiteY35" fmla="*/ 351949 h 351949"/>
              <a:gd name="connsiteX36" fmla="*/ 4619160 w 11844000"/>
              <a:gd name="connsiteY36" fmla="*/ 351949 h 351949"/>
              <a:gd name="connsiteX37" fmla="*/ 4145400 w 11844000"/>
              <a:gd name="connsiteY37" fmla="*/ 351949 h 351949"/>
              <a:gd name="connsiteX38" fmla="*/ 3434760 w 11844000"/>
              <a:gd name="connsiteY38" fmla="*/ 351949 h 351949"/>
              <a:gd name="connsiteX39" fmla="*/ 2842560 w 11844000"/>
              <a:gd name="connsiteY39" fmla="*/ 351949 h 351949"/>
              <a:gd name="connsiteX40" fmla="*/ 2250360 w 11844000"/>
              <a:gd name="connsiteY40" fmla="*/ 351949 h 351949"/>
              <a:gd name="connsiteX41" fmla="*/ 1895040 w 11844000"/>
              <a:gd name="connsiteY41" fmla="*/ 351949 h 351949"/>
              <a:gd name="connsiteX42" fmla="*/ 1302840 w 11844000"/>
              <a:gd name="connsiteY42" fmla="*/ 351949 h 351949"/>
              <a:gd name="connsiteX43" fmla="*/ 1065960 w 11844000"/>
              <a:gd name="connsiteY43" fmla="*/ 351949 h 351949"/>
              <a:gd name="connsiteX44" fmla="*/ 710640 w 11844000"/>
              <a:gd name="connsiteY44" fmla="*/ 351949 h 351949"/>
              <a:gd name="connsiteX45" fmla="*/ 0 w 11844000"/>
              <a:gd name="connsiteY45" fmla="*/ 351949 h 351949"/>
              <a:gd name="connsiteX46" fmla="*/ 0 w 11844000"/>
              <a:gd name="connsiteY46" fmla="*/ 0 h 35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844000" h="351949" extrusionOk="0">
                <a:moveTo>
                  <a:pt x="0" y="0"/>
                </a:moveTo>
                <a:cubicBezTo>
                  <a:pt x="117665" y="-9220"/>
                  <a:pt x="169636" y="17554"/>
                  <a:pt x="236880" y="0"/>
                </a:cubicBezTo>
                <a:cubicBezTo>
                  <a:pt x="304124" y="-17554"/>
                  <a:pt x="689040" y="47479"/>
                  <a:pt x="947520" y="0"/>
                </a:cubicBezTo>
                <a:cubicBezTo>
                  <a:pt x="1206000" y="-47479"/>
                  <a:pt x="1413794" y="19"/>
                  <a:pt x="1539720" y="0"/>
                </a:cubicBezTo>
                <a:cubicBezTo>
                  <a:pt x="1665646" y="-19"/>
                  <a:pt x="1946283" y="19071"/>
                  <a:pt x="2250360" y="0"/>
                </a:cubicBezTo>
                <a:cubicBezTo>
                  <a:pt x="2554437" y="-19071"/>
                  <a:pt x="2624640" y="31013"/>
                  <a:pt x="2724120" y="0"/>
                </a:cubicBezTo>
                <a:cubicBezTo>
                  <a:pt x="2823600" y="-31013"/>
                  <a:pt x="2886331" y="806"/>
                  <a:pt x="2961000" y="0"/>
                </a:cubicBezTo>
                <a:cubicBezTo>
                  <a:pt x="3035669" y="-806"/>
                  <a:pt x="3119891" y="8828"/>
                  <a:pt x="3197880" y="0"/>
                </a:cubicBezTo>
                <a:cubicBezTo>
                  <a:pt x="3275869" y="-8828"/>
                  <a:pt x="3471453" y="25650"/>
                  <a:pt x="3671640" y="0"/>
                </a:cubicBezTo>
                <a:cubicBezTo>
                  <a:pt x="3871827" y="-25650"/>
                  <a:pt x="4038742" y="55353"/>
                  <a:pt x="4145400" y="0"/>
                </a:cubicBezTo>
                <a:cubicBezTo>
                  <a:pt x="4252058" y="-55353"/>
                  <a:pt x="4550012" y="58627"/>
                  <a:pt x="4856040" y="0"/>
                </a:cubicBezTo>
                <a:cubicBezTo>
                  <a:pt x="5162068" y="-58627"/>
                  <a:pt x="5238323" y="59447"/>
                  <a:pt x="5448240" y="0"/>
                </a:cubicBezTo>
                <a:cubicBezTo>
                  <a:pt x="5658157" y="-59447"/>
                  <a:pt x="5839494" y="36744"/>
                  <a:pt x="6040440" y="0"/>
                </a:cubicBezTo>
                <a:cubicBezTo>
                  <a:pt x="6241386" y="-36744"/>
                  <a:pt x="6680326" y="93469"/>
                  <a:pt x="6869520" y="0"/>
                </a:cubicBezTo>
                <a:cubicBezTo>
                  <a:pt x="7058714" y="-93469"/>
                  <a:pt x="7285491" y="61667"/>
                  <a:pt x="7698600" y="0"/>
                </a:cubicBezTo>
                <a:cubicBezTo>
                  <a:pt x="8111709" y="-61667"/>
                  <a:pt x="8297315" y="20259"/>
                  <a:pt x="8527680" y="0"/>
                </a:cubicBezTo>
                <a:cubicBezTo>
                  <a:pt x="8758045" y="-20259"/>
                  <a:pt x="8656683" y="14665"/>
                  <a:pt x="8764560" y="0"/>
                </a:cubicBezTo>
                <a:cubicBezTo>
                  <a:pt x="8872437" y="-14665"/>
                  <a:pt x="9046807" y="32620"/>
                  <a:pt x="9119880" y="0"/>
                </a:cubicBezTo>
                <a:cubicBezTo>
                  <a:pt x="9192953" y="-32620"/>
                  <a:pt x="9386035" y="35888"/>
                  <a:pt x="9593640" y="0"/>
                </a:cubicBezTo>
                <a:cubicBezTo>
                  <a:pt x="9801245" y="-35888"/>
                  <a:pt x="10077250" y="67168"/>
                  <a:pt x="10422720" y="0"/>
                </a:cubicBezTo>
                <a:cubicBezTo>
                  <a:pt x="10768190" y="-67168"/>
                  <a:pt x="11080546" y="18737"/>
                  <a:pt x="11251800" y="0"/>
                </a:cubicBezTo>
                <a:cubicBezTo>
                  <a:pt x="11423054" y="-18737"/>
                  <a:pt x="11589981" y="18166"/>
                  <a:pt x="11844000" y="0"/>
                </a:cubicBezTo>
                <a:cubicBezTo>
                  <a:pt x="11858881" y="156117"/>
                  <a:pt x="11837439" y="178982"/>
                  <a:pt x="11844000" y="351949"/>
                </a:cubicBezTo>
                <a:cubicBezTo>
                  <a:pt x="11659902" y="426659"/>
                  <a:pt x="11438125" y="306042"/>
                  <a:pt x="11133360" y="351949"/>
                </a:cubicBezTo>
                <a:cubicBezTo>
                  <a:pt x="10828595" y="397856"/>
                  <a:pt x="10705445" y="320064"/>
                  <a:pt x="10304280" y="351949"/>
                </a:cubicBezTo>
                <a:cubicBezTo>
                  <a:pt x="9903115" y="383834"/>
                  <a:pt x="9742607" y="283319"/>
                  <a:pt x="9593640" y="351949"/>
                </a:cubicBezTo>
                <a:cubicBezTo>
                  <a:pt x="9444673" y="420579"/>
                  <a:pt x="9340941" y="347708"/>
                  <a:pt x="9238320" y="351949"/>
                </a:cubicBezTo>
                <a:cubicBezTo>
                  <a:pt x="9135699" y="356190"/>
                  <a:pt x="9109107" y="330428"/>
                  <a:pt x="9001440" y="351949"/>
                </a:cubicBezTo>
                <a:cubicBezTo>
                  <a:pt x="8893773" y="373470"/>
                  <a:pt x="8589788" y="293352"/>
                  <a:pt x="8409240" y="351949"/>
                </a:cubicBezTo>
                <a:cubicBezTo>
                  <a:pt x="8228692" y="410546"/>
                  <a:pt x="8021295" y="348809"/>
                  <a:pt x="7817040" y="351949"/>
                </a:cubicBezTo>
                <a:cubicBezTo>
                  <a:pt x="7612785" y="355089"/>
                  <a:pt x="7352113" y="313770"/>
                  <a:pt x="6987960" y="351949"/>
                </a:cubicBezTo>
                <a:cubicBezTo>
                  <a:pt x="6623807" y="390128"/>
                  <a:pt x="6442702" y="315389"/>
                  <a:pt x="6158880" y="351949"/>
                </a:cubicBezTo>
                <a:cubicBezTo>
                  <a:pt x="5875058" y="388509"/>
                  <a:pt x="5999724" y="338247"/>
                  <a:pt x="5922000" y="351949"/>
                </a:cubicBezTo>
                <a:cubicBezTo>
                  <a:pt x="5844276" y="365651"/>
                  <a:pt x="5769232" y="345869"/>
                  <a:pt x="5685120" y="351949"/>
                </a:cubicBezTo>
                <a:cubicBezTo>
                  <a:pt x="5601008" y="358029"/>
                  <a:pt x="5346637" y="326175"/>
                  <a:pt x="5211360" y="351949"/>
                </a:cubicBezTo>
                <a:cubicBezTo>
                  <a:pt x="5076083" y="377723"/>
                  <a:pt x="5081216" y="329688"/>
                  <a:pt x="4974480" y="351949"/>
                </a:cubicBezTo>
                <a:cubicBezTo>
                  <a:pt x="4867744" y="374210"/>
                  <a:pt x="4747709" y="332541"/>
                  <a:pt x="4619160" y="351949"/>
                </a:cubicBezTo>
                <a:cubicBezTo>
                  <a:pt x="4490611" y="371357"/>
                  <a:pt x="4294165" y="327415"/>
                  <a:pt x="4145400" y="351949"/>
                </a:cubicBezTo>
                <a:cubicBezTo>
                  <a:pt x="3996635" y="376483"/>
                  <a:pt x="3780616" y="328505"/>
                  <a:pt x="3434760" y="351949"/>
                </a:cubicBezTo>
                <a:cubicBezTo>
                  <a:pt x="3088904" y="375393"/>
                  <a:pt x="2986895" y="299020"/>
                  <a:pt x="2842560" y="351949"/>
                </a:cubicBezTo>
                <a:cubicBezTo>
                  <a:pt x="2698225" y="404878"/>
                  <a:pt x="2467720" y="333623"/>
                  <a:pt x="2250360" y="351949"/>
                </a:cubicBezTo>
                <a:cubicBezTo>
                  <a:pt x="2033000" y="370275"/>
                  <a:pt x="1997274" y="344963"/>
                  <a:pt x="1895040" y="351949"/>
                </a:cubicBezTo>
                <a:cubicBezTo>
                  <a:pt x="1792806" y="358935"/>
                  <a:pt x="1595005" y="285815"/>
                  <a:pt x="1302840" y="351949"/>
                </a:cubicBezTo>
                <a:cubicBezTo>
                  <a:pt x="1010675" y="418083"/>
                  <a:pt x="1170401" y="324600"/>
                  <a:pt x="1065960" y="351949"/>
                </a:cubicBezTo>
                <a:cubicBezTo>
                  <a:pt x="961519" y="379298"/>
                  <a:pt x="835864" y="333853"/>
                  <a:pt x="710640" y="351949"/>
                </a:cubicBezTo>
                <a:cubicBezTo>
                  <a:pt x="585416" y="370045"/>
                  <a:pt x="255012" y="279346"/>
                  <a:pt x="0" y="351949"/>
                </a:cubicBezTo>
                <a:cubicBezTo>
                  <a:pt x="-30699" y="229252"/>
                  <a:pt x="37834" y="75254"/>
                  <a:pt x="0" y="0"/>
                </a:cubicBezTo>
                <a:close/>
              </a:path>
            </a:pathLst>
          </a:custGeom>
          <a:noFill/>
          <a:ln w="28575">
            <a:solidFill>
              <a:schemeClr val="accent4">
                <a:lumMod val="40000"/>
                <a:lumOff val="60000"/>
              </a:schemeClr>
            </a:solidFill>
            <a:extLst>
              <a:ext uri="{C807C97D-BFC1-408E-A445-0C87EB9F89A2}">
                <ask:lineSketchStyleProps xmlns:ask="http://schemas.microsoft.com/office/drawing/2018/sketchyshapes" sd="645746578">
                  <a:prstGeom prst="rect">
                    <a:avLst/>
                  </a:prstGeom>
                  <ask:type>
                    <ask:lineSketchScribble/>
                  </ask:type>
                </ask:lineSketchStyleProps>
              </a:ext>
            </a:extLst>
          </a:ln>
        </p:spPr>
        <p:txBody>
          <a:bodyPr wrap="square" tIns="108000" bIns="36000" rtlCol="0">
            <a:noAutofit/>
          </a:bodyPr>
          <a:lstStyle/>
          <a:p>
            <a:pPr algn="r">
              <a:lnSpc>
                <a:spcPts val="1600"/>
              </a:lnSpc>
            </a:pPr>
            <a:r>
              <a:rPr lang="pt-BR" sz="2400" dirty="0" err="1">
                <a:solidFill>
                  <a:schemeClr val="accent4"/>
                </a:solidFill>
                <a:latin typeface="Cordia New" panose="020B0304020202020204" pitchFamily="34" charset="-34"/>
                <a:cs typeface="Cordia New" panose="020B0304020202020204" pitchFamily="34" charset="-34"/>
              </a:rPr>
              <a:t>Initial</a:t>
            </a:r>
            <a:r>
              <a:rPr lang="pt-BR" sz="2400" dirty="0">
                <a:solidFill>
                  <a:schemeClr val="accent4"/>
                </a:solidFill>
                <a:latin typeface="Cordia New" panose="020B0304020202020204" pitchFamily="34" charset="-34"/>
                <a:cs typeface="Cordia New" panose="020B0304020202020204" pitchFamily="34" charset="-34"/>
              </a:rPr>
              <a:t> position </a:t>
            </a:r>
            <a:r>
              <a:rPr lang="pt-BR" sz="2400" dirty="0" err="1">
                <a:solidFill>
                  <a:schemeClr val="accent4"/>
                </a:solidFill>
                <a:latin typeface="Cordia New" panose="020B0304020202020204" pitchFamily="34" charset="-34"/>
                <a:cs typeface="Cordia New" panose="020B0304020202020204" pitchFamily="34" charset="-34"/>
              </a:rPr>
              <a:t>and</a:t>
            </a:r>
            <a:r>
              <a:rPr lang="pt-BR" sz="2400" dirty="0">
                <a:solidFill>
                  <a:schemeClr val="accent4"/>
                </a:solidFill>
                <a:latin typeface="Cordia New" panose="020B0304020202020204" pitchFamily="34" charset="-34"/>
                <a:cs typeface="Cordia New" panose="020B0304020202020204" pitchFamily="34" charset="-34"/>
              </a:rPr>
              <a:t> </a:t>
            </a:r>
            <a:r>
              <a:rPr lang="pt-BR" sz="2400" dirty="0" err="1">
                <a:solidFill>
                  <a:schemeClr val="accent4"/>
                </a:solidFill>
                <a:latin typeface="Cordia New" panose="020B0304020202020204" pitchFamily="34" charset="-34"/>
                <a:cs typeface="Cordia New" panose="020B0304020202020204" pitchFamily="34" charset="-34"/>
              </a:rPr>
              <a:t>velocity</a:t>
            </a:r>
            <a:endParaRPr lang="pt-BR" sz="2400" dirty="0">
              <a:solidFill>
                <a:schemeClr val="accent4"/>
              </a:solidFill>
              <a:latin typeface="Cordia New" panose="020B0304020202020204" pitchFamily="34" charset="-34"/>
              <a:cs typeface="Cordia New" panose="020B0304020202020204" pitchFamily="34" charset="-34"/>
            </a:endParaRPr>
          </a:p>
        </p:txBody>
      </p:sp>
      <p:sp>
        <p:nvSpPr>
          <p:cNvPr id="9" name="CaixaDeTexto 8">
            <a:extLst>
              <a:ext uri="{FF2B5EF4-FFF2-40B4-BE49-F238E27FC236}">
                <a16:creationId xmlns:a16="http://schemas.microsoft.com/office/drawing/2014/main" id="{03130131-7E9F-AF20-0924-B5E3A652E35A}"/>
              </a:ext>
            </a:extLst>
          </p:cNvPr>
          <p:cNvSpPr txBox="1"/>
          <p:nvPr/>
        </p:nvSpPr>
        <p:spPr>
          <a:xfrm>
            <a:off x="190516" y="3148217"/>
            <a:ext cx="11844000" cy="623475"/>
          </a:xfrm>
          <a:custGeom>
            <a:avLst/>
            <a:gdLst>
              <a:gd name="connsiteX0" fmla="*/ 0 w 11844000"/>
              <a:gd name="connsiteY0" fmla="*/ 0 h 623475"/>
              <a:gd name="connsiteX1" fmla="*/ 710640 w 11844000"/>
              <a:gd name="connsiteY1" fmla="*/ 0 h 623475"/>
              <a:gd name="connsiteX2" fmla="*/ 947520 w 11844000"/>
              <a:gd name="connsiteY2" fmla="*/ 0 h 623475"/>
              <a:gd name="connsiteX3" fmla="*/ 1421280 w 11844000"/>
              <a:gd name="connsiteY3" fmla="*/ 0 h 623475"/>
              <a:gd name="connsiteX4" fmla="*/ 2013480 w 11844000"/>
              <a:gd name="connsiteY4" fmla="*/ 0 h 623475"/>
              <a:gd name="connsiteX5" fmla="*/ 2368800 w 11844000"/>
              <a:gd name="connsiteY5" fmla="*/ 0 h 623475"/>
              <a:gd name="connsiteX6" fmla="*/ 2961000 w 11844000"/>
              <a:gd name="connsiteY6" fmla="*/ 0 h 623475"/>
              <a:gd name="connsiteX7" fmla="*/ 3553200 w 11844000"/>
              <a:gd name="connsiteY7" fmla="*/ 0 h 623475"/>
              <a:gd name="connsiteX8" fmla="*/ 4026960 w 11844000"/>
              <a:gd name="connsiteY8" fmla="*/ 0 h 623475"/>
              <a:gd name="connsiteX9" fmla="*/ 4619160 w 11844000"/>
              <a:gd name="connsiteY9" fmla="*/ 0 h 623475"/>
              <a:gd name="connsiteX10" fmla="*/ 4974480 w 11844000"/>
              <a:gd name="connsiteY10" fmla="*/ 0 h 623475"/>
              <a:gd name="connsiteX11" fmla="*/ 5685120 w 11844000"/>
              <a:gd name="connsiteY11" fmla="*/ 0 h 623475"/>
              <a:gd name="connsiteX12" fmla="*/ 5922000 w 11844000"/>
              <a:gd name="connsiteY12" fmla="*/ 0 h 623475"/>
              <a:gd name="connsiteX13" fmla="*/ 6632640 w 11844000"/>
              <a:gd name="connsiteY13" fmla="*/ 0 h 623475"/>
              <a:gd name="connsiteX14" fmla="*/ 7343280 w 11844000"/>
              <a:gd name="connsiteY14" fmla="*/ 0 h 623475"/>
              <a:gd name="connsiteX15" fmla="*/ 8172360 w 11844000"/>
              <a:gd name="connsiteY15" fmla="*/ 0 h 623475"/>
              <a:gd name="connsiteX16" fmla="*/ 8646120 w 11844000"/>
              <a:gd name="connsiteY16" fmla="*/ 0 h 623475"/>
              <a:gd name="connsiteX17" fmla="*/ 9238320 w 11844000"/>
              <a:gd name="connsiteY17" fmla="*/ 0 h 623475"/>
              <a:gd name="connsiteX18" fmla="*/ 9593640 w 11844000"/>
              <a:gd name="connsiteY18" fmla="*/ 0 h 623475"/>
              <a:gd name="connsiteX19" fmla="*/ 10067400 w 11844000"/>
              <a:gd name="connsiteY19" fmla="*/ 0 h 623475"/>
              <a:gd name="connsiteX20" fmla="*/ 10659600 w 11844000"/>
              <a:gd name="connsiteY20" fmla="*/ 0 h 623475"/>
              <a:gd name="connsiteX21" fmla="*/ 11133360 w 11844000"/>
              <a:gd name="connsiteY21" fmla="*/ 0 h 623475"/>
              <a:gd name="connsiteX22" fmla="*/ 11844000 w 11844000"/>
              <a:gd name="connsiteY22" fmla="*/ 0 h 623475"/>
              <a:gd name="connsiteX23" fmla="*/ 11844000 w 11844000"/>
              <a:gd name="connsiteY23" fmla="*/ 305503 h 623475"/>
              <a:gd name="connsiteX24" fmla="*/ 11844000 w 11844000"/>
              <a:gd name="connsiteY24" fmla="*/ 623475 h 623475"/>
              <a:gd name="connsiteX25" fmla="*/ 11133360 w 11844000"/>
              <a:gd name="connsiteY25" fmla="*/ 623475 h 623475"/>
              <a:gd name="connsiteX26" fmla="*/ 10659600 w 11844000"/>
              <a:gd name="connsiteY26" fmla="*/ 623475 h 623475"/>
              <a:gd name="connsiteX27" fmla="*/ 10422720 w 11844000"/>
              <a:gd name="connsiteY27" fmla="*/ 623475 h 623475"/>
              <a:gd name="connsiteX28" fmla="*/ 9712080 w 11844000"/>
              <a:gd name="connsiteY28" fmla="*/ 623475 h 623475"/>
              <a:gd name="connsiteX29" fmla="*/ 9238320 w 11844000"/>
              <a:gd name="connsiteY29" fmla="*/ 623475 h 623475"/>
              <a:gd name="connsiteX30" fmla="*/ 8646120 w 11844000"/>
              <a:gd name="connsiteY30" fmla="*/ 623475 h 623475"/>
              <a:gd name="connsiteX31" fmla="*/ 8053920 w 11844000"/>
              <a:gd name="connsiteY31" fmla="*/ 623475 h 623475"/>
              <a:gd name="connsiteX32" fmla="*/ 7461720 w 11844000"/>
              <a:gd name="connsiteY32" fmla="*/ 623475 h 623475"/>
              <a:gd name="connsiteX33" fmla="*/ 6987960 w 11844000"/>
              <a:gd name="connsiteY33" fmla="*/ 623475 h 623475"/>
              <a:gd name="connsiteX34" fmla="*/ 6632640 w 11844000"/>
              <a:gd name="connsiteY34" fmla="*/ 623475 h 623475"/>
              <a:gd name="connsiteX35" fmla="*/ 5922000 w 11844000"/>
              <a:gd name="connsiteY35" fmla="*/ 623475 h 623475"/>
              <a:gd name="connsiteX36" fmla="*/ 5448240 w 11844000"/>
              <a:gd name="connsiteY36" fmla="*/ 623475 h 623475"/>
              <a:gd name="connsiteX37" fmla="*/ 4974480 w 11844000"/>
              <a:gd name="connsiteY37" fmla="*/ 623475 h 623475"/>
              <a:gd name="connsiteX38" fmla="*/ 4263840 w 11844000"/>
              <a:gd name="connsiteY38" fmla="*/ 623475 h 623475"/>
              <a:gd name="connsiteX39" fmla="*/ 3908520 w 11844000"/>
              <a:gd name="connsiteY39" fmla="*/ 623475 h 623475"/>
              <a:gd name="connsiteX40" fmla="*/ 3079440 w 11844000"/>
              <a:gd name="connsiteY40" fmla="*/ 623475 h 623475"/>
              <a:gd name="connsiteX41" fmla="*/ 2487240 w 11844000"/>
              <a:gd name="connsiteY41" fmla="*/ 623475 h 623475"/>
              <a:gd name="connsiteX42" fmla="*/ 1895040 w 11844000"/>
              <a:gd name="connsiteY42" fmla="*/ 623475 h 623475"/>
              <a:gd name="connsiteX43" fmla="*/ 1539720 w 11844000"/>
              <a:gd name="connsiteY43" fmla="*/ 623475 h 623475"/>
              <a:gd name="connsiteX44" fmla="*/ 829080 w 11844000"/>
              <a:gd name="connsiteY44" fmla="*/ 623475 h 623475"/>
              <a:gd name="connsiteX45" fmla="*/ 0 w 11844000"/>
              <a:gd name="connsiteY45" fmla="*/ 623475 h 623475"/>
              <a:gd name="connsiteX46" fmla="*/ 0 w 11844000"/>
              <a:gd name="connsiteY46" fmla="*/ 317972 h 623475"/>
              <a:gd name="connsiteX47" fmla="*/ 0 w 11844000"/>
              <a:gd name="connsiteY47" fmla="*/ 0 h 62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44000" h="623475" extrusionOk="0">
                <a:moveTo>
                  <a:pt x="0" y="0"/>
                </a:moveTo>
                <a:cubicBezTo>
                  <a:pt x="223888" y="-55025"/>
                  <a:pt x="464136" y="69725"/>
                  <a:pt x="710640" y="0"/>
                </a:cubicBezTo>
                <a:cubicBezTo>
                  <a:pt x="957144" y="-69725"/>
                  <a:pt x="864367" y="6696"/>
                  <a:pt x="947520" y="0"/>
                </a:cubicBezTo>
                <a:cubicBezTo>
                  <a:pt x="1030673" y="-6696"/>
                  <a:pt x="1205981" y="54411"/>
                  <a:pt x="1421280" y="0"/>
                </a:cubicBezTo>
                <a:cubicBezTo>
                  <a:pt x="1636579" y="-54411"/>
                  <a:pt x="1774885" y="22324"/>
                  <a:pt x="2013480" y="0"/>
                </a:cubicBezTo>
                <a:cubicBezTo>
                  <a:pt x="2252075" y="-22324"/>
                  <a:pt x="2258317" y="33418"/>
                  <a:pt x="2368800" y="0"/>
                </a:cubicBezTo>
                <a:cubicBezTo>
                  <a:pt x="2479283" y="-33418"/>
                  <a:pt x="2695250" y="25840"/>
                  <a:pt x="2961000" y="0"/>
                </a:cubicBezTo>
                <a:cubicBezTo>
                  <a:pt x="3226750" y="-25840"/>
                  <a:pt x="3377599" y="57223"/>
                  <a:pt x="3553200" y="0"/>
                </a:cubicBezTo>
                <a:cubicBezTo>
                  <a:pt x="3728801" y="-57223"/>
                  <a:pt x="3799755" y="37083"/>
                  <a:pt x="4026960" y="0"/>
                </a:cubicBezTo>
                <a:cubicBezTo>
                  <a:pt x="4254165" y="-37083"/>
                  <a:pt x="4436449" y="3687"/>
                  <a:pt x="4619160" y="0"/>
                </a:cubicBezTo>
                <a:cubicBezTo>
                  <a:pt x="4801871" y="-3687"/>
                  <a:pt x="4797956" y="31368"/>
                  <a:pt x="4974480" y="0"/>
                </a:cubicBezTo>
                <a:cubicBezTo>
                  <a:pt x="5151004" y="-31368"/>
                  <a:pt x="5437265" y="47902"/>
                  <a:pt x="5685120" y="0"/>
                </a:cubicBezTo>
                <a:cubicBezTo>
                  <a:pt x="5932975" y="-47902"/>
                  <a:pt x="5845306" y="8783"/>
                  <a:pt x="5922000" y="0"/>
                </a:cubicBezTo>
                <a:cubicBezTo>
                  <a:pt x="5998694" y="-8783"/>
                  <a:pt x="6465907" y="26238"/>
                  <a:pt x="6632640" y="0"/>
                </a:cubicBezTo>
                <a:cubicBezTo>
                  <a:pt x="6799373" y="-26238"/>
                  <a:pt x="7003444" y="38178"/>
                  <a:pt x="7343280" y="0"/>
                </a:cubicBezTo>
                <a:cubicBezTo>
                  <a:pt x="7683116" y="-38178"/>
                  <a:pt x="7978202" y="36169"/>
                  <a:pt x="8172360" y="0"/>
                </a:cubicBezTo>
                <a:cubicBezTo>
                  <a:pt x="8366518" y="-36169"/>
                  <a:pt x="8531832" y="21489"/>
                  <a:pt x="8646120" y="0"/>
                </a:cubicBezTo>
                <a:cubicBezTo>
                  <a:pt x="8760408" y="-21489"/>
                  <a:pt x="8950749" y="5681"/>
                  <a:pt x="9238320" y="0"/>
                </a:cubicBezTo>
                <a:cubicBezTo>
                  <a:pt x="9525891" y="-5681"/>
                  <a:pt x="9419847" y="36299"/>
                  <a:pt x="9593640" y="0"/>
                </a:cubicBezTo>
                <a:cubicBezTo>
                  <a:pt x="9767433" y="-36299"/>
                  <a:pt x="9898555" y="44906"/>
                  <a:pt x="10067400" y="0"/>
                </a:cubicBezTo>
                <a:cubicBezTo>
                  <a:pt x="10236245" y="-44906"/>
                  <a:pt x="10476474" y="30486"/>
                  <a:pt x="10659600" y="0"/>
                </a:cubicBezTo>
                <a:cubicBezTo>
                  <a:pt x="10842726" y="-30486"/>
                  <a:pt x="10989564" y="48248"/>
                  <a:pt x="11133360" y="0"/>
                </a:cubicBezTo>
                <a:cubicBezTo>
                  <a:pt x="11277156" y="-48248"/>
                  <a:pt x="11500662" y="10821"/>
                  <a:pt x="11844000" y="0"/>
                </a:cubicBezTo>
                <a:cubicBezTo>
                  <a:pt x="11869640" y="127630"/>
                  <a:pt x="11824825" y="191221"/>
                  <a:pt x="11844000" y="305503"/>
                </a:cubicBezTo>
                <a:cubicBezTo>
                  <a:pt x="11863175" y="419785"/>
                  <a:pt x="11828678" y="473048"/>
                  <a:pt x="11844000" y="623475"/>
                </a:cubicBezTo>
                <a:cubicBezTo>
                  <a:pt x="11677985" y="626018"/>
                  <a:pt x="11432668" y="621594"/>
                  <a:pt x="11133360" y="623475"/>
                </a:cubicBezTo>
                <a:cubicBezTo>
                  <a:pt x="10834052" y="625356"/>
                  <a:pt x="10859521" y="587822"/>
                  <a:pt x="10659600" y="623475"/>
                </a:cubicBezTo>
                <a:cubicBezTo>
                  <a:pt x="10459679" y="659128"/>
                  <a:pt x="10505274" y="617721"/>
                  <a:pt x="10422720" y="623475"/>
                </a:cubicBezTo>
                <a:cubicBezTo>
                  <a:pt x="10340166" y="629229"/>
                  <a:pt x="9864497" y="579843"/>
                  <a:pt x="9712080" y="623475"/>
                </a:cubicBezTo>
                <a:cubicBezTo>
                  <a:pt x="9559663" y="667107"/>
                  <a:pt x="9354388" y="573740"/>
                  <a:pt x="9238320" y="623475"/>
                </a:cubicBezTo>
                <a:cubicBezTo>
                  <a:pt x="9122252" y="673210"/>
                  <a:pt x="8832086" y="578226"/>
                  <a:pt x="8646120" y="623475"/>
                </a:cubicBezTo>
                <a:cubicBezTo>
                  <a:pt x="8460154" y="668724"/>
                  <a:pt x="8212761" y="564046"/>
                  <a:pt x="8053920" y="623475"/>
                </a:cubicBezTo>
                <a:cubicBezTo>
                  <a:pt x="7895079" y="682904"/>
                  <a:pt x="7703365" y="560103"/>
                  <a:pt x="7461720" y="623475"/>
                </a:cubicBezTo>
                <a:cubicBezTo>
                  <a:pt x="7220075" y="686847"/>
                  <a:pt x="7148548" y="588475"/>
                  <a:pt x="6987960" y="623475"/>
                </a:cubicBezTo>
                <a:cubicBezTo>
                  <a:pt x="6827372" y="658475"/>
                  <a:pt x="6729317" y="602956"/>
                  <a:pt x="6632640" y="623475"/>
                </a:cubicBezTo>
                <a:cubicBezTo>
                  <a:pt x="6535963" y="643994"/>
                  <a:pt x="6212196" y="587950"/>
                  <a:pt x="5922000" y="623475"/>
                </a:cubicBezTo>
                <a:cubicBezTo>
                  <a:pt x="5631804" y="659000"/>
                  <a:pt x="5651324" y="601346"/>
                  <a:pt x="5448240" y="623475"/>
                </a:cubicBezTo>
                <a:cubicBezTo>
                  <a:pt x="5245156" y="645604"/>
                  <a:pt x="5204260" y="591624"/>
                  <a:pt x="4974480" y="623475"/>
                </a:cubicBezTo>
                <a:cubicBezTo>
                  <a:pt x="4744700" y="655326"/>
                  <a:pt x="4416119" y="618229"/>
                  <a:pt x="4263840" y="623475"/>
                </a:cubicBezTo>
                <a:cubicBezTo>
                  <a:pt x="4111561" y="628721"/>
                  <a:pt x="4048126" y="619886"/>
                  <a:pt x="3908520" y="623475"/>
                </a:cubicBezTo>
                <a:cubicBezTo>
                  <a:pt x="3768914" y="627064"/>
                  <a:pt x="3350824" y="524541"/>
                  <a:pt x="3079440" y="623475"/>
                </a:cubicBezTo>
                <a:cubicBezTo>
                  <a:pt x="2808056" y="722409"/>
                  <a:pt x="2738242" y="555316"/>
                  <a:pt x="2487240" y="623475"/>
                </a:cubicBezTo>
                <a:cubicBezTo>
                  <a:pt x="2236238" y="691634"/>
                  <a:pt x="2142933" y="619902"/>
                  <a:pt x="1895040" y="623475"/>
                </a:cubicBezTo>
                <a:cubicBezTo>
                  <a:pt x="1647147" y="627048"/>
                  <a:pt x="1669390" y="580895"/>
                  <a:pt x="1539720" y="623475"/>
                </a:cubicBezTo>
                <a:cubicBezTo>
                  <a:pt x="1410050" y="666055"/>
                  <a:pt x="989665" y="580008"/>
                  <a:pt x="829080" y="623475"/>
                </a:cubicBezTo>
                <a:cubicBezTo>
                  <a:pt x="668495" y="666942"/>
                  <a:pt x="270172" y="596823"/>
                  <a:pt x="0" y="623475"/>
                </a:cubicBezTo>
                <a:cubicBezTo>
                  <a:pt x="-25663" y="559149"/>
                  <a:pt x="10875" y="464100"/>
                  <a:pt x="0" y="317972"/>
                </a:cubicBezTo>
                <a:cubicBezTo>
                  <a:pt x="-10875" y="171844"/>
                  <a:pt x="8066" y="100421"/>
                  <a:pt x="0" y="0"/>
                </a:cubicBezTo>
                <a:close/>
              </a:path>
            </a:pathLst>
          </a:custGeom>
          <a:noFill/>
          <a:ln w="28575">
            <a:solidFill>
              <a:schemeClr val="accent2">
                <a:lumMod val="40000"/>
                <a:lumOff val="6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spcBef>
                <a:spcPts val="600"/>
              </a:spcBef>
            </a:pPr>
            <a:r>
              <a:rPr lang="en-US" sz="2400" dirty="0">
                <a:solidFill>
                  <a:schemeClr val="accent2"/>
                </a:solidFill>
                <a:latin typeface="Cordia New" panose="020B0304020202020204" pitchFamily="34" charset="-34"/>
                <a:cs typeface="Cordia New" panose="020B0304020202020204" pitchFamily="34" charset="-34"/>
              </a:rPr>
              <a:t>Standard deviation for</a:t>
            </a:r>
          </a:p>
          <a:p>
            <a:pPr algn="r">
              <a:lnSpc>
                <a:spcPts val="1600"/>
              </a:lnSpc>
              <a:spcBef>
                <a:spcPts val="600"/>
              </a:spcBef>
            </a:pPr>
            <a:r>
              <a:rPr lang="en-US" sz="2400" dirty="0">
                <a:solidFill>
                  <a:schemeClr val="accent2"/>
                </a:solidFill>
                <a:latin typeface="Cordia New" panose="020B0304020202020204" pitchFamily="34" charset="-34"/>
                <a:cs typeface="Cordia New" panose="020B0304020202020204" pitchFamily="34" charset="-34"/>
              </a:rPr>
              <a:t>measurement and process</a:t>
            </a:r>
            <a:endParaRPr lang="pt-BR" sz="2400" dirty="0">
              <a:solidFill>
                <a:schemeClr val="accent2"/>
              </a:solidFill>
              <a:latin typeface="Cordia New" panose="020B0304020202020204" pitchFamily="34" charset="-34"/>
              <a:cs typeface="Cordia New" panose="020B0304020202020204" pitchFamily="34" charset="-34"/>
            </a:endParaRPr>
          </a:p>
        </p:txBody>
      </p:sp>
      <p:sp>
        <p:nvSpPr>
          <p:cNvPr id="10" name="CaixaDeTexto 9">
            <a:extLst>
              <a:ext uri="{FF2B5EF4-FFF2-40B4-BE49-F238E27FC236}">
                <a16:creationId xmlns:a16="http://schemas.microsoft.com/office/drawing/2014/main" id="{BD3F1609-C7C5-AB4F-230C-46D420C29398}"/>
              </a:ext>
            </a:extLst>
          </p:cNvPr>
          <p:cNvSpPr txBox="1"/>
          <p:nvPr/>
        </p:nvSpPr>
        <p:spPr>
          <a:xfrm>
            <a:off x="190516" y="4433114"/>
            <a:ext cx="11844000" cy="862231"/>
          </a:xfrm>
          <a:custGeom>
            <a:avLst/>
            <a:gdLst>
              <a:gd name="connsiteX0" fmla="*/ 0 w 11844000"/>
              <a:gd name="connsiteY0" fmla="*/ 0 h 862231"/>
              <a:gd name="connsiteX1" fmla="*/ 710640 w 11844000"/>
              <a:gd name="connsiteY1" fmla="*/ 0 h 862231"/>
              <a:gd name="connsiteX2" fmla="*/ 947520 w 11844000"/>
              <a:gd name="connsiteY2" fmla="*/ 0 h 862231"/>
              <a:gd name="connsiteX3" fmla="*/ 1421280 w 11844000"/>
              <a:gd name="connsiteY3" fmla="*/ 0 h 862231"/>
              <a:gd name="connsiteX4" fmla="*/ 2013480 w 11844000"/>
              <a:gd name="connsiteY4" fmla="*/ 0 h 862231"/>
              <a:gd name="connsiteX5" fmla="*/ 2368800 w 11844000"/>
              <a:gd name="connsiteY5" fmla="*/ 0 h 862231"/>
              <a:gd name="connsiteX6" fmla="*/ 2961000 w 11844000"/>
              <a:gd name="connsiteY6" fmla="*/ 0 h 862231"/>
              <a:gd name="connsiteX7" fmla="*/ 3553200 w 11844000"/>
              <a:gd name="connsiteY7" fmla="*/ 0 h 862231"/>
              <a:gd name="connsiteX8" fmla="*/ 4026960 w 11844000"/>
              <a:gd name="connsiteY8" fmla="*/ 0 h 862231"/>
              <a:gd name="connsiteX9" fmla="*/ 4619160 w 11844000"/>
              <a:gd name="connsiteY9" fmla="*/ 0 h 862231"/>
              <a:gd name="connsiteX10" fmla="*/ 4974480 w 11844000"/>
              <a:gd name="connsiteY10" fmla="*/ 0 h 862231"/>
              <a:gd name="connsiteX11" fmla="*/ 5685120 w 11844000"/>
              <a:gd name="connsiteY11" fmla="*/ 0 h 862231"/>
              <a:gd name="connsiteX12" fmla="*/ 5922000 w 11844000"/>
              <a:gd name="connsiteY12" fmla="*/ 0 h 862231"/>
              <a:gd name="connsiteX13" fmla="*/ 6632640 w 11844000"/>
              <a:gd name="connsiteY13" fmla="*/ 0 h 862231"/>
              <a:gd name="connsiteX14" fmla="*/ 7343280 w 11844000"/>
              <a:gd name="connsiteY14" fmla="*/ 0 h 862231"/>
              <a:gd name="connsiteX15" fmla="*/ 8172360 w 11844000"/>
              <a:gd name="connsiteY15" fmla="*/ 0 h 862231"/>
              <a:gd name="connsiteX16" fmla="*/ 8646120 w 11844000"/>
              <a:gd name="connsiteY16" fmla="*/ 0 h 862231"/>
              <a:gd name="connsiteX17" fmla="*/ 9238320 w 11844000"/>
              <a:gd name="connsiteY17" fmla="*/ 0 h 862231"/>
              <a:gd name="connsiteX18" fmla="*/ 9593640 w 11844000"/>
              <a:gd name="connsiteY18" fmla="*/ 0 h 862231"/>
              <a:gd name="connsiteX19" fmla="*/ 10067400 w 11844000"/>
              <a:gd name="connsiteY19" fmla="*/ 0 h 862231"/>
              <a:gd name="connsiteX20" fmla="*/ 10659600 w 11844000"/>
              <a:gd name="connsiteY20" fmla="*/ 0 h 862231"/>
              <a:gd name="connsiteX21" fmla="*/ 11133360 w 11844000"/>
              <a:gd name="connsiteY21" fmla="*/ 0 h 862231"/>
              <a:gd name="connsiteX22" fmla="*/ 11844000 w 11844000"/>
              <a:gd name="connsiteY22" fmla="*/ 0 h 862231"/>
              <a:gd name="connsiteX23" fmla="*/ 11844000 w 11844000"/>
              <a:gd name="connsiteY23" fmla="*/ 422493 h 862231"/>
              <a:gd name="connsiteX24" fmla="*/ 11844000 w 11844000"/>
              <a:gd name="connsiteY24" fmla="*/ 862231 h 862231"/>
              <a:gd name="connsiteX25" fmla="*/ 11133360 w 11844000"/>
              <a:gd name="connsiteY25" fmla="*/ 862231 h 862231"/>
              <a:gd name="connsiteX26" fmla="*/ 10659600 w 11844000"/>
              <a:gd name="connsiteY26" fmla="*/ 862231 h 862231"/>
              <a:gd name="connsiteX27" fmla="*/ 10422720 w 11844000"/>
              <a:gd name="connsiteY27" fmla="*/ 862231 h 862231"/>
              <a:gd name="connsiteX28" fmla="*/ 9712080 w 11844000"/>
              <a:gd name="connsiteY28" fmla="*/ 862231 h 862231"/>
              <a:gd name="connsiteX29" fmla="*/ 9238320 w 11844000"/>
              <a:gd name="connsiteY29" fmla="*/ 862231 h 862231"/>
              <a:gd name="connsiteX30" fmla="*/ 8646120 w 11844000"/>
              <a:gd name="connsiteY30" fmla="*/ 862231 h 862231"/>
              <a:gd name="connsiteX31" fmla="*/ 8053920 w 11844000"/>
              <a:gd name="connsiteY31" fmla="*/ 862231 h 862231"/>
              <a:gd name="connsiteX32" fmla="*/ 7461720 w 11844000"/>
              <a:gd name="connsiteY32" fmla="*/ 862231 h 862231"/>
              <a:gd name="connsiteX33" fmla="*/ 6987960 w 11844000"/>
              <a:gd name="connsiteY33" fmla="*/ 862231 h 862231"/>
              <a:gd name="connsiteX34" fmla="*/ 6632640 w 11844000"/>
              <a:gd name="connsiteY34" fmla="*/ 862231 h 862231"/>
              <a:gd name="connsiteX35" fmla="*/ 5922000 w 11844000"/>
              <a:gd name="connsiteY35" fmla="*/ 862231 h 862231"/>
              <a:gd name="connsiteX36" fmla="*/ 5448240 w 11844000"/>
              <a:gd name="connsiteY36" fmla="*/ 862231 h 862231"/>
              <a:gd name="connsiteX37" fmla="*/ 4974480 w 11844000"/>
              <a:gd name="connsiteY37" fmla="*/ 862231 h 862231"/>
              <a:gd name="connsiteX38" fmla="*/ 4263840 w 11844000"/>
              <a:gd name="connsiteY38" fmla="*/ 862231 h 862231"/>
              <a:gd name="connsiteX39" fmla="*/ 3908520 w 11844000"/>
              <a:gd name="connsiteY39" fmla="*/ 862231 h 862231"/>
              <a:gd name="connsiteX40" fmla="*/ 3079440 w 11844000"/>
              <a:gd name="connsiteY40" fmla="*/ 862231 h 862231"/>
              <a:gd name="connsiteX41" fmla="*/ 2487240 w 11844000"/>
              <a:gd name="connsiteY41" fmla="*/ 862231 h 862231"/>
              <a:gd name="connsiteX42" fmla="*/ 1895040 w 11844000"/>
              <a:gd name="connsiteY42" fmla="*/ 862231 h 862231"/>
              <a:gd name="connsiteX43" fmla="*/ 1539720 w 11844000"/>
              <a:gd name="connsiteY43" fmla="*/ 862231 h 862231"/>
              <a:gd name="connsiteX44" fmla="*/ 829080 w 11844000"/>
              <a:gd name="connsiteY44" fmla="*/ 862231 h 862231"/>
              <a:gd name="connsiteX45" fmla="*/ 0 w 11844000"/>
              <a:gd name="connsiteY45" fmla="*/ 862231 h 862231"/>
              <a:gd name="connsiteX46" fmla="*/ 0 w 11844000"/>
              <a:gd name="connsiteY46" fmla="*/ 439738 h 862231"/>
              <a:gd name="connsiteX47" fmla="*/ 0 w 11844000"/>
              <a:gd name="connsiteY47" fmla="*/ 0 h 86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44000" h="862231" extrusionOk="0">
                <a:moveTo>
                  <a:pt x="0" y="0"/>
                </a:moveTo>
                <a:cubicBezTo>
                  <a:pt x="223888" y="-55025"/>
                  <a:pt x="464136" y="69725"/>
                  <a:pt x="710640" y="0"/>
                </a:cubicBezTo>
                <a:cubicBezTo>
                  <a:pt x="957144" y="-69725"/>
                  <a:pt x="864367" y="6696"/>
                  <a:pt x="947520" y="0"/>
                </a:cubicBezTo>
                <a:cubicBezTo>
                  <a:pt x="1030673" y="-6696"/>
                  <a:pt x="1205981" y="54411"/>
                  <a:pt x="1421280" y="0"/>
                </a:cubicBezTo>
                <a:cubicBezTo>
                  <a:pt x="1636579" y="-54411"/>
                  <a:pt x="1774885" y="22324"/>
                  <a:pt x="2013480" y="0"/>
                </a:cubicBezTo>
                <a:cubicBezTo>
                  <a:pt x="2252075" y="-22324"/>
                  <a:pt x="2258317" y="33418"/>
                  <a:pt x="2368800" y="0"/>
                </a:cubicBezTo>
                <a:cubicBezTo>
                  <a:pt x="2479283" y="-33418"/>
                  <a:pt x="2695250" y="25840"/>
                  <a:pt x="2961000" y="0"/>
                </a:cubicBezTo>
                <a:cubicBezTo>
                  <a:pt x="3226750" y="-25840"/>
                  <a:pt x="3377599" y="57223"/>
                  <a:pt x="3553200" y="0"/>
                </a:cubicBezTo>
                <a:cubicBezTo>
                  <a:pt x="3728801" y="-57223"/>
                  <a:pt x="3799755" y="37083"/>
                  <a:pt x="4026960" y="0"/>
                </a:cubicBezTo>
                <a:cubicBezTo>
                  <a:pt x="4254165" y="-37083"/>
                  <a:pt x="4436449" y="3687"/>
                  <a:pt x="4619160" y="0"/>
                </a:cubicBezTo>
                <a:cubicBezTo>
                  <a:pt x="4801871" y="-3687"/>
                  <a:pt x="4797956" y="31368"/>
                  <a:pt x="4974480" y="0"/>
                </a:cubicBezTo>
                <a:cubicBezTo>
                  <a:pt x="5151004" y="-31368"/>
                  <a:pt x="5437265" y="47902"/>
                  <a:pt x="5685120" y="0"/>
                </a:cubicBezTo>
                <a:cubicBezTo>
                  <a:pt x="5932975" y="-47902"/>
                  <a:pt x="5845306" y="8783"/>
                  <a:pt x="5922000" y="0"/>
                </a:cubicBezTo>
                <a:cubicBezTo>
                  <a:pt x="5998694" y="-8783"/>
                  <a:pt x="6465907" y="26238"/>
                  <a:pt x="6632640" y="0"/>
                </a:cubicBezTo>
                <a:cubicBezTo>
                  <a:pt x="6799373" y="-26238"/>
                  <a:pt x="7003444" y="38178"/>
                  <a:pt x="7343280" y="0"/>
                </a:cubicBezTo>
                <a:cubicBezTo>
                  <a:pt x="7683116" y="-38178"/>
                  <a:pt x="7978202" y="36169"/>
                  <a:pt x="8172360" y="0"/>
                </a:cubicBezTo>
                <a:cubicBezTo>
                  <a:pt x="8366518" y="-36169"/>
                  <a:pt x="8531832" y="21489"/>
                  <a:pt x="8646120" y="0"/>
                </a:cubicBezTo>
                <a:cubicBezTo>
                  <a:pt x="8760408" y="-21489"/>
                  <a:pt x="8950749" y="5681"/>
                  <a:pt x="9238320" y="0"/>
                </a:cubicBezTo>
                <a:cubicBezTo>
                  <a:pt x="9525891" y="-5681"/>
                  <a:pt x="9419847" y="36299"/>
                  <a:pt x="9593640" y="0"/>
                </a:cubicBezTo>
                <a:cubicBezTo>
                  <a:pt x="9767433" y="-36299"/>
                  <a:pt x="9898555" y="44906"/>
                  <a:pt x="10067400" y="0"/>
                </a:cubicBezTo>
                <a:cubicBezTo>
                  <a:pt x="10236245" y="-44906"/>
                  <a:pt x="10476474" y="30486"/>
                  <a:pt x="10659600" y="0"/>
                </a:cubicBezTo>
                <a:cubicBezTo>
                  <a:pt x="10842726" y="-30486"/>
                  <a:pt x="10989564" y="48248"/>
                  <a:pt x="11133360" y="0"/>
                </a:cubicBezTo>
                <a:cubicBezTo>
                  <a:pt x="11277156" y="-48248"/>
                  <a:pt x="11500662" y="10821"/>
                  <a:pt x="11844000" y="0"/>
                </a:cubicBezTo>
                <a:cubicBezTo>
                  <a:pt x="11877708" y="87256"/>
                  <a:pt x="11807453" y="337834"/>
                  <a:pt x="11844000" y="422493"/>
                </a:cubicBezTo>
                <a:cubicBezTo>
                  <a:pt x="11880547" y="507152"/>
                  <a:pt x="11832487" y="642447"/>
                  <a:pt x="11844000" y="862231"/>
                </a:cubicBezTo>
                <a:cubicBezTo>
                  <a:pt x="11677985" y="864774"/>
                  <a:pt x="11432668" y="860350"/>
                  <a:pt x="11133360" y="862231"/>
                </a:cubicBezTo>
                <a:cubicBezTo>
                  <a:pt x="10834052" y="864112"/>
                  <a:pt x="10859521" y="826578"/>
                  <a:pt x="10659600" y="862231"/>
                </a:cubicBezTo>
                <a:cubicBezTo>
                  <a:pt x="10459679" y="897884"/>
                  <a:pt x="10505274" y="856477"/>
                  <a:pt x="10422720" y="862231"/>
                </a:cubicBezTo>
                <a:cubicBezTo>
                  <a:pt x="10340166" y="867985"/>
                  <a:pt x="9864497" y="818599"/>
                  <a:pt x="9712080" y="862231"/>
                </a:cubicBezTo>
                <a:cubicBezTo>
                  <a:pt x="9559663" y="905863"/>
                  <a:pt x="9354388" y="812496"/>
                  <a:pt x="9238320" y="862231"/>
                </a:cubicBezTo>
                <a:cubicBezTo>
                  <a:pt x="9122252" y="911966"/>
                  <a:pt x="8832086" y="816982"/>
                  <a:pt x="8646120" y="862231"/>
                </a:cubicBezTo>
                <a:cubicBezTo>
                  <a:pt x="8460154" y="907480"/>
                  <a:pt x="8212761" y="802802"/>
                  <a:pt x="8053920" y="862231"/>
                </a:cubicBezTo>
                <a:cubicBezTo>
                  <a:pt x="7895079" y="921660"/>
                  <a:pt x="7703365" y="798859"/>
                  <a:pt x="7461720" y="862231"/>
                </a:cubicBezTo>
                <a:cubicBezTo>
                  <a:pt x="7220075" y="925603"/>
                  <a:pt x="7148548" y="827231"/>
                  <a:pt x="6987960" y="862231"/>
                </a:cubicBezTo>
                <a:cubicBezTo>
                  <a:pt x="6827372" y="897231"/>
                  <a:pt x="6729317" y="841712"/>
                  <a:pt x="6632640" y="862231"/>
                </a:cubicBezTo>
                <a:cubicBezTo>
                  <a:pt x="6535963" y="882750"/>
                  <a:pt x="6212196" y="826706"/>
                  <a:pt x="5922000" y="862231"/>
                </a:cubicBezTo>
                <a:cubicBezTo>
                  <a:pt x="5631804" y="897756"/>
                  <a:pt x="5651324" y="840102"/>
                  <a:pt x="5448240" y="862231"/>
                </a:cubicBezTo>
                <a:cubicBezTo>
                  <a:pt x="5245156" y="884360"/>
                  <a:pt x="5204260" y="830380"/>
                  <a:pt x="4974480" y="862231"/>
                </a:cubicBezTo>
                <a:cubicBezTo>
                  <a:pt x="4744700" y="894082"/>
                  <a:pt x="4416119" y="856985"/>
                  <a:pt x="4263840" y="862231"/>
                </a:cubicBezTo>
                <a:cubicBezTo>
                  <a:pt x="4111561" y="867477"/>
                  <a:pt x="4048126" y="858642"/>
                  <a:pt x="3908520" y="862231"/>
                </a:cubicBezTo>
                <a:cubicBezTo>
                  <a:pt x="3768914" y="865820"/>
                  <a:pt x="3350824" y="763297"/>
                  <a:pt x="3079440" y="862231"/>
                </a:cubicBezTo>
                <a:cubicBezTo>
                  <a:pt x="2808056" y="961165"/>
                  <a:pt x="2738242" y="794072"/>
                  <a:pt x="2487240" y="862231"/>
                </a:cubicBezTo>
                <a:cubicBezTo>
                  <a:pt x="2236238" y="930390"/>
                  <a:pt x="2142933" y="858658"/>
                  <a:pt x="1895040" y="862231"/>
                </a:cubicBezTo>
                <a:cubicBezTo>
                  <a:pt x="1647147" y="865804"/>
                  <a:pt x="1669390" y="819651"/>
                  <a:pt x="1539720" y="862231"/>
                </a:cubicBezTo>
                <a:cubicBezTo>
                  <a:pt x="1410050" y="904811"/>
                  <a:pt x="989665" y="818764"/>
                  <a:pt x="829080" y="862231"/>
                </a:cubicBezTo>
                <a:cubicBezTo>
                  <a:pt x="668495" y="905698"/>
                  <a:pt x="270172" y="835579"/>
                  <a:pt x="0" y="862231"/>
                </a:cubicBezTo>
                <a:cubicBezTo>
                  <a:pt x="-8623" y="696692"/>
                  <a:pt x="31409" y="585310"/>
                  <a:pt x="0" y="439738"/>
                </a:cubicBezTo>
                <a:cubicBezTo>
                  <a:pt x="-31409" y="294166"/>
                  <a:pt x="25542" y="168227"/>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r>
              <a:rPr lang="en-US" sz="2400" dirty="0">
                <a:solidFill>
                  <a:schemeClr val="accent3"/>
                </a:solidFill>
                <a:latin typeface="Cordia New" panose="020B0304020202020204" pitchFamily="34" charset="-34"/>
                <a:cs typeface="Cordia New" panose="020B0304020202020204" pitchFamily="34" charset="-34"/>
              </a:rPr>
              <a:t>Generation of </a:t>
            </a:r>
          </a:p>
          <a:p>
            <a:pPr algn="r">
              <a:lnSpc>
                <a:spcPts val="1600"/>
              </a:lnSpc>
            </a:pPr>
            <a:r>
              <a:rPr lang="en-US" sz="2400" dirty="0">
                <a:solidFill>
                  <a:schemeClr val="accent3"/>
                </a:solidFill>
                <a:latin typeface="Cordia New" panose="020B0304020202020204" pitchFamily="34" charset="-34"/>
                <a:cs typeface="Cordia New" panose="020B0304020202020204" pitchFamily="34" charset="-34"/>
              </a:rPr>
              <a:t>real positions</a:t>
            </a:r>
          </a:p>
          <a:p>
            <a:pPr algn="r">
              <a:lnSpc>
                <a:spcPts val="1600"/>
              </a:lnSpc>
            </a:pPr>
            <a:r>
              <a:rPr lang="en-US" sz="2400" dirty="0">
                <a:solidFill>
                  <a:schemeClr val="accent3"/>
                </a:solidFill>
                <a:latin typeface="Cordia New" panose="020B0304020202020204" pitchFamily="34" charset="-34"/>
                <a:cs typeface="Cordia New" panose="020B0304020202020204" pitchFamily="34" charset="-34"/>
              </a:rPr>
              <a:t>Data stored in </a:t>
            </a:r>
            <a:r>
              <a:rPr lang="en-US" sz="2400" dirty="0" err="1">
                <a:solidFill>
                  <a:schemeClr val="accent3"/>
                </a:solidFill>
                <a:latin typeface="Cordia New" panose="020B0304020202020204" pitchFamily="34" charset="-34"/>
                <a:cs typeface="Cordia New" panose="020B0304020202020204" pitchFamily="34" charset="-34"/>
              </a:rPr>
              <a:t>xs</a:t>
            </a: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1" name="CaixaDeTexto 10">
            <a:extLst>
              <a:ext uri="{FF2B5EF4-FFF2-40B4-BE49-F238E27FC236}">
                <a16:creationId xmlns:a16="http://schemas.microsoft.com/office/drawing/2014/main" id="{1B6AF6E6-8CCC-7CD1-3977-3CF44A6078F9}"/>
              </a:ext>
            </a:extLst>
          </p:cNvPr>
          <p:cNvSpPr txBox="1"/>
          <p:nvPr/>
        </p:nvSpPr>
        <p:spPr>
          <a:xfrm>
            <a:off x="174000" y="5295346"/>
            <a:ext cx="11844000" cy="706175"/>
          </a:xfrm>
          <a:custGeom>
            <a:avLst/>
            <a:gdLst>
              <a:gd name="connsiteX0" fmla="*/ 0 w 11844000"/>
              <a:gd name="connsiteY0" fmla="*/ 0 h 706175"/>
              <a:gd name="connsiteX1" fmla="*/ 710640 w 11844000"/>
              <a:gd name="connsiteY1" fmla="*/ 0 h 706175"/>
              <a:gd name="connsiteX2" fmla="*/ 947520 w 11844000"/>
              <a:gd name="connsiteY2" fmla="*/ 0 h 706175"/>
              <a:gd name="connsiteX3" fmla="*/ 1421280 w 11844000"/>
              <a:gd name="connsiteY3" fmla="*/ 0 h 706175"/>
              <a:gd name="connsiteX4" fmla="*/ 2013480 w 11844000"/>
              <a:gd name="connsiteY4" fmla="*/ 0 h 706175"/>
              <a:gd name="connsiteX5" fmla="*/ 2368800 w 11844000"/>
              <a:gd name="connsiteY5" fmla="*/ 0 h 706175"/>
              <a:gd name="connsiteX6" fmla="*/ 2961000 w 11844000"/>
              <a:gd name="connsiteY6" fmla="*/ 0 h 706175"/>
              <a:gd name="connsiteX7" fmla="*/ 3553200 w 11844000"/>
              <a:gd name="connsiteY7" fmla="*/ 0 h 706175"/>
              <a:gd name="connsiteX8" fmla="*/ 4026960 w 11844000"/>
              <a:gd name="connsiteY8" fmla="*/ 0 h 706175"/>
              <a:gd name="connsiteX9" fmla="*/ 4619160 w 11844000"/>
              <a:gd name="connsiteY9" fmla="*/ 0 h 706175"/>
              <a:gd name="connsiteX10" fmla="*/ 4974480 w 11844000"/>
              <a:gd name="connsiteY10" fmla="*/ 0 h 706175"/>
              <a:gd name="connsiteX11" fmla="*/ 5685120 w 11844000"/>
              <a:gd name="connsiteY11" fmla="*/ 0 h 706175"/>
              <a:gd name="connsiteX12" fmla="*/ 5922000 w 11844000"/>
              <a:gd name="connsiteY12" fmla="*/ 0 h 706175"/>
              <a:gd name="connsiteX13" fmla="*/ 6632640 w 11844000"/>
              <a:gd name="connsiteY13" fmla="*/ 0 h 706175"/>
              <a:gd name="connsiteX14" fmla="*/ 7343280 w 11844000"/>
              <a:gd name="connsiteY14" fmla="*/ 0 h 706175"/>
              <a:gd name="connsiteX15" fmla="*/ 8172360 w 11844000"/>
              <a:gd name="connsiteY15" fmla="*/ 0 h 706175"/>
              <a:gd name="connsiteX16" fmla="*/ 8646120 w 11844000"/>
              <a:gd name="connsiteY16" fmla="*/ 0 h 706175"/>
              <a:gd name="connsiteX17" fmla="*/ 9238320 w 11844000"/>
              <a:gd name="connsiteY17" fmla="*/ 0 h 706175"/>
              <a:gd name="connsiteX18" fmla="*/ 9593640 w 11844000"/>
              <a:gd name="connsiteY18" fmla="*/ 0 h 706175"/>
              <a:gd name="connsiteX19" fmla="*/ 10067400 w 11844000"/>
              <a:gd name="connsiteY19" fmla="*/ 0 h 706175"/>
              <a:gd name="connsiteX20" fmla="*/ 10659600 w 11844000"/>
              <a:gd name="connsiteY20" fmla="*/ 0 h 706175"/>
              <a:gd name="connsiteX21" fmla="*/ 11133360 w 11844000"/>
              <a:gd name="connsiteY21" fmla="*/ 0 h 706175"/>
              <a:gd name="connsiteX22" fmla="*/ 11844000 w 11844000"/>
              <a:gd name="connsiteY22" fmla="*/ 0 h 706175"/>
              <a:gd name="connsiteX23" fmla="*/ 11844000 w 11844000"/>
              <a:gd name="connsiteY23" fmla="*/ 346026 h 706175"/>
              <a:gd name="connsiteX24" fmla="*/ 11844000 w 11844000"/>
              <a:gd name="connsiteY24" fmla="*/ 706175 h 706175"/>
              <a:gd name="connsiteX25" fmla="*/ 11133360 w 11844000"/>
              <a:gd name="connsiteY25" fmla="*/ 706175 h 706175"/>
              <a:gd name="connsiteX26" fmla="*/ 10659600 w 11844000"/>
              <a:gd name="connsiteY26" fmla="*/ 706175 h 706175"/>
              <a:gd name="connsiteX27" fmla="*/ 10422720 w 11844000"/>
              <a:gd name="connsiteY27" fmla="*/ 706175 h 706175"/>
              <a:gd name="connsiteX28" fmla="*/ 9712080 w 11844000"/>
              <a:gd name="connsiteY28" fmla="*/ 706175 h 706175"/>
              <a:gd name="connsiteX29" fmla="*/ 9238320 w 11844000"/>
              <a:gd name="connsiteY29" fmla="*/ 706175 h 706175"/>
              <a:gd name="connsiteX30" fmla="*/ 8646120 w 11844000"/>
              <a:gd name="connsiteY30" fmla="*/ 706175 h 706175"/>
              <a:gd name="connsiteX31" fmla="*/ 8053920 w 11844000"/>
              <a:gd name="connsiteY31" fmla="*/ 706175 h 706175"/>
              <a:gd name="connsiteX32" fmla="*/ 7461720 w 11844000"/>
              <a:gd name="connsiteY32" fmla="*/ 706175 h 706175"/>
              <a:gd name="connsiteX33" fmla="*/ 6987960 w 11844000"/>
              <a:gd name="connsiteY33" fmla="*/ 706175 h 706175"/>
              <a:gd name="connsiteX34" fmla="*/ 6632640 w 11844000"/>
              <a:gd name="connsiteY34" fmla="*/ 706175 h 706175"/>
              <a:gd name="connsiteX35" fmla="*/ 5922000 w 11844000"/>
              <a:gd name="connsiteY35" fmla="*/ 706175 h 706175"/>
              <a:gd name="connsiteX36" fmla="*/ 5448240 w 11844000"/>
              <a:gd name="connsiteY36" fmla="*/ 706175 h 706175"/>
              <a:gd name="connsiteX37" fmla="*/ 4974480 w 11844000"/>
              <a:gd name="connsiteY37" fmla="*/ 706175 h 706175"/>
              <a:gd name="connsiteX38" fmla="*/ 4263840 w 11844000"/>
              <a:gd name="connsiteY38" fmla="*/ 706175 h 706175"/>
              <a:gd name="connsiteX39" fmla="*/ 3908520 w 11844000"/>
              <a:gd name="connsiteY39" fmla="*/ 706175 h 706175"/>
              <a:gd name="connsiteX40" fmla="*/ 3079440 w 11844000"/>
              <a:gd name="connsiteY40" fmla="*/ 706175 h 706175"/>
              <a:gd name="connsiteX41" fmla="*/ 2487240 w 11844000"/>
              <a:gd name="connsiteY41" fmla="*/ 706175 h 706175"/>
              <a:gd name="connsiteX42" fmla="*/ 1895040 w 11844000"/>
              <a:gd name="connsiteY42" fmla="*/ 706175 h 706175"/>
              <a:gd name="connsiteX43" fmla="*/ 1539720 w 11844000"/>
              <a:gd name="connsiteY43" fmla="*/ 706175 h 706175"/>
              <a:gd name="connsiteX44" fmla="*/ 829080 w 11844000"/>
              <a:gd name="connsiteY44" fmla="*/ 706175 h 706175"/>
              <a:gd name="connsiteX45" fmla="*/ 0 w 11844000"/>
              <a:gd name="connsiteY45" fmla="*/ 706175 h 706175"/>
              <a:gd name="connsiteX46" fmla="*/ 0 w 11844000"/>
              <a:gd name="connsiteY46" fmla="*/ 360149 h 706175"/>
              <a:gd name="connsiteX47" fmla="*/ 0 w 11844000"/>
              <a:gd name="connsiteY47" fmla="*/ 0 h 7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44000" h="706175" extrusionOk="0">
                <a:moveTo>
                  <a:pt x="0" y="0"/>
                </a:moveTo>
                <a:cubicBezTo>
                  <a:pt x="223888" y="-55025"/>
                  <a:pt x="464136" y="69725"/>
                  <a:pt x="710640" y="0"/>
                </a:cubicBezTo>
                <a:cubicBezTo>
                  <a:pt x="957144" y="-69725"/>
                  <a:pt x="864367" y="6696"/>
                  <a:pt x="947520" y="0"/>
                </a:cubicBezTo>
                <a:cubicBezTo>
                  <a:pt x="1030673" y="-6696"/>
                  <a:pt x="1205981" y="54411"/>
                  <a:pt x="1421280" y="0"/>
                </a:cubicBezTo>
                <a:cubicBezTo>
                  <a:pt x="1636579" y="-54411"/>
                  <a:pt x="1774885" y="22324"/>
                  <a:pt x="2013480" y="0"/>
                </a:cubicBezTo>
                <a:cubicBezTo>
                  <a:pt x="2252075" y="-22324"/>
                  <a:pt x="2258317" y="33418"/>
                  <a:pt x="2368800" y="0"/>
                </a:cubicBezTo>
                <a:cubicBezTo>
                  <a:pt x="2479283" y="-33418"/>
                  <a:pt x="2695250" y="25840"/>
                  <a:pt x="2961000" y="0"/>
                </a:cubicBezTo>
                <a:cubicBezTo>
                  <a:pt x="3226750" y="-25840"/>
                  <a:pt x="3377599" y="57223"/>
                  <a:pt x="3553200" y="0"/>
                </a:cubicBezTo>
                <a:cubicBezTo>
                  <a:pt x="3728801" y="-57223"/>
                  <a:pt x="3799755" y="37083"/>
                  <a:pt x="4026960" y="0"/>
                </a:cubicBezTo>
                <a:cubicBezTo>
                  <a:pt x="4254165" y="-37083"/>
                  <a:pt x="4436449" y="3687"/>
                  <a:pt x="4619160" y="0"/>
                </a:cubicBezTo>
                <a:cubicBezTo>
                  <a:pt x="4801871" y="-3687"/>
                  <a:pt x="4797956" y="31368"/>
                  <a:pt x="4974480" y="0"/>
                </a:cubicBezTo>
                <a:cubicBezTo>
                  <a:pt x="5151004" y="-31368"/>
                  <a:pt x="5437265" y="47902"/>
                  <a:pt x="5685120" y="0"/>
                </a:cubicBezTo>
                <a:cubicBezTo>
                  <a:pt x="5932975" y="-47902"/>
                  <a:pt x="5845306" y="8783"/>
                  <a:pt x="5922000" y="0"/>
                </a:cubicBezTo>
                <a:cubicBezTo>
                  <a:pt x="5998694" y="-8783"/>
                  <a:pt x="6465907" y="26238"/>
                  <a:pt x="6632640" y="0"/>
                </a:cubicBezTo>
                <a:cubicBezTo>
                  <a:pt x="6799373" y="-26238"/>
                  <a:pt x="7003444" y="38178"/>
                  <a:pt x="7343280" y="0"/>
                </a:cubicBezTo>
                <a:cubicBezTo>
                  <a:pt x="7683116" y="-38178"/>
                  <a:pt x="7978202" y="36169"/>
                  <a:pt x="8172360" y="0"/>
                </a:cubicBezTo>
                <a:cubicBezTo>
                  <a:pt x="8366518" y="-36169"/>
                  <a:pt x="8531832" y="21489"/>
                  <a:pt x="8646120" y="0"/>
                </a:cubicBezTo>
                <a:cubicBezTo>
                  <a:pt x="8760408" y="-21489"/>
                  <a:pt x="8950749" y="5681"/>
                  <a:pt x="9238320" y="0"/>
                </a:cubicBezTo>
                <a:cubicBezTo>
                  <a:pt x="9525891" y="-5681"/>
                  <a:pt x="9419847" y="36299"/>
                  <a:pt x="9593640" y="0"/>
                </a:cubicBezTo>
                <a:cubicBezTo>
                  <a:pt x="9767433" y="-36299"/>
                  <a:pt x="9898555" y="44906"/>
                  <a:pt x="10067400" y="0"/>
                </a:cubicBezTo>
                <a:cubicBezTo>
                  <a:pt x="10236245" y="-44906"/>
                  <a:pt x="10476474" y="30486"/>
                  <a:pt x="10659600" y="0"/>
                </a:cubicBezTo>
                <a:cubicBezTo>
                  <a:pt x="10842726" y="-30486"/>
                  <a:pt x="10989564" y="48248"/>
                  <a:pt x="11133360" y="0"/>
                </a:cubicBezTo>
                <a:cubicBezTo>
                  <a:pt x="11277156" y="-48248"/>
                  <a:pt x="11500662" y="10821"/>
                  <a:pt x="11844000" y="0"/>
                </a:cubicBezTo>
                <a:cubicBezTo>
                  <a:pt x="11878215" y="98874"/>
                  <a:pt x="11820609" y="251620"/>
                  <a:pt x="11844000" y="346026"/>
                </a:cubicBezTo>
                <a:cubicBezTo>
                  <a:pt x="11867391" y="440432"/>
                  <a:pt x="11820048" y="544386"/>
                  <a:pt x="11844000" y="706175"/>
                </a:cubicBezTo>
                <a:cubicBezTo>
                  <a:pt x="11677985" y="708718"/>
                  <a:pt x="11432668" y="704294"/>
                  <a:pt x="11133360" y="706175"/>
                </a:cubicBezTo>
                <a:cubicBezTo>
                  <a:pt x="10834052" y="708056"/>
                  <a:pt x="10859521" y="670522"/>
                  <a:pt x="10659600" y="706175"/>
                </a:cubicBezTo>
                <a:cubicBezTo>
                  <a:pt x="10459679" y="741828"/>
                  <a:pt x="10505274" y="700421"/>
                  <a:pt x="10422720" y="706175"/>
                </a:cubicBezTo>
                <a:cubicBezTo>
                  <a:pt x="10340166" y="711929"/>
                  <a:pt x="9864497" y="662543"/>
                  <a:pt x="9712080" y="706175"/>
                </a:cubicBezTo>
                <a:cubicBezTo>
                  <a:pt x="9559663" y="749807"/>
                  <a:pt x="9354388" y="656440"/>
                  <a:pt x="9238320" y="706175"/>
                </a:cubicBezTo>
                <a:cubicBezTo>
                  <a:pt x="9122252" y="755910"/>
                  <a:pt x="8832086" y="660926"/>
                  <a:pt x="8646120" y="706175"/>
                </a:cubicBezTo>
                <a:cubicBezTo>
                  <a:pt x="8460154" y="751424"/>
                  <a:pt x="8212761" y="646746"/>
                  <a:pt x="8053920" y="706175"/>
                </a:cubicBezTo>
                <a:cubicBezTo>
                  <a:pt x="7895079" y="765604"/>
                  <a:pt x="7703365" y="642803"/>
                  <a:pt x="7461720" y="706175"/>
                </a:cubicBezTo>
                <a:cubicBezTo>
                  <a:pt x="7220075" y="769547"/>
                  <a:pt x="7148548" y="671175"/>
                  <a:pt x="6987960" y="706175"/>
                </a:cubicBezTo>
                <a:cubicBezTo>
                  <a:pt x="6827372" y="741175"/>
                  <a:pt x="6729317" y="685656"/>
                  <a:pt x="6632640" y="706175"/>
                </a:cubicBezTo>
                <a:cubicBezTo>
                  <a:pt x="6535963" y="726694"/>
                  <a:pt x="6212196" y="670650"/>
                  <a:pt x="5922000" y="706175"/>
                </a:cubicBezTo>
                <a:cubicBezTo>
                  <a:pt x="5631804" y="741700"/>
                  <a:pt x="5651324" y="684046"/>
                  <a:pt x="5448240" y="706175"/>
                </a:cubicBezTo>
                <a:cubicBezTo>
                  <a:pt x="5245156" y="728304"/>
                  <a:pt x="5204260" y="674324"/>
                  <a:pt x="4974480" y="706175"/>
                </a:cubicBezTo>
                <a:cubicBezTo>
                  <a:pt x="4744700" y="738026"/>
                  <a:pt x="4416119" y="700929"/>
                  <a:pt x="4263840" y="706175"/>
                </a:cubicBezTo>
                <a:cubicBezTo>
                  <a:pt x="4111561" y="711421"/>
                  <a:pt x="4048126" y="702586"/>
                  <a:pt x="3908520" y="706175"/>
                </a:cubicBezTo>
                <a:cubicBezTo>
                  <a:pt x="3768914" y="709764"/>
                  <a:pt x="3350824" y="607241"/>
                  <a:pt x="3079440" y="706175"/>
                </a:cubicBezTo>
                <a:cubicBezTo>
                  <a:pt x="2808056" y="805109"/>
                  <a:pt x="2738242" y="638016"/>
                  <a:pt x="2487240" y="706175"/>
                </a:cubicBezTo>
                <a:cubicBezTo>
                  <a:pt x="2236238" y="774334"/>
                  <a:pt x="2142933" y="702602"/>
                  <a:pt x="1895040" y="706175"/>
                </a:cubicBezTo>
                <a:cubicBezTo>
                  <a:pt x="1647147" y="709748"/>
                  <a:pt x="1669390" y="663595"/>
                  <a:pt x="1539720" y="706175"/>
                </a:cubicBezTo>
                <a:cubicBezTo>
                  <a:pt x="1410050" y="748755"/>
                  <a:pt x="989665" y="662708"/>
                  <a:pt x="829080" y="706175"/>
                </a:cubicBezTo>
                <a:cubicBezTo>
                  <a:pt x="668495" y="749642"/>
                  <a:pt x="270172" y="679523"/>
                  <a:pt x="0" y="706175"/>
                </a:cubicBezTo>
                <a:cubicBezTo>
                  <a:pt x="-20984" y="629818"/>
                  <a:pt x="30104" y="476140"/>
                  <a:pt x="0" y="360149"/>
                </a:cubicBezTo>
                <a:cubicBezTo>
                  <a:pt x="-30104" y="244158"/>
                  <a:pt x="30411" y="76215"/>
                  <a:pt x="0" y="0"/>
                </a:cubicBezTo>
                <a:close/>
              </a:path>
            </a:pathLst>
          </a:custGeom>
          <a:noFill/>
          <a:ln w="28575">
            <a:solidFill>
              <a:schemeClr val="accent1">
                <a:lumMod val="40000"/>
                <a:lumOff val="6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bIns="0" rtlCol="0">
            <a:noAutofit/>
          </a:bodyPr>
          <a:lstStyle/>
          <a:p>
            <a:pPr algn="r">
              <a:lnSpc>
                <a:spcPts val="1600"/>
              </a:lnSpc>
            </a:pPr>
            <a:r>
              <a:rPr lang="en-US" sz="2400" dirty="0">
                <a:solidFill>
                  <a:srgbClr val="FFC000"/>
                </a:solidFill>
                <a:latin typeface="Cordia New" panose="020B0304020202020204" pitchFamily="34" charset="-34"/>
                <a:cs typeface="Cordia New" panose="020B0304020202020204" pitchFamily="34" charset="-34"/>
              </a:rPr>
              <a:t>Generation of </a:t>
            </a:r>
          </a:p>
          <a:p>
            <a:pPr algn="r">
              <a:lnSpc>
                <a:spcPts val="1600"/>
              </a:lnSpc>
            </a:pPr>
            <a:r>
              <a:rPr lang="en-US" sz="2400" dirty="0">
                <a:solidFill>
                  <a:srgbClr val="FFC000"/>
                </a:solidFill>
                <a:latin typeface="Cordia New" panose="020B0304020202020204" pitchFamily="34" charset="-34"/>
                <a:cs typeface="Cordia New" panose="020B0304020202020204" pitchFamily="34" charset="-34"/>
              </a:rPr>
              <a:t>measurements.</a:t>
            </a:r>
          </a:p>
          <a:p>
            <a:pPr algn="r">
              <a:lnSpc>
                <a:spcPts val="1600"/>
              </a:lnSpc>
            </a:pPr>
            <a:r>
              <a:rPr lang="en-US" sz="2400" dirty="0">
                <a:solidFill>
                  <a:srgbClr val="FFC000"/>
                </a:solidFill>
                <a:latin typeface="Cordia New" panose="020B0304020202020204" pitchFamily="34" charset="-34"/>
                <a:cs typeface="Cordia New" panose="020B0304020202020204" pitchFamily="34" charset="-34"/>
              </a:rPr>
              <a:t>Data stored in zs</a:t>
            </a:r>
            <a:endParaRPr lang="pt-BR" sz="2400" dirty="0">
              <a:solidFill>
                <a:srgbClr val="FFC000"/>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68946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n industrial mobile robot? - Mobile Robot Guide">
            <a:extLst>
              <a:ext uri="{FF2B5EF4-FFF2-40B4-BE49-F238E27FC236}">
                <a16:creationId xmlns:a16="http://schemas.microsoft.com/office/drawing/2014/main" id="{80B50F0A-B472-0D0E-4263-824A63FF4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655" y="1139190"/>
            <a:ext cx="73342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E9B15809-A07A-2843-CCA9-D0C69A970427}"/>
              </a:ext>
            </a:extLst>
          </p:cNvPr>
          <p:cNvSpPr txBox="1"/>
          <p:nvPr/>
        </p:nvSpPr>
        <p:spPr>
          <a:xfrm>
            <a:off x="199291" y="197174"/>
            <a:ext cx="10199077" cy="369332"/>
          </a:xfrm>
          <a:prstGeom prst="rect">
            <a:avLst/>
          </a:prstGeom>
          <a:solidFill>
            <a:schemeClr val="tx1"/>
          </a:solidFill>
        </p:spPr>
        <p:txBody>
          <a:bodyPr wrap="square">
            <a:spAutoFit/>
          </a:bodyPr>
          <a:lstStyle/>
          <a:p>
            <a:r>
              <a:rPr lang="pt-BR" b="0" dirty="0" err="1">
                <a:solidFill>
                  <a:srgbClr val="D4D4D4"/>
                </a:solidFill>
                <a:effectLst/>
                <a:latin typeface="Courier New" panose="02070309020205020404" pitchFamily="49" charset="0"/>
              </a:rPr>
              <a:t>xs</a:t>
            </a:r>
            <a:r>
              <a:rPr lang="pt-BR" b="0" dirty="0" err="1">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zs</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compute_robot_data</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z_var</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process_var</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10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count</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100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4D4D4"/>
                </a:solidFill>
                <a:effectLst/>
                <a:latin typeface="Courier New" panose="02070309020205020404" pitchFamily="49" charset="0"/>
              </a:rPr>
              <a:t>=0.1</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p:txBody>
      </p:sp>
      <p:pic>
        <p:nvPicPr>
          <p:cNvPr id="2050" name="Picture 2">
            <a:extLst>
              <a:ext uri="{FF2B5EF4-FFF2-40B4-BE49-F238E27FC236}">
                <a16:creationId xmlns:a16="http://schemas.microsoft.com/office/drawing/2014/main" id="{03938B6E-33D7-60C1-6D15-E398DEEE8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27" y="783963"/>
            <a:ext cx="9095142" cy="595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355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A48EFD70-6E42-9303-88EE-C46FC3342639}"/>
              </a:ext>
            </a:extLst>
          </p:cNvPr>
          <p:cNvPicPr>
            <a:picLocks noChangeAspect="1"/>
          </p:cNvPicPr>
          <p:nvPr/>
        </p:nvPicPr>
        <p:blipFill>
          <a:blip r:embed="rId3"/>
          <a:stretch>
            <a:fillRect/>
          </a:stretch>
        </p:blipFill>
        <p:spPr>
          <a:xfrm>
            <a:off x="268910" y="3314017"/>
            <a:ext cx="4403824" cy="1109111"/>
          </a:xfrm>
          <a:prstGeom prst="rect">
            <a:avLst/>
          </a:prstGeom>
        </p:spPr>
      </p:pic>
      <p:pic>
        <p:nvPicPr>
          <p:cNvPr id="26" name="Imagem 25">
            <a:extLst>
              <a:ext uri="{FF2B5EF4-FFF2-40B4-BE49-F238E27FC236}">
                <a16:creationId xmlns:a16="http://schemas.microsoft.com/office/drawing/2014/main" id="{B8CB0CEA-6EA9-3ABA-1342-3DC646BD8524}"/>
              </a:ext>
            </a:extLst>
          </p:cNvPr>
          <p:cNvPicPr>
            <a:picLocks noChangeAspect="1"/>
          </p:cNvPicPr>
          <p:nvPr/>
        </p:nvPicPr>
        <p:blipFill rotWithShape="1">
          <a:blip r:embed="rId4">
            <a:alphaModFix amt="50000"/>
          </a:blip>
          <a:srcRect b="66135"/>
          <a:stretch/>
        </p:blipFill>
        <p:spPr>
          <a:xfrm>
            <a:off x="-163032" y="736800"/>
            <a:ext cx="10558272" cy="1572361"/>
          </a:xfrm>
          <a:prstGeom prst="rect">
            <a:avLst/>
          </a:prstGeom>
        </p:spPr>
      </p:pic>
      <p:grpSp>
        <p:nvGrpSpPr>
          <p:cNvPr id="25" name="Agrupar 24">
            <a:extLst>
              <a:ext uri="{FF2B5EF4-FFF2-40B4-BE49-F238E27FC236}">
                <a16:creationId xmlns:a16="http://schemas.microsoft.com/office/drawing/2014/main" id="{A54F4900-7107-76EF-CEC3-79AA3EF33620}"/>
              </a:ext>
            </a:extLst>
          </p:cNvPr>
          <p:cNvGrpSpPr/>
          <p:nvPr/>
        </p:nvGrpSpPr>
        <p:grpSpPr>
          <a:xfrm>
            <a:off x="76663" y="3411624"/>
            <a:ext cx="4239170" cy="2930005"/>
            <a:chOff x="285102" y="2760974"/>
            <a:chExt cx="4239170" cy="2930005"/>
          </a:xfrm>
        </p:grpSpPr>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ABB9830-5334-A7D9-0CD0-795A53F7337C}"/>
                    </a:ext>
                  </a:extLst>
                </p:cNvPr>
                <p:cNvSpPr txBox="1"/>
                <p:nvPr/>
              </p:nvSpPr>
              <p:spPr>
                <a:xfrm>
                  <a:off x="285102" y="5106204"/>
                  <a:ext cx="4239170" cy="584775"/>
                </a:xfrm>
                <a:prstGeom prst="rect">
                  <a:avLst/>
                </a:prstGeom>
                <a:noFill/>
              </p:spPr>
              <p:txBody>
                <a:bodyPr wrap="square">
                  <a:spAutoFit/>
                </a:bodyPr>
                <a:lstStyle/>
                <a:p>
                  <a:r>
                    <a:rPr lang="pt-BR" sz="3200" dirty="0">
                      <a:solidFill>
                        <a:schemeClr val="accent3"/>
                      </a:solidFill>
                      <a:latin typeface="Cordia New" panose="020B0304020202020204" pitchFamily="34" charset="-34"/>
                      <a:cs typeface="Cordia New" panose="020B0304020202020204" pitchFamily="34" charset="-34"/>
                    </a:rPr>
                    <a:t>State transition function </a:t>
                  </a:r>
                  <a14:m>
                    <m:oMath xmlns:m="http://schemas.openxmlformats.org/officeDocument/2006/math">
                      <m:r>
                        <a:rPr lang="pt-BR" sz="2800" b="1" i="0" dirty="0" smtClean="0">
                          <a:solidFill>
                            <a:schemeClr val="accent3"/>
                          </a:solidFill>
                          <a:effectLst/>
                          <a:latin typeface="Cambria Math" panose="02040503050406030204" pitchFamily="18" charset="0"/>
                        </a:rPr>
                        <m:t>𝐅</m:t>
                      </m:r>
                    </m:oMath>
                  </a14:m>
                  <a:r>
                    <a:rPr lang="pt-BR" sz="2800" b="0" dirty="0">
                      <a:solidFill>
                        <a:schemeClr val="accent3"/>
                      </a:solidFill>
                      <a:effectLst/>
                      <a:latin typeface="Cordia New" panose="020B0304020202020204" pitchFamily="34" charset="-34"/>
                      <a:cs typeface="Cordia New" panose="020B0304020202020204" pitchFamily="34" charset="-34"/>
                    </a:rPr>
                    <a:t> </a:t>
                  </a:r>
                  <a:endParaRPr lang="pt-BR" sz="2800" dirty="0">
                    <a:solidFill>
                      <a:schemeClr val="accent3"/>
                    </a:solidFill>
                    <a:latin typeface="Cordia New" panose="020B0304020202020204" pitchFamily="34" charset="-34"/>
                    <a:cs typeface="Cordia New" panose="020B0304020202020204" pitchFamily="34" charset="-34"/>
                  </a:endParaRPr>
                </a:p>
              </p:txBody>
            </p:sp>
          </mc:Choice>
          <mc:Fallback xmlns="">
            <p:sp>
              <p:nvSpPr>
                <p:cNvPr id="15" name="CaixaDeTexto 14">
                  <a:extLst>
                    <a:ext uri="{FF2B5EF4-FFF2-40B4-BE49-F238E27FC236}">
                      <a16:creationId xmlns:a16="http://schemas.microsoft.com/office/drawing/2014/main" id="{3ABB9830-5334-A7D9-0CD0-795A53F7337C}"/>
                    </a:ext>
                  </a:extLst>
                </p:cNvPr>
                <p:cNvSpPr txBox="1">
                  <a:spLocks noRot="1" noChangeAspect="1" noMove="1" noResize="1" noEditPoints="1" noAdjustHandles="1" noChangeArrowheads="1" noChangeShapeType="1" noTextEdit="1"/>
                </p:cNvSpPr>
                <p:nvPr/>
              </p:nvSpPr>
              <p:spPr>
                <a:xfrm>
                  <a:off x="285102" y="5106204"/>
                  <a:ext cx="4239170" cy="584775"/>
                </a:xfrm>
                <a:prstGeom prst="rect">
                  <a:avLst/>
                </a:prstGeom>
                <a:blipFill>
                  <a:blip r:embed="rId6"/>
                  <a:stretch>
                    <a:fillRect l="-3741" t="-12500" b="-34375"/>
                  </a:stretch>
                </a:blipFill>
              </p:spPr>
              <p:txBody>
                <a:bodyPr/>
                <a:lstStyle/>
                <a:p>
                  <a:r>
                    <a:rPr lang="en-US">
                      <a:noFill/>
                    </a:rPr>
                    <a:t> </a:t>
                  </a:r>
                </a:p>
              </p:txBody>
            </p:sp>
          </mc:Fallback>
        </mc:AlternateContent>
        <p:sp>
          <p:nvSpPr>
            <p:cNvPr id="18" name="Retângulo 17">
              <a:extLst>
                <a:ext uri="{FF2B5EF4-FFF2-40B4-BE49-F238E27FC236}">
                  <a16:creationId xmlns:a16="http://schemas.microsoft.com/office/drawing/2014/main" id="{971AABB3-0D7E-0050-2173-FC60F812C157}"/>
                </a:ext>
              </a:extLst>
            </p:cNvPr>
            <p:cNvSpPr/>
            <p:nvPr/>
          </p:nvSpPr>
          <p:spPr>
            <a:xfrm>
              <a:off x="1834003" y="2760974"/>
              <a:ext cx="339278" cy="395628"/>
            </a:xfrm>
            <a:custGeom>
              <a:avLst/>
              <a:gdLst>
                <a:gd name="connsiteX0" fmla="*/ 0 w 339278"/>
                <a:gd name="connsiteY0" fmla="*/ 0 h 395628"/>
                <a:gd name="connsiteX1" fmla="*/ 339278 w 339278"/>
                <a:gd name="connsiteY1" fmla="*/ 0 h 395628"/>
                <a:gd name="connsiteX2" fmla="*/ 339278 w 339278"/>
                <a:gd name="connsiteY2" fmla="*/ 395628 h 395628"/>
                <a:gd name="connsiteX3" fmla="*/ 0 w 339278"/>
                <a:gd name="connsiteY3" fmla="*/ 395628 h 395628"/>
                <a:gd name="connsiteX4" fmla="*/ 0 w 339278"/>
                <a:gd name="connsiteY4" fmla="*/ 0 h 3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78" h="395628" extrusionOk="0">
                  <a:moveTo>
                    <a:pt x="0" y="0"/>
                  </a:moveTo>
                  <a:cubicBezTo>
                    <a:pt x="94956" y="-27303"/>
                    <a:pt x="176278" y="19172"/>
                    <a:pt x="339278" y="0"/>
                  </a:cubicBezTo>
                  <a:cubicBezTo>
                    <a:pt x="368282" y="88379"/>
                    <a:pt x="324513" y="251752"/>
                    <a:pt x="339278" y="395628"/>
                  </a:cubicBezTo>
                  <a:cubicBezTo>
                    <a:pt x="179054" y="413793"/>
                    <a:pt x="140747" y="355545"/>
                    <a:pt x="0" y="395628"/>
                  </a:cubicBezTo>
                  <a:cubicBezTo>
                    <a:pt x="-29951" y="264392"/>
                    <a:pt x="3414" y="193739"/>
                    <a:pt x="0" y="0"/>
                  </a:cubicBezTo>
                  <a:close/>
                </a:path>
              </a:pathLst>
            </a:custGeom>
            <a:noFill/>
            <a:ln w="38100">
              <a:solidFill>
                <a:schemeClr val="accent3"/>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134285E-4E27-3457-8924-8A640B18070D}"/>
                  </a:ext>
                </a:extLst>
              </p:cNvPr>
              <p:cNvSpPr txBox="1"/>
              <p:nvPr/>
            </p:nvSpPr>
            <p:spPr>
              <a:xfrm>
                <a:off x="367694" y="2588826"/>
                <a:ext cx="5359958" cy="754053"/>
              </a:xfrm>
              <a:prstGeom prst="rect">
                <a:avLst/>
              </a:prstGeom>
              <a:noFill/>
            </p:spPr>
            <p:txBody>
              <a:bodyPr wrap="square">
                <a:spAutoFit/>
              </a:bodyPr>
              <a:lstStyle/>
              <a:p>
                <a:pPr>
                  <a:lnSpc>
                    <a:spcPts val="2400"/>
                  </a:lnSpc>
                </a:pPr>
                <a14:m>
                  <m:oMath xmlns:m="http://schemas.openxmlformats.org/officeDocument/2006/math">
                    <m:r>
                      <a:rPr lang="pt-BR" sz="2800" b="1" i="0" dirty="0" smtClean="0">
                        <a:solidFill>
                          <a:schemeClr val="accent2"/>
                        </a:solidFill>
                        <a:effectLst/>
                        <a:latin typeface="Cambria Math" panose="02040503050406030204" pitchFamily="18" charset="0"/>
                      </a:rPr>
                      <m:t>𝐱</m:t>
                    </m:r>
                  </m:oMath>
                </a14:m>
                <a:r>
                  <a:rPr lang="en-US" sz="3200" b="0" dirty="0">
                    <a:solidFill>
                      <a:schemeClr val="accent2"/>
                    </a:solidFill>
                    <a:effectLst/>
                    <a:latin typeface="Cordia New" panose="020B0304020202020204" pitchFamily="34" charset="-34"/>
                    <a:cs typeface="Cordia New" panose="020B0304020202020204" pitchFamily="34" charset="-34"/>
                  </a:rPr>
                  <a:t> </a:t>
                </a:r>
                <a:r>
                  <a:rPr lang="en-US" sz="3200" dirty="0">
                    <a:solidFill>
                      <a:schemeClr val="accent2"/>
                    </a:solidFill>
                    <a:latin typeface="Cordia New" panose="020B0304020202020204" pitchFamily="34" charset="-34"/>
                    <a:cs typeface="Cordia New" panose="020B0304020202020204" pitchFamily="34" charset="-34"/>
                  </a:rPr>
                  <a:t>is the true state of our system</a:t>
                </a:r>
                <a:endParaRPr lang="pt-BR" sz="3200" dirty="0">
                  <a:solidFill>
                    <a:schemeClr val="accent2"/>
                  </a:solidFill>
                  <a:latin typeface="Cordia New" panose="020B0304020202020204" pitchFamily="34" charset="-34"/>
                  <a:cs typeface="Cordia New" panose="020B0304020202020204" pitchFamily="34" charset="-34"/>
                </a:endParaRPr>
              </a:p>
              <a:p>
                <a:pPr>
                  <a:lnSpc>
                    <a:spcPts val="2400"/>
                  </a:lnSpc>
                </a:pPr>
                <a:r>
                  <a:rPr lang="pt-BR" sz="3200" dirty="0" err="1">
                    <a:solidFill>
                      <a:srgbClr val="66CDAA"/>
                    </a:solidFill>
                    <a:latin typeface="Cordia New" panose="020B0304020202020204" pitchFamily="34" charset="-34"/>
                    <a:cs typeface="Cordia New" panose="020B0304020202020204" pitchFamily="34" charset="-34"/>
                  </a:rPr>
                  <a:t>measurement</a:t>
                </a:r>
                <a:r>
                  <a:rPr lang="pt-BR" sz="3200" dirty="0">
                    <a:solidFill>
                      <a:schemeClr val="accent2"/>
                    </a:solidFill>
                    <a:latin typeface="Cordia New" panose="020B0304020202020204" pitchFamily="34" charset="-34"/>
                    <a:cs typeface="Cordia New" panose="020B0304020202020204" pitchFamily="34" charset="-34"/>
                  </a:rPr>
                  <a:t> </a:t>
                </a:r>
                <a14:m>
                  <m:oMath xmlns:m="http://schemas.openxmlformats.org/officeDocument/2006/math">
                    <m:r>
                      <a:rPr lang="pt-BR" sz="2800" b="1" dirty="0">
                        <a:solidFill>
                          <a:srgbClr val="66CDAA"/>
                        </a:solidFill>
                        <a:latin typeface="Cambria Math" panose="02040503050406030204" pitchFamily="18" charset="0"/>
                      </a:rPr>
                      <m:t>𝐳</m:t>
                    </m:r>
                  </m:oMath>
                </a14:m>
                <a:endParaRPr lang="pt-BR" sz="3200" dirty="0"/>
              </a:p>
            </p:txBody>
          </p:sp>
        </mc:Choice>
        <mc:Fallback xmlns="">
          <p:sp>
            <p:nvSpPr>
              <p:cNvPr id="11" name="CaixaDeTexto 10">
                <a:extLst>
                  <a:ext uri="{FF2B5EF4-FFF2-40B4-BE49-F238E27FC236}">
                    <a16:creationId xmlns:a16="http://schemas.microsoft.com/office/drawing/2014/main" id="{A134285E-4E27-3457-8924-8A640B18070D}"/>
                  </a:ext>
                </a:extLst>
              </p:cNvPr>
              <p:cNvSpPr txBox="1">
                <a:spLocks noRot="1" noChangeAspect="1" noMove="1" noResize="1" noEditPoints="1" noAdjustHandles="1" noChangeArrowheads="1" noChangeShapeType="1" noTextEdit="1"/>
              </p:cNvSpPr>
              <p:nvPr/>
            </p:nvSpPr>
            <p:spPr>
              <a:xfrm>
                <a:off x="367694" y="2588826"/>
                <a:ext cx="5359958" cy="754053"/>
              </a:xfrm>
              <a:prstGeom prst="rect">
                <a:avLst/>
              </a:prstGeom>
              <a:blipFill>
                <a:blip r:embed="rId7"/>
                <a:stretch>
                  <a:fillRect l="-2841" t="-27642" b="-27642"/>
                </a:stretch>
              </a:blipFill>
            </p:spPr>
            <p:txBody>
              <a:bodyPr/>
              <a:lstStyle/>
              <a:p>
                <a:r>
                  <a:rPr lang="en-US">
                    <a:noFill/>
                  </a:rPr>
                  <a:t> </a:t>
                </a:r>
              </a:p>
            </p:txBody>
          </p:sp>
        </mc:Fallback>
      </mc:AlternateContent>
      <p:grpSp>
        <p:nvGrpSpPr>
          <p:cNvPr id="10" name="Agrupar 9">
            <a:extLst>
              <a:ext uri="{FF2B5EF4-FFF2-40B4-BE49-F238E27FC236}">
                <a16:creationId xmlns:a16="http://schemas.microsoft.com/office/drawing/2014/main" id="{C19BB460-C3C4-F39E-E151-C51980B1C41C}"/>
              </a:ext>
            </a:extLst>
          </p:cNvPr>
          <p:cNvGrpSpPr/>
          <p:nvPr/>
        </p:nvGrpSpPr>
        <p:grpSpPr>
          <a:xfrm>
            <a:off x="108559" y="3411624"/>
            <a:ext cx="6727487" cy="1950150"/>
            <a:chOff x="2457575" y="1274035"/>
            <a:chExt cx="6727487" cy="1950150"/>
          </a:xfrm>
        </p:grpSpPr>
        <p:grpSp>
          <p:nvGrpSpPr>
            <p:cNvPr id="24" name="Agrupar 23">
              <a:extLst>
                <a:ext uri="{FF2B5EF4-FFF2-40B4-BE49-F238E27FC236}">
                  <a16:creationId xmlns:a16="http://schemas.microsoft.com/office/drawing/2014/main" id="{A728A8F2-30CD-24F6-19D1-85A178719C15}"/>
                </a:ext>
              </a:extLst>
            </p:cNvPr>
            <p:cNvGrpSpPr/>
            <p:nvPr/>
          </p:nvGrpSpPr>
          <p:grpSpPr>
            <a:xfrm>
              <a:off x="2457575" y="1274035"/>
              <a:ext cx="3971158" cy="1657208"/>
              <a:chOff x="2445852" y="1273046"/>
              <a:chExt cx="3971158" cy="1657208"/>
            </a:xfrm>
          </p:grpSpPr>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AC87D5E6-5D49-A9B7-9E0B-D63DA5EB27AB}"/>
                      </a:ext>
                    </a:extLst>
                  </p:cNvPr>
                  <p:cNvSpPr txBox="1"/>
                  <p:nvPr/>
                </p:nvSpPr>
                <p:spPr>
                  <a:xfrm>
                    <a:off x="2445852" y="2345479"/>
                    <a:ext cx="3971158" cy="584775"/>
                  </a:xfrm>
                  <a:prstGeom prst="rect">
                    <a:avLst/>
                  </a:prstGeom>
                  <a:noFill/>
                </p:spPr>
                <p:txBody>
                  <a:bodyPr wrap="square">
                    <a:spAutoFit/>
                  </a:bodyPr>
                  <a:lstStyle/>
                  <a:p>
                    <a14:m>
                      <m:oMath xmlns:m="http://schemas.openxmlformats.org/officeDocument/2006/math">
                        <m:r>
                          <a:rPr lang="pt-BR" sz="2800" b="1" i="0" dirty="0" smtClean="0">
                            <a:solidFill>
                              <a:schemeClr val="accent1"/>
                            </a:solidFill>
                            <a:latin typeface="Cambria Math" panose="02040503050406030204" pitchFamily="18" charset="0"/>
                          </a:rPr>
                          <m:t>𝐁</m:t>
                        </m:r>
                        <m:r>
                          <a:rPr lang="pt-BR" sz="2800" b="1" i="1" dirty="0" smtClean="0">
                            <a:solidFill>
                              <a:schemeClr val="accent1"/>
                            </a:solidFill>
                            <a:latin typeface="Cambria Math" panose="02040503050406030204" pitchFamily="18" charset="0"/>
                          </a:rPr>
                          <m:t>,</m:t>
                        </m:r>
                        <m:r>
                          <a:rPr lang="pt-BR" sz="2800" b="1" i="0" dirty="0" smtClean="0">
                            <a:solidFill>
                              <a:schemeClr val="accent1"/>
                            </a:solidFill>
                            <a:latin typeface="Cambria Math" panose="02040503050406030204" pitchFamily="18" charset="0"/>
                          </a:rPr>
                          <m:t>𝐮</m:t>
                        </m:r>
                      </m:oMath>
                    </a14:m>
                    <a:r>
                      <a:rPr lang="pt-BR" sz="2800" dirty="0">
                        <a:solidFill>
                          <a:schemeClr val="accent1"/>
                        </a:solidFill>
                        <a:latin typeface="Cordia New" panose="020B0304020202020204" pitchFamily="34" charset="-34"/>
                        <a:cs typeface="Cordia New" panose="020B0304020202020204" pitchFamily="34" charset="-34"/>
                      </a:rPr>
                      <a:t> </a:t>
                    </a:r>
                    <a:r>
                      <a:rPr lang="pt-BR" sz="3200" dirty="0" err="1">
                        <a:solidFill>
                          <a:schemeClr val="accent1"/>
                        </a:solidFill>
                        <a:latin typeface="Cordia New" panose="020B0304020202020204" pitchFamily="34" charset="-34"/>
                        <a:cs typeface="Cordia New" panose="020B0304020202020204" pitchFamily="34" charset="-34"/>
                      </a:rPr>
                      <a:t>related</a:t>
                    </a:r>
                    <a:r>
                      <a:rPr lang="pt-BR" sz="3200" dirty="0">
                        <a:solidFill>
                          <a:schemeClr val="accent1"/>
                        </a:solidFill>
                        <a:latin typeface="Cordia New" panose="020B0304020202020204" pitchFamily="34" charset="-34"/>
                        <a:cs typeface="Cordia New" panose="020B0304020202020204" pitchFamily="34" charset="-34"/>
                      </a:rPr>
                      <a:t> </a:t>
                    </a:r>
                    <a:r>
                      <a:rPr lang="pt-BR" sz="3200" dirty="0" err="1">
                        <a:solidFill>
                          <a:schemeClr val="accent1"/>
                        </a:solidFill>
                        <a:latin typeface="Cordia New" panose="020B0304020202020204" pitchFamily="34" charset="-34"/>
                        <a:cs typeface="Cordia New" panose="020B0304020202020204" pitchFamily="34" charset="-34"/>
                      </a:rPr>
                      <a:t>to</a:t>
                    </a:r>
                    <a:r>
                      <a:rPr lang="pt-BR" sz="3200" dirty="0">
                        <a:solidFill>
                          <a:schemeClr val="accent1"/>
                        </a:solidFill>
                        <a:latin typeface="Cordia New" panose="020B0304020202020204" pitchFamily="34" charset="-34"/>
                        <a:cs typeface="Cordia New" panose="020B0304020202020204" pitchFamily="34" charset="-34"/>
                      </a:rPr>
                      <a:t> control.</a:t>
                    </a:r>
                  </a:p>
                </p:txBody>
              </p:sp>
            </mc:Choice>
            <mc:Fallback xmlns="">
              <p:sp>
                <p:nvSpPr>
                  <p:cNvPr id="19" name="CaixaDeTexto 18">
                    <a:extLst>
                      <a:ext uri="{FF2B5EF4-FFF2-40B4-BE49-F238E27FC236}">
                        <a16:creationId xmlns:a16="http://schemas.microsoft.com/office/drawing/2014/main" id="{AC87D5E6-5D49-A9B7-9E0B-D63DA5EB27AB}"/>
                      </a:ext>
                    </a:extLst>
                  </p:cNvPr>
                  <p:cNvSpPr txBox="1">
                    <a:spLocks noRot="1" noChangeAspect="1" noMove="1" noResize="1" noEditPoints="1" noAdjustHandles="1" noChangeArrowheads="1" noChangeShapeType="1" noTextEdit="1"/>
                  </p:cNvSpPr>
                  <p:nvPr/>
                </p:nvSpPr>
                <p:spPr>
                  <a:xfrm>
                    <a:off x="2445852" y="2345479"/>
                    <a:ext cx="3971158" cy="584775"/>
                  </a:xfrm>
                  <a:prstGeom prst="rect">
                    <a:avLst/>
                  </a:prstGeom>
                  <a:blipFill>
                    <a:blip r:embed="rId8"/>
                    <a:stretch>
                      <a:fillRect t="-12500" b="-34375"/>
                    </a:stretch>
                  </a:blipFill>
                </p:spPr>
                <p:txBody>
                  <a:bodyPr/>
                  <a:lstStyle/>
                  <a:p>
                    <a:r>
                      <a:rPr lang="en-US">
                        <a:noFill/>
                      </a:rPr>
                      <a:t> </a:t>
                    </a:r>
                  </a:p>
                </p:txBody>
              </p:sp>
            </mc:Fallback>
          </mc:AlternateContent>
          <p:sp>
            <p:nvSpPr>
              <p:cNvPr id="20" name="Retângulo 19">
                <a:extLst>
                  <a:ext uri="{FF2B5EF4-FFF2-40B4-BE49-F238E27FC236}">
                    <a16:creationId xmlns:a16="http://schemas.microsoft.com/office/drawing/2014/main" id="{FC37DA9B-42BA-81B0-EBB1-6C06C6AA04FE}"/>
                  </a:ext>
                </a:extLst>
              </p:cNvPr>
              <p:cNvSpPr/>
              <p:nvPr/>
            </p:nvSpPr>
            <p:spPr>
              <a:xfrm>
                <a:off x="5040007" y="1273046"/>
                <a:ext cx="968971" cy="518801"/>
              </a:xfrm>
              <a:custGeom>
                <a:avLst/>
                <a:gdLst>
                  <a:gd name="connsiteX0" fmla="*/ 0 w 968971"/>
                  <a:gd name="connsiteY0" fmla="*/ 0 h 518801"/>
                  <a:gd name="connsiteX1" fmla="*/ 484486 w 968971"/>
                  <a:gd name="connsiteY1" fmla="*/ 0 h 518801"/>
                  <a:gd name="connsiteX2" fmla="*/ 968971 w 968971"/>
                  <a:gd name="connsiteY2" fmla="*/ 0 h 518801"/>
                  <a:gd name="connsiteX3" fmla="*/ 968971 w 968971"/>
                  <a:gd name="connsiteY3" fmla="*/ 518801 h 518801"/>
                  <a:gd name="connsiteX4" fmla="*/ 494175 w 968971"/>
                  <a:gd name="connsiteY4" fmla="*/ 518801 h 518801"/>
                  <a:gd name="connsiteX5" fmla="*/ 0 w 968971"/>
                  <a:gd name="connsiteY5" fmla="*/ 518801 h 518801"/>
                  <a:gd name="connsiteX6" fmla="*/ 0 w 968971"/>
                  <a:gd name="connsiteY6" fmla="*/ 0 h 51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971" h="518801" extrusionOk="0">
                    <a:moveTo>
                      <a:pt x="0" y="0"/>
                    </a:moveTo>
                    <a:cubicBezTo>
                      <a:pt x="237811" y="-31543"/>
                      <a:pt x="385470" y="12881"/>
                      <a:pt x="484486" y="0"/>
                    </a:cubicBezTo>
                    <a:cubicBezTo>
                      <a:pt x="583502" y="-12881"/>
                      <a:pt x="784268" y="40764"/>
                      <a:pt x="968971" y="0"/>
                    </a:cubicBezTo>
                    <a:cubicBezTo>
                      <a:pt x="1010778" y="143241"/>
                      <a:pt x="917071" y="377232"/>
                      <a:pt x="968971" y="518801"/>
                    </a:cubicBezTo>
                    <a:cubicBezTo>
                      <a:pt x="830752" y="552819"/>
                      <a:pt x="591948" y="464206"/>
                      <a:pt x="494175" y="518801"/>
                    </a:cubicBezTo>
                    <a:cubicBezTo>
                      <a:pt x="396402" y="573396"/>
                      <a:pt x="148789" y="462603"/>
                      <a:pt x="0" y="518801"/>
                    </a:cubicBezTo>
                    <a:cubicBezTo>
                      <a:pt x="-55645" y="260826"/>
                      <a:pt x="56379" y="225864"/>
                      <a:pt x="0" y="0"/>
                    </a:cubicBezTo>
                    <a:close/>
                  </a:path>
                </a:pathLst>
              </a:custGeom>
              <a:noFill/>
              <a:ln w="38100">
                <a:solidFill>
                  <a:schemeClr val="accent1"/>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244FF1-47BB-2976-8904-638199595CAE}"/>
                    </a:ext>
                  </a:extLst>
                </p:cNvPr>
                <p:cNvSpPr txBox="1"/>
                <p:nvPr/>
              </p:nvSpPr>
              <p:spPr>
                <a:xfrm>
                  <a:off x="3024586" y="2639410"/>
                  <a:ext cx="6160476" cy="584775"/>
                </a:xfrm>
                <a:prstGeom prst="rect">
                  <a:avLst/>
                </a:prstGeom>
                <a:noFill/>
              </p:spPr>
              <p:txBody>
                <a:bodyPr wrap="square">
                  <a:spAutoFit/>
                </a:bodyPr>
                <a:lstStyle/>
                <a:p>
                  <a14:m>
                    <m:oMath xmlns:m="http://schemas.openxmlformats.org/officeDocument/2006/math">
                      <m:r>
                        <a:rPr lang="pt-BR" sz="2800" b="1" dirty="0" smtClean="0">
                          <a:solidFill>
                            <a:schemeClr val="accent1"/>
                          </a:solidFill>
                          <a:latin typeface="Cambria Math" panose="02040503050406030204" pitchFamily="18" charset="0"/>
                        </a:rPr>
                        <m:t>𝐮</m:t>
                      </m:r>
                    </m:oMath>
                  </a14:m>
                  <a:r>
                    <a:rPr lang="pt-BR" sz="2800" dirty="0">
                      <a:solidFill>
                        <a:schemeClr val="accent1"/>
                      </a:solidFill>
                      <a:latin typeface="Cordia New" panose="020B0304020202020204" pitchFamily="34" charset="-34"/>
                      <a:cs typeface="Cordia New" panose="020B0304020202020204" pitchFamily="34" charset="-34"/>
                    </a:rPr>
                    <a:t> </a:t>
                  </a:r>
                  <a:r>
                    <a:rPr lang="pt-BR" sz="3200" dirty="0">
                      <a:solidFill>
                        <a:schemeClr val="accent1"/>
                      </a:solidFill>
                      <a:latin typeface="Cordia New" panose="020B0304020202020204" pitchFamily="34" charset="-34"/>
                      <a:cs typeface="Cordia New" panose="020B0304020202020204" pitchFamily="34" charset="-34"/>
                    </a:rPr>
                    <a:t>input vector.</a:t>
                  </a:r>
                </a:p>
              </p:txBody>
            </p:sp>
          </mc:Choice>
          <mc:Fallback xmlns="">
            <p:sp>
              <p:nvSpPr>
                <p:cNvPr id="9" name="CaixaDeTexto 8">
                  <a:extLst>
                    <a:ext uri="{FF2B5EF4-FFF2-40B4-BE49-F238E27FC236}">
                      <a16:creationId xmlns:a16="http://schemas.microsoft.com/office/drawing/2014/main" id="{2C244FF1-47BB-2976-8904-638199595CAE}"/>
                    </a:ext>
                  </a:extLst>
                </p:cNvPr>
                <p:cNvSpPr txBox="1">
                  <a:spLocks noRot="1" noChangeAspect="1" noMove="1" noResize="1" noEditPoints="1" noAdjustHandles="1" noChangeArrowheads="1" noChangeShapeType="1" noTextEdit="1"/>
                </p:cNvSpPr>
                <p:nvPr/>
              </p:nvSpPr>
              <p:spPr>
                <a:xfrm>
                  <a:off x="3024586" y="2639410"/>
                  <a:ext cx="6160476" cy="584775"/>
                </a:xfrm>
                <a:prstGeom prst="rect">
                  <a:avLst/>
                </a:prstGeom>
                <a:blipFill>
                  <a:blip r:embed="rId9"/>
                  <a:stretch>
                    <a:fillRect t="-12500" b="-34375"/>
                  </a:stretch>
                </a:blipFill>
              </p:spPr>
              <p:txBody>
                <a:bodyPr/>
                <a:lstStyle/>
                <a:p>
                  <a:r>
                    <a:rPr lang="en-US">
                      <a:noFill/>
                    </a:rPr>
                    <a:t> </a:t>
                  </a:r>
                </a:p>
              </p:txBody>
            </p:sp>
          </mc:Fallback>
        </mc:AlternateContent>
      </p:grpSp>
      <p:grpSp>
        <p:nvGrpSpPr>
          <p:cNvPr id="36" name="Agrupar 35">
            <a:extLst>
              <a:ext uri="{FF2B5EF4-FFF2-40B4-BE49-F238E27FC236}">
                <a16:creationId xmlns:a16="http://schemas.microsoft.com/office/drawing/2014/main" id="{D631CF3B-1D3F-3376-F48E-E3EC5473D09F}"/>
              </a:ext>
            </a:extLst>
          </p:cNvPr>
          <p:cNvGrpSpPr/>
          <p:nvPr/>
        </p:nvGrpSpPr>
        <p:grpSpPr>
          <a:xfrm>
            <a:off x="76663" y="3952258"/>
            <a:ext cx="4525828" cy="1892407"/>
            <a:chOff x="76663" y="3952258"/>
            <a:chExt cx="4525828" cy="1892407"/>
          </a:xfrm>
        </p:grpSpPr>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77044388-D5DE-3FA3-77C1-F8B93ECF6C64}"/>
                    </a:ext>
                  </a:extLst>
                </p:cNvPr>
                <p:cNvSpPr txBox="1"/>
                <p:nvPr/>
              </p:nvSpPr>
              <p:spPr>
                <a:xfrm>
                  <a:off x="76663" y="5259890"/>
                  <a:ext cx="4525828" cy="584775"/>
                </a:xfrm>
                <a:prstGeom prst="rect">
                  <a:avLst/>
                </a:prstGeom>
                <a:noFill/>
              </p:spPr>
              <p:txBody>
                <a:bodyPr wrap="square" rtlCol="0">
                  <a:spAutoFit/>
                </a:bodyPr>
                <a:lstStyle/>
                <a:p>
                  <a:r>
                    <a:rPr lang="en-US" sz="3200" dirty="0">
                      <a:solidFill>
                        <a:schemeClr val="accent5">
                          <a:lumMod val="75000"/>
                        </a:schemeClr>
                      </a:solidFill>
                      <a:latin typeface="Cordia New" panose="020B0304020202020204" pitchFamily="34" charset="-34"/>
                      <a:cs typeface="Cordia New" panose="020B0304020202020204" pitchFamily="34" charset="-34"/>
                    </a:rPr>
                    <a:t>Observation matrix </a:t>
                  </a:r>
                  <a14:m>
                    <m:oMath xmlns:m="http://schemas.openxmlformats.org/officeDocument/2006/math">
                      <m:r>
                        <a:rPr lang="en-US" sz="2800" b="1" i="1" dirty="0" smtClean="0">
                          <a:solidFill>
                            <a:schemeClr val="accent5">
                              <a:lumMod val="75000"/>
                            </a:schemeClr>
                          </a:solidFill>
                          <a:latin typeface="Cambria Math" panose="02040503050406030204" pitchFamily="18" charset="0"/>
                        </a:rPr>
                        <m:t>𝑯</m:t>
                      </m:r>
                    </m:oMath>
                  </a14:m>
                  <a:endParaRPr lang="pt-BR" sz="2800" b="1" dirty="0">
                    <a:solidFill>
                      <a:schemeClr val="accent5">
                        <a:lumMod val="75000"/>
                      </a:schemeClr>
                    </a:solidFill>
                    <a:latin typeface="Cordia New" panose="020B0304020202020204" pitchFamily="34" charset="-34"/>
                    <a:cs typeface="Cordia New" panose="020B0304020202020204" pitchFamily="34" charset="-34"/>
                  </a:endParaRPr>
                </a:p>
              </p:txBody>
            </p:sp>
          </mc:Choice>
          <mc:Fallback xmlns="">
            <p:sp>
              <p:nvSpPr>
                <p:cNvPr id="33" name="CaixaDeTexto 32">
                  <a:extLst>
                    <a:ext uri="{FF2B5EF4-FFF2-40B4-BE49-F238E27FC236}">
                      <a16:creationId xmlns:a16="http://schemas.microsoft.com/office/drawing/2014/main" id="{77044388-D5DE-3FA3-77C1-F8B93ECF6C64}"/>
                    </a:ext>
                  </a:extLst>
                </p:cNvPr>
                <p:cNvSpPr txBox="1">
                  <a:spLocks noRot="1" noChangeAspect="1" noMove="1" noResize="1" noEditPoints="1" noAdjustHandles="1" noChangeArrowheads="1" noChangeShapeType="1" noTextEdit="1"/>
                </p:cNvSpPr>
                <p:nvPr/>
              </p:nvSpPr>
              <p:spPr>
                <a:xfrm>
                  <a:off x="76663" y="5259890"/>
                  <a:ext cx="4525828" cy="584775"/>
                </a:xfrm>
                <a:prstGeom prst="rect">
                  <a:avLst/>
                </a:prstGeom>
                <a:blipFill>
                  <a:blip r:embed="rId10"/>
                  <a:stretch>
                    <a:fillRect l="-3504" t="-12500" b="-34375"/>
                  </a:stretch>
                </a:blipFill>
              </p:spPr>
              <p:txBody>
                <a:bodyPr/>
                <a:lstStyle/>
                <a:p>
                  <a:r>
                    <a:rPr lang="en-US">
                      <a:noFill/>
                    </a:rPr>
                    <a:t> </a:t>
                  </a:r>
                </a:p>
              </p:txBody>
            </p:sp>
          </mc:Fallback>
        </mc:AlternateContent>
        <p:sp>
          <p:nvSpPr>
            <p:cNvPr id="35" name="Retângulo 34">
              <a:extLst>
                <a:ext uri="{FF2B5EF4-FFF2-40B4-BE49-F238E27FC236}">
                  <a16:creationId xmlns:a16="http://schemas.microsoft.com/office/drawing/2014/main" id="{8DF07D75-C752-0ACE-C711-CC2E4F5C1502}"/>
                </a:ext>
              </a:extLst>
            </p:cNvPr>
            <p:cNvSpPr/>
            <p:nvPr/>
          </p:nvSpPr>
          <p:spPr>
            <a:xfrm>
              <a:off x="1660733" y="3952258"/>
              <a:ext cx="339278" cy="395628"/>
            </a:xfrm>
            <a:custGeom>
              <a:avLst/>
              <a:gdLst>
                <a:gd name="connsiteX0" fmla="*/ 0 w 339278"/>
                <a:gd name="connsiteY0" fmla="*/ 0 h 395628"/>
                <a:gd name="connsiteX1" fmla="*/ 339278 w 339278"/>
                <a:gd name="connsiteY1" fmla="*/ 0 h 395628"/>
                <a:gd name="connsiteX2" fmla="*/ 339278 w 339278"/>
                <a:gd name="connsiteY2" fmla="*/ 395628 h 395628"/>
                <a:gd name="connsiteX3" fmla="*/ 0 w 339278"/>
                <a:gd name="connsiteY3" fmla="*/ 395628 h 395628"/>
                <a:gd name="connsiteX4" fmla="*/ 0 w 339278"/>
                <a:gd name="connsiteY4" fmla="*/ 0 h 3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78" h="395628" extrusionOk="0">
                  <a:moveTo>
                    <a:pt x="0" y="0"/>
                  </a:moveTo>
                  <a:cubicBezTo>
                    <a:pt x="94956" y="-27303"/>
                    <a:pt x="176278" y="19172"/>
                    <a:pt x="339278" y="0"/>
                  </a:cubicBezTo>
                  <a:cubicBezTo>
                    <a:pt x="368282" y="88379"/>
                    <a:pt x="324513" y="251752"/>
                    <a:pt x="339278" y="395628"/>
                  </a:cubicBezTo>
                  <a:cubicBezTo>
                    <a:pt x="179054" y="413793"/>
                    <a:pt x="140747" y="355545"/>
                    <a:pt x="0" y="395628"/>
                  </a:cubicBezTo>
                  <a:cubicBezTo>
                    <a:pt x="-29951" y="264392"/>
                    <a:pt x="3414" y="193739"/>
                    <a:pt x="0" y="0"/>
                  </a:cubicBezTo>
                  <a:close/>
                </a:path>
              </a:pathLst>
            </a:custGeom>
            <a:noFill/>
            <a:ln w="38100">
              <a:solidFill>
                <a:schemeClr val="accent5">
                  <a:lumMod val="75000"/>
                </a:schemeClr>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9" name="Agrupar 48">
            <a:extLst>
              <a:ext uri="{FF2B5EF4-FFF2-40B4-BE49-F238E27FC236}">
                <a16:creationId xmlns:a16="http://schemas.microsoft.com/office/drawing/2014/main" id="{DCC4DFAD-0732-5966-EBBD-7A5F426EAB07}"/>
              </a:ext>
            </a:extLst>
          </p:cNvPr>
          <p:cNvGrpSpPr/>
          <p:nvPr/>
        </p:nvGrpSpPr>
        <p:grpSpPr>
          <a:xfrm>
            <a:off x="2906242" y="3411624"/>
            <a:ext cx="3674106" cy="1972932"/>
            <a:chOff x="2906242" y="3411624"/>
            <a:chExt cx="3674106" cy="1972932"/>
          </a:xfrm>
        </p:grpSpPr>
        <p:grpSp>
          <p:nvGrpSpPr>
            <p:cNvPr id="41" name="Agrupar 40">
              <a:extLst>
                <a:ext uri="{FF2B5EF4-FFF2-40B4-BE49-F238E27FC236}">
                  <a16:creationId xmlns:a16="http://schemas.microsoft.com/office/drawing/2014/main" id="{5D96D992-E628-A124-4A91-DAA8139B1D59}"/>
                </a:ext>
              </a:extLst>
            </p:cNvPr>
            <p:cNvGrpSpPr/>
            <p:nvPr/>
          </p:nvGrpSpPr>
          <p:grpSpPr>
            <a:xfrm>
              <a:off x="2906242" y="3411624"/>
              <a:ext cx="3674106" cy="1203426"/>
              <a:chOff x="2906242" y="3411624"/>
              <a:chExt cx="3674106" cy="1203426"/>
            </a:xfrm>
          </p:grpSpPr>
          <p:sp>
            <p:nvSpPr>
              <p:cNvPr id="38" name="CaixaDeTexto 37">
                <a:extLst>
                  <a:ext uri="{FF2B5EF4-FFF2-40B4-BE49-F238E27FC236}">
                    <a16:creationId xmlns:a16="http://schemas.microsoft.com/office/drawing/2014/main" id="{BF3872A4-1BA2-EA7E-179C-8C79DDA83566}"/>
                  </a:ext>
                </a:extLst>
              </p:cNvPr>
              <p:cNvSpPr txBox="1"/>
              <p:nvPr/>
            </p:nvSpPr>
            <p:spPr>
              <a:xfrm>
                <a:off x="3876651" y="4030275"/>
                <a:ext cx="2703697" cy="584775"/>
              </a:xfrm>
              <a:prstGeom prst="rect">
                <a:avLst/>
              </a:prstGeom>
              <a:noFill/>
            </p:spPr>
            <p:txBody>
              <a:bodyPr wrap="square">
                <a:spAutoFit/>
              </a:bodyPr>
              <a:lstStyle/>
              <a:p>
                <a:r>
                  <a:rPr lang="pt-BR" sz="3200" b="0" i="0" dirty="0">
                    <a:solidFill>
                      <a:srgbClr val="FF00FF"/>
                    </a:solidFill>
                    <a:effectLst/>
                    <a:latin typeface="Cordia New" panose="020B0304020202020204" pitchFamily="34" charset="-34"/>
                    <a:cs typeface="Cordia New" panose="020B0304020202020204" pitchFamily="34" charset="-34"/>
                  </a:rPr>
                  <a:t> </a:t>
                </a:r>
                <a:r>
                  <a:rPr lang="pt-BR" sz="3200" b="0" i="0" dirty="0" err="1">
                    <a:solidFill>
                      <a:srgbClr val="FF00FF"/>
                    </a:solidFill>
                    <a:effectLst/>
                    <a:latin typeface="Cordia New" panose="020B0304020202020204" pitchFamily="34" charset="-34"/>
                    <a:cs typeface="Cordia New" panose="020B0304020202020204" pitchFamily="34" charset="-34"/>
                  </a:rPr>
                  <a:t>Gaussian</a:t>
                </a:r>
                <a:r>
                  <a:rPr lang="pt-BR" sz="3200" b="0" i="0" dirty="0">
                    <a:solidFill>
                      <a:srgbClr val="FF00FF"/>
                    </a:solidFill>
                    <a:effectLst/>
                    <a:latin typeface="Cordia New" panose="020B0304020202020204" pitchFamily="34" charset="-34"/>
                    <a:cs typeface="Cordia New" panose="020B0304020202020204" pitchFamily="34" charset="-34"/>
                  </a:rPr>
                  <a:t> Noise</a:t>
                </a:r>
                <a:endParaRPr lang="pt-BR" sz="3200" dirty="0">
                  <a:solidFill>
                    <a:srgbClr val="FF00FF"/>
                  </a:solidFill>
                  <a:latin typeface="Cordia New" panose="020B0304020202020204" pitchFamily="34" charset="-34"/>
                  <a:cs typeface="Cordia New" panose="020B0304020202020204" pitchFamily="34" charset="-34"/>
                </a:endParaRPr>
              </a:p>
            </p:txBody>
          </p:sp>
          <p:sp>
            <p:nvSpPr>
              <p:cNvPr id="39" name="Retângulo 38">
                <a:extLst>
                  <a:ext uri="{FF2B5EF4-FFF2-40B4-BE49-F238E27FC236}">
                    <a16:creationId xmlns:a16="http://schemas.microsoft.com/office/drawing/2014/main" id="{D6F13FAA-5F14-84FB-99E6-BC9A7676E72D}"/>
                  </a:ext>
                </a:extLst>
              </p:cNvPr>
              <p:cNvSpPr/>
              <p:nvPr/>
            </p:nvSpPr>
            <p:spPr>
              <a:xfrm>
                <a:off x="4079717" y="3411624"/>
                <a:ext cx="504245" cy="488284"/>
              </a:xfrm>
              <a:custGeom>
                <a:avLst/>
                <a:gdLst>
                  <a:gd name="connsiteX0" fmla="*/ 0 w 504245"/>
                  <a:gd name="connsiteY0" fmla="*/ 0 h 488284"/>
                  <a:gd name="connsiteX1" fmla="*/ 504245 w 504245"/>
                  <a:gd name="connsiteY1" fmla="*/ 0 h 488284"/>
                  <a:gd name="connsiteX2" fmla="*/ 504245 w 504245"/>
                  <a:gd name="connsiteY2" fmla="*/ 488284 h 488284"/>
                  <a:gd name="connsiteX3" fmla="*/ 0 w 504245"/>
                  <a:gd name="connsiteY3" fmla="*/ 488284 h 488284"/>
                  <a:gd name="connsiteX4" fmla="*/ 0 w 504245"/>
                  <a:gd name="connsiteY4" fmla="*/ 0 h 48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245" h="488284" extrusionOk="0">
                    <a:moveTo>
                      <a:pt x="0" y="0"/>
                    </a:moveTo>
                    <a:cubicBezTo>
                      <a:pt x="213571" y="-40560"/>
                      <a:pt x="347782" y="25719"/>
                      <a:pt x="504245" y="0"/>
                    </a:cubicBezTo>
                    <a:cubicBezTo>
                      <a:pt x="519709" y="190720"/>
                      <a:pt x="480597" y="389096"/>
                      <a:pt x="504245" y="488284"/>
                    </a:cubicBezTo>
                    <a:cubicBezTo>
                      <a:pt x="293240" y="538169"/>
                      <a:pt x="208798" y="471047"/>
                      <a:pt x="0" y="488284"/>
                    </a:cubicBezTo>
                    <a:cubicBezTo>
                      <a:pt x="-12049" y="291042"/>
                      <a:pt x="29407" y="102677"/>
                      <a:pt x="0" y="0"/>
                    </a:cubicBezTo>
                    <a:close/>
                  </a:path>
                </a:pathLst>
              </a:custGeom>
              <a:noFill/>
              <a:ln w="38100">
                <a:solidFill>
                  <a:srgbClr val="FF00FF"/>
                </a:solidFill>
                <a:extLst>
                  <a:ext uri="{C807C97D-BFC1-408E-A445-0C87EB9F89A2}">
                    <ask:lineSketchStyleProps xmlns:ask="http://schemas.microsoft.com/office/drawing/2018/sketchyshapes" sd="25941577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FDB5A310-0A5E-D949-53CD-79D6B79456B9}"/>
                  </a:ext>
                </a:extLst>
              </p:cNvPr>
              <p:cNvSpPr/>
              <p:nvPr/>
            </p:nvSpPr>
            <p:spPr>
              <a:xfrm>
                <a:off x="2906242" y="3999170"/>
                <a:ext cx="563789" cy="423958"/>
              </a:xfrm>
              <a:custGeom>
                <a:avLst/>
                <a:gdLst>
                  <a:gd name="connsiteX0" fmla="*/ 0 w 563789"/>
                  <a:gd name="connsiteY0" fmla="*/ 0 h 423958"/>
                  <a:gd name="connsiteX1" fmla="*/ 563789 w 563789"/>
                  <a:gd name="connsiteY1" fmla="*/ 0 h 423958"/>
                  <a:gd name="connsiteX2" fmla="*/ 563789 w 563789"/>
                  <a:gd name="connsiteY2" fmla="*/ 423958 h 423958"/>
                  <a:gd name="connsiteX3" fmla="*/ 0 w 563789"/>
                  <a:gd name="connsiteY3" fmla="*/ 423958 h 423958"/>
                  <a:gd name="connsiteX4" fmla="*/ 0 w 563789"/>
                  <a:gd name="connsiteY4" fmla="*/ 0 h 423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89" h="423958" extrusionOk="0">
                    <a:moveTo>
                      <a:pt x="0" y="0"/>
                    </a:moveTo>
                    <a:cubicBezTo>
                      <a:pt x="245983" y="-23131"/>
                      <a:pt x="412851" y="35671"/>
                      <a:pt x="563789" y="0"/>
                    </a:cubicBezTo>
                    <a:cubicBezTo>
                      <a:pt x="566724" y="131086"/>
                      <a:pt x="556128" y="280379"/>
                      <a:pt x="563789" y="423958"/>
                    </a:cubicBezTo>
                    <a:cubicBezTo>
                      <a:pt x="318531" y="450958"/>
                      <a:pt x="278385" y="395366"/>
                      <a:pt x="0" y="423958"/>
                    </a:cubicBezTo>
                    <a:cubicBezTo>
                      <a:pt x="-204" y="215471"/>
                      <a:pt x="37322" y="195541"/>
                      <a:pt x="0" y="0"/>
                    </a:cubicBezTo>
                    <a:close/>
                  </a:path>
                </a:pathLst>
              </a:custGeom>
              <a:noFill/>
              <a:ln w="38100">
                <a:solidFill>
                  <a:srgbClr val="FF00FF"/>
                </a:solidFill>
                <a:extLst>
                  <a:ext uri="{C807C97D-BFC1-408E-A445-0C87EB9F89A2}">
                    <ask:lineSketchStyleProps xmlns:ask="http://schemas.microsoft.com/office/drawing/2018/sketchyshapes" sd="25941577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46" name="Imagem 45">
              <a:extLst>
                <a:ext uri="{FF2B5EF4-FFF2-40B4-BE49-F238E27FC236}">
                  <a16:creationId xmlns:a16="http://schemas.microsoft.com/office/drawing/2014/main" id="{F77D584B-3F58-5444-EE06-A64108ADAD6C}"/>
                </a:ext>
              </a:extLst>
            </p:cNvPr>
            <p:cNvPicPr>
              <a:picLocks noChangeAspect="1"/>
            </p:cNvPicPr>
            <p:nvPr/>
          </p:nvPicPr>
          <p:blipFill>
            <a:blip r:embed="rId11">
              <a:duotone>
                <a:prstClr val="black"/>
                <a:srgbClr val="FF00FF">
                  <a:tint val="45000"/>
                  <a:satMod val="400000"/>
                </a:srgbClr>
              </a:duotone>
            </a:blip>
            <a:stretch>
              <a:fillRect/>
            </a:stretch>
          </p:blipFill>
          <p:spPr>
            <a:xfrm>
              <a:off x="4079717" y="4566180"/>
              <a:ext cx="1647935" cy="354497"/>
            </a:xfrm>
            <a:prstGeom prst="rect">
              <a:avLst/>
            </a:prstGeom>
          </p:spPr>
        </p:pic>
        <p:pic>
          <p:nvPicPr>
            <p:cNvPr id="48" name="Imagem 47">
              <a:extLst>
                <a:ext uri="{FF2B5EF4-FFF2-40B4-BE49-F238E27FC236}">
                  <a16:creationId xmlns:a16="http://schemas.microsoft.com/office/drawing/2014/main" id="{C48B07C9-5F79-307E-2D4E-7C90B0B7072E}"/>
                </a:ext>
              </a:extLst>
            </p:cNvPr>
            <p:cNvPicPr>
              <a:picLocks noChangeAspect="1"/>
            </p:cNvPicPr>
            <p:nvPr/>
          </p:nvPicPr>
          <p:blipFill>
            <a:blip r:embed="rId12">
              <a:duotone>
                <a:prstClr val="black"/>
                <a:srgbClr val="FF00FF">
                  <a:tint val="45000"/>
                  <a:satMod val="400000"/>
                </a:srgbClr>
              </a:duotone>
            </a:blip>
            <a:stretch>
              <a:fillRect/>
            </a:stretch>
          </p:blipFill>
          <p:spPr>
            <a:xfrm>
              <a:off x="4093263" y="5054969"/>
              <a:ext cx="1647935" cy="329587"/>
            </a:xfrm>
            <a:prstGeom prst="rect">
              <a:avLst/>
            </a:prstGeom>
          </p:spPr>
        </p:pic>
      </p:grpSp>
      <p:pic>
        <p:nvPicPr>
          <p:cNvPr id="53" name="Imagem 52">
            <a:extLst>
              <a:ext uri="{FF2B5EF4-FFF2-40B4-BE49-F238E27FC236}">
                <a16:creationId xmlns:a16="http://schemas.microsoft.com/office/drawing/2014/main" id="{2187F9B8-F8DA-DF2E-9633-D682D11E9384}"/>
              </a:ext>
            </a:extLst>
          </p:cNvPr>
          <p:cNvPicPr>
            <a:picLocks noChangeAspect="1"/>
          </p:cNvPicPr>
          <p:nvPr/>
        </p:nvPicPr>
        <p:blipFill>
          <a:blip r:embed="rId13"/>
          <a:stretch>
            <a:fillRect/>
          </a:stretch>
        </p:blipFill>
        <p:spPr>
          <a:xfrm>
            <a:off x="6580349" y="3756373"/>
            <a:ext cx="4679592" cy="1271889"/>
          </a:xfrm>
          <a:prstGeom prst="rect">
            <a:avLst/>
          </a:prstGeom>
        </p:spPr>
      </p:pic>
      <p:sp>
        <p:nvSpPr>
          <p:cNvPr id="55" name="CaixaDeTexto 54">
            <a:extLst>
              <a:ext uri="{FF2B5EF4-FFF2-40B4-BE49-F238E27FC236}">
                <a16:creationId xmlns:a16="http://schemas.microsoft.com/office/drawing/2014/main" id="{B31C289D-0FF2-CA9F-C090-312672F848D7}"/>
              </a:ext>
            </a:extLst>
          </p:cNvPr>
          <p:cNvSpPr txBox="1"/>
          <p:nvPr/>
        </p:nvSpPr>
        <p:spPr>
          <a:xfrm>
            <a:off x="6959930" y="2775636"/>
            <a:ext cx="4864375" cy="1061829"/>
          </a:xfrm>
          <a:prstGeom prst="rect">
            <a:avLst/>
          </a:prstGeom>
          <a:noFill/>
        </p:spPr>
        <p:txBody>
          <a:bodyPr wrap="square" rtlCol="0">
            <a:spAutoFit/>
          </a:bodyPr>
          <a:lstStyle/>
          <a:p>
            <a:pPr>
              <a:lnSpc>
                <a:spcPts val="2400"/>
              </a:lnSpc>
            </a:pPr>
            <a:r>
              <a:rPr lang="en-US" sz="3200" dirty="0">
                <a:latin typeface="Cordia New" panose="020B0304020202020204" pitchFamily="34" charset="-34"/>
                <a:cs typeface="Cordia New" panose="020B0304020202020204" pitchFamily="34" charset="-34"/>
              </a:rPr>
              <a:t>Measurement noise and process noise are statistically independent (uncorrelated) and</a:t>
            </a:r>
            <a:endParaRPr lang="pt-BR" sz="3200" dirty="0">
              <a:latin typeface="Cordia New" panose="020B0304020202020204" pitchFamily="34" charset="-34"/>
              <a:cs typeface="Cordia New" panose="020B0304020202020204" pitchFamily="34" charset="-34"/>
            </a:endParaRPr>
          </a:p>
        </p:txBody>
      </p:sp>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EAB6ACAF-699B-E9CA-C275-1F0AD63F807D}"/>
                  </a:ext>
                </a:extLst>
              </p:cNvPr>
              <p:cNvSpPr txBox="1"/>
              <p:nvPr/>
            </p:nvSpPr>
            <p:spPr>
              <a:xfrm>
                <a:off x="6849592" y="5361774"/>
                <a:ext cx="4679592" cy="754053"/>
              </a:xfrm>
              <a:prstGeom prst="rect">
                <a:avLst/>
              </a:prstGeom>
              <a:noFill/>
            </p:spPr>
            <p:txBody>
              <a:bodyPr wrap="square" rtlCol="0">
                <a:spAutoFit/>
              </a:bodyPr>
              <a:lstStyle/>
              <a:p>
                <a:pPr>
                  <a:lnSpc>
                    <a:spcPts val="2400"/>
                  </a:lnSpc>
                </a:pPr>
                <a:r>
                  <a:rPr lang="pt-BR" sz="3200" dirty="0">
                    <a:latin typeface="Cordia New" panose="020B0304020202020204" pitchFamily="34" charset="-34"/>
                    <a:cs typeface="Cordia New" panose="020B0304020202020204" pitchFamily="34" charset="-34"/>
                  </a:rPr>
                  <a:t>Uncertainty in the </a:t>
                </a:r>
                <a:r>
                  <a:rPr lang="pt-BR" sz="3200" dirty="0" err="1">
                    <a:latin typeface="Cordia New" panose="020B0304020202020204" pitchFamily="34" charset="-34"/>
                    <a:cs typeface="Cordia New" panose="020B0304020202020204" pitchFamily="34" charset="-34"/>
                  </a:rPr>
                  <a:t>measurement</a:t>
                </a:r>
                <a:r>
                  <a:rPr lang="pt-BR" sz="3200" dirty="0">
                    <a:latin typeface="Cordia New" panose="020B0304020202020204" pitchFamily="34" charset="-34"/>
                    <a:cs typeface="Cordia New" panose="020B0304020202020204" pitchFamily="34" charset="-34"/>
                  </a:rPr>
                  <a:t> </a:t>
                </a:r>
                <a14:m>
                  <m:oMath xmlns:m="http://schemas.openxmlformats.org/officeDocument/2006/math">
                    <m:r>
                      <a:rPr lang="pt-BR" sz="2800" b="1" i="1" dirty="0" smtClean="0">
                        <a:latin typeface="Cambria Math" panose="02040503050406030204" pitchFamily="18" charset="0"/>
                      </a:rPr>
                      <m:t>𝑹</m:t>
                    </m:r>
                  </m:oMath>
                </a14:m>
                <a:r>
                  <a:rPr lang="pt-BR" sz="3200" dirty="0">
                    <a:latin typeface="Cordia New" panose="020B0304020202020204" pitchFamily="34" charset="-34"/>
                    <a:cs typeface="Cordia New" panose="020B0304020202020204" pitchFamily="34" charset="-34"/>
                  </a:rPr>
                  <a:t> </a:t>
                </a:r>
              </a:p>
              <a:p>
                <a:pPr>
                  <a:lnSpc>
                    <a:spcPts val="2400"/>
                  </a:lnSpc>
                </a:pPr>
                <a:r>
                  <a:rPr lang="pt-BR" sz="3200" dirty="0" err="1">
                    <a:latin typeface="Cordia New" panose="020B0304020202020204" pitchFamily="34" charset="-34"/>
                    <a:cs typeface="Cordia New" panose="020B0304020202020204" pitchFamily="34" charset="-34"/>
                  </a:rPr>
                  <a:t>Uncertainty</a:t>
                </a:r>
                <a:r>
                  <a:rPr lang="pt-BR" sz="3200" dirty="0">
                    <a:latin typeface="Cordia New" panose="020B0304020202020204" pitchFamily="34" charset="-34"/>
                    <a:cs typeface="Cordia New" panose="020B0304020202020204" pitchFamily="34" charset="-34"/>
                  </a:rPr>
                  <a:t> in the </a:t>
                </a:r>
                <a:r>
                  <a:rPr lang="pt-BR" sz="3200" dirty="0" err="1">
                    <a:latin typeface="Cordia New" panose="020B0304020202020204" pitchFamily="34" charset="-34"/>
                    <a:cs typeface="Cordia New" panose="020B0304020202020204" pitchFamily="34" charset="-34"/>
                  </a:rPr>
                  <a:t>process</a:t>
                </a:r>
                <a:r>
                  <a:rPr lang="pt-BR" sz="3200" dirty="0">
                    <a:latin typeface="Cordia New" panose="020B0304020202020204" pitchFamily="34" charset="-34"/>
                    <a:cs typeface="Cordia New" panose="020B0304020202020204" pitchFamily="34" charset="-34"/>
                  </a:rPr>
                  <a:t>  </a:t>
                </a:r>
                <a14:m>
                  <m:oMath xmlns:m="http://schemas.openxmlformats.org/officeDocument/2006/math">
                    <m:r>
                      <a:rPr lang="pt-BR" sz="2800" b="1" i="1" dirty="0" smtClean="0">
                        <a:latin typeface="Cambria Math" panose="02040503050406030204" pitchFamily="18" charset="0"/>
                      </a:rPr>
                      <m:t>𝑸</m:t>
                    </m:r>
                  </m:oMath>
                </a14:m>
                <a:endParaRPr lang="pt-BR" sz="3200" b="1" dirty="0">
                  <a:latin typeface="Cordia New" panose="020B0304020202020204" pitchFamily="34" charset="-34"/>
                  <a:cs typeface="Cordia New" panose="020B0304020202020204" pitchFamily="34" charset="-34"/>
                </a:endParaRPr>
              </a:p>
            </p:txBody>
          </p:sp>
        </mc:Choice>
        <mc:Fallback xmlns="">
          <p:sp>
            <p:nvSpPr>
              <p:cNvPr id="58" name="CaixaDeTexto 57">
                <a:extLst>
                  <a:ext uri="{FF2B5EF4-FFF2-40B4-BE49-F238E27FC236}">
                    <a16:creationId xmlns:a16="http://schemas.microsoft.com/office/drawing/2014/main" id="{EAB6ACAF-699B-E9CA-C275-1F0AD63F807D}"/>
                  </a:ext>
                </a:extLst>
              </p:cNvPr>
              <p:cNvSpPr txBox="1">
                <a:spLocks noRot="1" noChangeAspect="1" noMove="1" noResize="1" noEditPoints="1" noAdjustHandles="1" noChangeArrowheads="1" noChangeShapeType="1" noTextEdit="1"/>
              </p:cNvSpPr>
              <p:nvPr/>
            </p:nvSpPr>
            <p:spPr>
              <a:xfrm>
                <a:off x="6849592" y="5361774"/>
                <a:ext cx="4679592" cy="754053"/>
              </a:xfrm>
              <a:prstGeom prst="rect">
                <a:avLst/>
              </a:prstGeom>
              <a:blipFill>
                <a:blip r:embed="rId14"/>
                <a:stretch>
                  <a:fillRect l="-3390" t="-27642" b="-27642"/>
                </a:stretch>
              </a:blipFill>
            </p:spPr>
            <p:txBody>
              <a:bodyPr/>
              <a:lstStyle/>
              <a:p>
                <a:r>
                  <a:rPr lang="en-US">
                    <a:noFill/>
                  </a:rPr>
                  <a:t> </a:t>
                </a:r>
              </a:p>
            </p:txBody>
          </p:sp>
        </mc:Fallback>
      </mc:AlternateContent>
      <p:pic>
        <p:nvPicPr>
          <p:cNvPr id="2" name="Imagem 1">
            <a:extLst>
              <a:ext uri="{FF2B5EF4-FFF2-40B4-BE49-F238E27FC236}">
                <a16:creationId xmlns:a16="http://schemas.microsoft.com/office/drawing/2014/main" id="{ABED05E6-E988-36CE-039C-CD19ED566228}"/>
              </a:ext>
            </a:extLst>
          </p:cNvPr>
          <p:cNvPicPr>
            <a:picLocks noChangeAspect="1"/>
          </p:cNvPicPr>
          <p:nvPr/>
        </p:nvPicPr>
        <p:blipFill>
          <a:blip r:embed="rId15">
            <a:alphaModFix amt="70000"/>
          </a:blip>
          <a:stretch>
            <a:fillRect/>
          </a:stretch>
        </p:blipFill>
        <p:spPr>
          <a:xfrm>
            <a:off x="4480865" y="-43616"/>
            <a:ext cx="1345571" cy="2678401"/>
          </a:xfrm>
          <a:prstGeom prst="rect">
            <a:avLst/>
          </a:prstGeom>
        </p:spPr>
      </p:pic>
    </p:spTree>
    <p:extLst>
      <p:ext uri="{BB962C8B-B14F-4D97-AF65-F5344CB8AC3E}">
        <p14:creationId xmlns:p14="http://schemas.microsoft.com/office/powerpoint/2010/main" val="29407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5" grpId="0"/>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a:extLst>
              <a:ext uri="{FF2B5EF4-FFF2-40B4-BE49-F238E27FC236}">
                <a16:creationId xmlns:a16="http://schemas.microsoft.com/office/drawing/2014/main" id="{B8CB0CEA-6EA9-3ABA-1342-3DC646BD8524}"/>
              </a:ext>
            </a:extLst>
          </p:cNvPr>
          <p:cNvPicPr>
            <a:picLocks noChangeAspect="1"/>
          </p:cNvPicPr>
          <p:nvPr/>
        </p:nvPicPr>
        <p:blipFill rotWithShape="1">
          <a:blip r:embed="rId3">
            <a:alphaModFix amt="50000"/>
          </a:blip>
          <a:srcRect b="66135"/>
          <a:stretch/>
        </p:blipFill>
        <p:spPr>
          <a:xfrm>
            <a:off x="-163032" y="736800"/>
            <a:ext cx="10558272" cy="1572361"/>
          </a:xfrm>
          <a:prstGeom prst="rect">
            <a:avLst/>
          </a:prstGeom>
        </p:spPr>
      </p:pic>
      <p:pic>
        <p:nvPicPr>
          <p:cNvPr id="2" name="Imagem 1">
            <a:extLst>
              <a:ext uri="{FF2B5EF4-FFF2-40B4-BE49-F238E27FC236}">
                <a16:creationId xmlns:a16="http://schemas.microsoft.com/office/drawing/2014/main" id="{A107DE18-392F-1A2C-C146-5F9A05638044}"/>
              </a:ext>
            </a:extLst>
          </p:cNvPr>
          <p:cNvPicPr>
            <a:picLocks noChangeAspect="1"/>
          </p:cNvPicPr>
          <p:nvPr/>
        </p:nvPicPr>
        <p:blipFill>
          <a:blip r:embed="rId4"/>
          <a:stretch>
            <a:fillRect/>
          </a:stretch>
        </p:blipFill>
        <p:spPr>
          <a:xfrm>
            <a:off x="6682226" y="3352160"/>
            <a:ext cx="3186370" cy="576259"/>
          </a:xfrm>
          <a:prstGeom prst="rect">
            <a:avLst/>
          </a:prstGeom>
        </p:spPr>
      </p:pic>
      <p:pic>
        <p:nvPicPr>
          <p:cNvPr id="3" name="Imagem 2">
            <a:extLst>
              <a:ext uri="{FF2B5EF4-FFF2-40B4-BE49-F238E27FC236}">
                <a16:creationId xmlns:a16="http://schemas.microsoft.com/office/drawing/2014/main" id="{E17BA536-ABDD-6083-AEF7-19E3C819FDD5}"/>
              </a:ext>
            </a:extLst>
          </p:cNvPr>
          <p:cNvPicPr>
            <a:picLocks noChangeAspect="1"/>
          </p:cNvPicPr>
          <p:nvPr/>
        </p:nvPicPr>
        <p:blipFill>
          <a:blip r:embed="rId5"/>
          <a:stretch>
            <a:fillRect/>
          </a:stretch>
        </p:blipFill>
        <p:spPr>
          <a:xfrm>
            <a:off x="6713140" y="3972032"/>
            <a:ext cx="3753096" cy="608300"/>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8422A21-CD10-CEB9-E10E-A6B1E5E7B53E}"/>
                  </a:ext>
                </a:extLst>
              </p:cNvPr>
              <p:cNvSpPr txBox="1"/>
              <p:nvPr/>
            </p:nvSpPr>
            <p:spPr>
              <a:xfrm>
                <a:off x="6588441" y="2346957"/>
                <a:ext cx="5062522" cy="1061829"/>
              </a:xfrm>
              <a:prstGeom prst="rect">
                <a:avLst/>
              </a:prstGeom>
              <a:noFill/>
            </p:spPr>
            <p:txBody>
              <a:bodyPr wrap="square">
                <a:spAutoFit/>
              </a:bodyPr>
              <a:lstStyle/>
              <a:p>
                <a:pPr>
                  <a:lnSpc>
                    <a:spcPts val="2400"/>
                  </a:lnSpc>
                </a:pPr>
                <a14:m>
                  <m:oMath xmlns:m="http://schemas.openxmlformats.org/officeDocument/2006/math">
                    <m:acc>
                      <m:accPr>
                        <m:chr m:val="̅"/>
                        <m:ctrlPr>
                          <a:rPr lang="en-US" sz="2800" b="1" i="1" dirty="0" smtClean="0">
                            <a:solidFill>
                              <a:srgbClr val="228B22"/>
                            </a:solidFill>
                            <a:latin typeface="Cambria Math" panose="02040503050406030204" pitchFamily="18" charset="0"/>
                          </a:rPr>
                        </m:ctrlPr>
                      </m:accPr>
                      <m:e>
                        <m:r>
                          <a:rPr lang="pt-BR" sz="2800" b="1" i="0" dirty="0" smtClean="0">
                            <a:solidFill>
                              <a:srgbClr val="228B22"/>
                            </a:solidFill>
                            <a:latin typeface="Cambria Math" panose="02040503050406030204" pitchFamily="18" charset="0"/>
                          </a:rPr>
                          <m:t>𝐱</m:t>
                        </m:r>
                      </m:e>
                    </m:acc>
                    <m:r>
                      <a:rPr lang="en-US" sz="2800" b="1" i="1" dirty="0">
                        <a:solidFill>
                          <a:srgbClr val="228B22"/>
                        </a:solidFill>
                        <a:latin typeface="Cambria Math" panose="02040503050406030204" pitchFamily="18" charset="0"/>
                      </a:rPr>
                      <m:t> </m:t>
                    </m:r>
                  </m:oMath>
                </a14:m>
                <a:r>
                  <a:rPr lang="en-US" sz="3200" dirty="0">
                    <a:solidFill>
                      <a:srgbClr val="228B22"/>
                    </a:solidFill>
                    <a:latin typeface="Cordia New" panose="020B0304020202020204" pitchFamily="34" charset="-34"/>
                    <a:cs typeface="Cordia New" panose="020B0304020202020204" pitchFamily="34" charset="-34"/>
                  </a:rPr>
                  <a:t>is the a priori predicted state vector, which is predicted without knowing the current measurement </a:t>
                </a:r>
                <a14:m>
                  <m:oMath xmlns:m="http://schemas.openxmlformats.org/officeDocument/2006/math">
                    <m:r>
                      <a:rPr lang="pt-BR" sz="2800" b="1" dirty="0" smtClean="0">
                        <a:solidFill>
                          <a:srgbClr val="66CDAA"/>
                        </a:solidFill>
                        <a:latin typeface="Cambria Math" panose="02040503050406030204" pitchFamily="18" charset="0"/>
                      </a:rPr>
                      <m:t>𝐳</m:t>
                    </m:r>
                  </m:oMath>
                </a14:m>
                <a:r>
                  <a:rPr lang="en-US" sz="3200" dirty="0">
                    <a:solidFill>
                      <a:srgbClr val="228B22"/>
                    </a:solidFill>
                    <a:latin typeface="Cordia New" panose="020B0304020202020204" pitchFamily="34" charset="-34"/>
                    <a:cs typeface="Cordia New" panose="020B0304020202020204" pitchFamily="34" charset="-34"/>
                  </a:rPr>
                  <a:t>. </a:t>
                </a:r>
                <a:endParaRPr lang="pt-BR" sz="3200" dirty="0">
                  <a:solidFill>
                    <a:srgbClr val="228B22"/>
                  </a:solidFill>
                </a:endParaRPr>
              </a:p>
            </p:txBody>
          </p:sp>
        </mc:Choice>
        <mc:Fallback xmlns="">
          <p:sp>
            <p:nvSpPr>
              <p:cNvPr id="5" name="CaixaDeTexto 4">
                <a:extLst>
                  <a:ext uri="{FF2B5EF4-FFF2-40B4-BE49-F238E27FC236}">
                    <a16:creationId xmlns:a16="http://schemas.microsoft.com/office/drawing/2014/main" id="{88422A21-CD10-CEB9-E10E-A6B1E5E7B53E}"/>
                  </a:ext>
                </a:extLst>
              </p:cNvPr>
              <p:cNvSpPr txBox="1">
                <a:spLocks noRot="1" noChangeAspect="1" noMove="1" noResize="1" noEditPoints="1" noAdjustHandles="1" noChangeArrowheads="1" noChangeShapeType="1" noTextEdit="1"/>
              </p:cNvSpPr>
              <p:nvPr/>
            </p:nvSpPr>
            <p:spPr>
              <a:xfrm>
                <a:off x="6588441" y="2346957"/>
                <a:ext cx="5062522" cy="1061829"/>
              </a:xfrm>
              <a:prstGeom prst="rect">
                <a:avLst/>
              </a:prstGeom>
              <a:blipFill>
                <a:blip r:embed="rId7"/>
                <a:stretch>
                  <a:fillRect l="-3133" t="-19540" b="-20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FE6C8E7-5AFD-0F2C-8EF0-B68617D4BC18}"/>
                  </a:ext>
                </a:extLst>
              </p:cNvPr>
              <p:cNvSpPr txBox="1"/>
              <p:nvPr/>
            </p:nvSpPr>
            <p:spPr>
              <a:xfrm>
                <a:off x="6682225" y="4722365"/>
                <a:ext cx="4968737" cy="843821"/>
              </a:xfrm>
              <a:prstGeom prst="rect">
                <a:avLst/>
              </a:prstGeom>
              <a:noFill/>
            </p:spPr>
            <p:txBody>
              <a:bodyPr wrap="square">
                <a:spAutoFit/>
              </a:bodyPr>
              <a:lstStyle/>
              <a:p>
                <a:pPr>
                  <a:lnSpc>
                    <a:spcPts val="2800"/>
                  </a:lnSpc>
                </a:pPr>
                <a:r>
                  <a:rPr lang="en-US" sz="3200" b="0" dirty="0">
                    <a:solidFill>
                      <a:srgbClr val="3C68E1"/>
                    </a:solidFill>
                    <a:effectLst/>
                    <a:latin typeface="Cordia New" panose="020B0304020202020204" pitchFamily="34" charset="-34"/>
                    <a:cs typeface="Cordia New" panose="020B0304020202020204" pitchFamily="34" charset="-34"/>
                  </a:rPr>
                  <a:t>When </a:t>
                </a:r>
                <a14:m>
                  <m:oMath xmlns:m="http://schemas.openxmlformats.org/officeDocument/2006/math">
                    <m:r>
                      <a:rPr lang="pt-BR" sz="2800" b="1" dirty="0">
                        <a:solidFill>
                          <a:srgbClr val="66CDAA"/>
                        </a:solidFill>
                        <a:latin typeface="Cambria Math" panose="02040503050406030204" pitchFamily="18" charset="0"/>
                      </a:rPr>
                      <m:t>𝐳</m:t>
                    </m:r>
                  </m:oMath>
                </a14:m>
                <a:r>
                  <a:rPr lang="en-US" sz="3200" b="0" dirty="0">
                    <a:solidFill>
                      <a:srgbClr val="3C68E1"/>
                    </a:solidFill>
                    <a:effectLst/>
                    <a:latin typeface="Cordia New" panose="020B0304020202020204" pitchFamily="34" charset="-34"/>
                    <a:cs typeface="Cordia New" panose="020B0304020202020204" pitchFamily="34" charset="-34"/>
                  </a:rPr>
                  <a:t> </a:t>
                </a:r>
                <a:r>
                  <a:rPr lang="en-US" sz="3200" dirty="0">
                    <a:solidFill>
                      <a:srgbClr val="3C68E1"/>
                    </a:solidFill>
                    <a:latin typeface="Cordia New" panose="020B0304020202020204" pitchFamily="34" charset="-34"/>
                    <a:cs typeface="Cordia New" panose="020B0304020202020204" pitchFamily="34" charset="-34"/>
                  </a:rPr>
                  <a:t>is given, the posterior state </a:t>
                </a:r>
                <a14:m>
                  <m:oMath xmlns:m="http://schemas.openxmlformats.org/officeDocument/2006/math">
                    <m:acc>
                      <m:accPr>
                        <m:chr m:val="̂"/>
                        <m:ctrlPr>
                          <a:rPr lang="en-US" sz="2800" b="1" i="1" dirty="0" smtClean="0">
                            <a:solidFill>
                              <a:srgbClr val="3C68E1"/>
                            </a:solidFill>
                            <a:latin typeface="Cambria Math" panose="02040503050406030204" pitchFamily="18" charset="0"/>
                          </a:rPr>
                        </m:ctrlPr>
                      </m:accPr>
                      <m:e>
                        <m:r>
                          <a:rPr lang="pt-BR" sz="2800" b="1" i="1" dirty="0" smtClean="0">
                            <a:solidFill>
                              <a:srgbClr val="3C68E1"/>
                            </a:solidFill>
                            <a:latin typeface="Cambria Math" panose="02040503050406030204" pitchFamily="18" charset="0"/>
                          </a:rPr>
                          <m:t>𝒙</m:t>
                        </m:r>
                      </m:e>
                    </m:acc>
                    <m:r>
                      <a:rPr lang="en-US" sz="2800" b="1" i="1" dirty="0">
                        <a:solidFill>
                          <a:srgbClr val="3C68E1"/>
                        </a:solidFill>
                        <a:latin typeface="Cambria Math" panose="02040503050406030204" pitchFamily="18" charset="0"/>
                      </a:rPr>
                      <m:t> </m:t>
                    </m:r>
                  </m:oMath>
                </a14:m>
                <a:r>
                  <a:rPr lang="en-US" sz="3200" b="0" dirty="0">
                    <a:solidFill>
                      <a:srgbClr val="3C68E1"/>
                    </a:solidFill>
                    <a:effectLst/>
                    <a:latin typeface="Cordia New" panose="020B0304020202020204" pitchFamily="34" charset="-34"/>
                    <a:cs typeface="Cordia New" panose="020B0304020202020204" pitchFamily="34" charset="-34"/>
                  </a:rPr>
                  <a:t> </a:t>
                </a:r>
                <a:r>
                  <a:rPr lang="en-US" sz="3200" dirty="0">
                    <a:solidFill>
                      <a:srgbClr val="3C68E1"/>
                    </a:solidFill>
                    <a:latin typeface="Cordia New" panose="020B0304020202020204" pitchFamily="34" charset="-34"/>
                    <a:cs typeface="Cordia New" panose="020B0304020202020204" pitchFamily="34" charset="-34"/>
                  </a:rPr>
                  <a:t>can be calculated.</a:t>
                </a:r>
                <a:endParaRPr lang="en-US" sz="3200" b="0" dirty="0">
                  <a:solidFill>
                    <a:srgbClr val="3C68E1"/>
                  </a:solidFill>
                  <a:effectLst/>
                  <a:latin typeface="Cordia New" panose="020B0304020202020204" pitchFamily="34" charset="-34"/>
                  <a:cs typeface="Cordia New" panose="020B0304020202020204" pitchFamily="34" charset="-34"/>
                </a:endParaRPr>
              </a:p>
            </p:txBody>
          </p:sp>
        </mc:Choice>
        <mc:Fallback xmlns="">
          <p:sp>
            <p:nvSpPr>
              <p:cNvPr id="6" name="CaixaDeTexto 5">
                <a:extLst>
                  <a:ext uri="{FF2B5EF4-FFF2-40B4-BE49-F238E27FC236}">
                    <a16:creationId xmlns:a16="http://schemas.microsoft.com/office/drawing/2014/main" id="{BFE6C8E7-5AFD-0F2C-8EF0-B68617D4BC18}"/>
                  </a:ext>
                </a:extLst>
              </p:cNvPr>
              <p:cNvSpPr txBox="1">
                <a:spLocks noRot="1" noChangeAspect="1" noMove="1" noResize="1" noEditPoints="1" noAdjustHandles="1" noChangeArrowheads="1" noChangeShapeType="1" noTextEdit="1"/>
              </p:cNvSpPr>
              <p:nvPr/>
            </p:nvSpPr>
            <p:spPr>
              <a:xfrm>
                <a:off x="6682225" y="4722365"/>
                <a:ext cx="4968737" cy="843821"/>
              </a:xfrm>
              <a:prstGeom prst="rect">
                <a:avLst/>
              </a:prstGeom>
              <a:blipFill>
                <a:blip r:embed="rId8"/>
                <a:stretch>
                  <a:fillRect l="-3067" t="-20290" b="-23188"/>
                </a:stretch>
              </a:blipFill>
            </p:spPr>
            <p:txBody>
              <a:bodyPr/>
              <a:lstStyle/>
              <a:p>
                <a:r>
                  <a:rPr lang="en-US">
                    <a:noFill/>
                  </a:rPr>
                  <a:t> </a:t>
                </a:r>
              </a:p>
            </p:txBody>
          </p:sp>
        </mc:Fallback>
      </mc:AlternateContent>
      <p:grpSp>
        <p:nvGrpSpPr>
          <p:cNvPr id="7" name="Agrupar 6">
            <a:extLst>
              <a:ext uri="{FF2B5EF4-FFF2-40B4-BE49-F238E27FC236}">
                <a16:creationId xmlns:a16="http://schemas.microsoft.com/office/drawing/2014/main" id="{B049AE92-3399-2DD8-7797-078EC2B7A5EF}"/>
              </a:ext>
            </a:extLst>
          </p:cNvPr>
          <p:cNvGrpSpPr/>
          <p:nvPr/>
        </p:nvGrpSpPr>
        <p:grpSpPr>
          <a:xfrm>
            <a:off x="6682226" y="4019740"/>
            <a:ext cx="3507417" cy="2117851"/>
            <a:chOff x="6682226" y="4019740"/>
            <a:chExt cx="3507417" cy="2117851"/>
          </a:xfrm>
        </p:grpSpPr>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6C61FD03-5FAA-3404-4B71-59F64D206F55}"/>
                    </a:ext>
                  </a:extLst>
                </p:cNvPr>
                <p:cNvSpPr txBox="1"/>
                <p:nvPr/>
              </p:nvSpPr>
              <p:spPr>
                <a:xfrm>
                  <a:off x="6682226" y="5552816"/>
                  <a:ext cx="3507417" cy="584775"/>
                </a:xfrm>
                <a:prstGeom prst="rect">
                  <a:avLst/>
                </a:prstGeom>
                <a:noFill/>
              </p:spPr>
              <p:txBody>
                <a:bodyPr wrap="square">
                  <a:spAutoFit/>
                </a:bodyPr>
                <a:lstStyle/>
                <a:p>
                  <a:r>
                    <a:rPr lang="pt-BR" sz="3200" b="0" dirty="0">
                      <a:solidFill>
                        <a:srgbClr val="993300"/>
                      </a:solidFill>
                      <a:effectLst/>
                      <a:latin typeface="Cordia New" panose="020B0304020202020204" pitchFamily="34" charset="-34"/>
                      <a:cs typeface="Cordia New" panose="020B0304020202020204" pitchFamily="34" charset="-34"/>
                    </a:rPr>
                    <a:t>Kalman </a:t>
                  </a:r>
                  <a:r>
                    <a:rPr lang="pt-BR" sz="3200" b="0" dirty="0" err="1">
                      <a:solidFill>
                        <a:srgbClr val="993300"/>
                      </a:solidFill>
                      <a:effectLst/>
                      <a:latin typeface="Cordia New" panose="020B0304020202020204" pitchFamily="34" charset="-34"/>
                      <a:cs typeface="Cordia New" panose="020B0304020202020204" pitchFamily="34" charset="-34"/>
                    </a:rPr>
                    <a:t>gain</a:t>
                  </a:r>
                  <a:r>
                    <a:rPr lang="pt-BR" sz="3200" b="0" dirty="0">
                      <a:solidFill>
                        <a:srgbClr val="993300"/>
                      </a:solidFill>
                      <a:effectLst/>
                      <a:latin typeface="Cordia New" panose="020B0304020202020204" pitchFamily="34" charset="-34"/>
                      <a:cs typeface="Cordia New" panose="020B0304020202020204" pitchFamily="34" charset="-34"/>
                    </a:rPr>
                    <a:t> </a:t>
                  </a:r>
                  <a14:m>
                    <m:oMath xmlns:m="http://schemas.openxmlformats.org/officeDocument/2006/math">
                      <m:r>
                        <a:rPr lang="pt-BR" sz="2800" b="1" i="0" dirty="0" smtClean="0">
                          <a:solidFill>
                            <a:srgbClr val="993300"/>
                          </a:solidFill>
                          <a:effectLst/>
                          <a:latin typeface="Cambria Math" panose="02040503050406030204" pitchFamily="18" charset="0"/>
                        </a:rPr>
                        <m:t>𝐊</m:t>
                      </m:r>
                    </m:oMath>
                  </a14:m>
                  <a:r>
                    <a:rPr lang="pt-BR" sz="2800" b="0" dirty="0">
                      <a:solidFill>
                        <a:srgbClr val="993300"/>
                      </a:solidFill>
                      <a:effectLst/>
                      <a:latin typeface="Cordia New" panose="020B0304020202020204" pitchFamily="34" charset="-34"/>
                      <a:cs typeface="Cordia New" panose="020B0304020202020204" pitchFamily="34" charset="-34"/>
                    </a:rPr>
                    <a:t> </a:t>
                  </a:r>
                  <a:endParaRPr lang="pt-BR" sz="2800" dirty="0">
                    <a:solidFill>
                      <a:srgbClr val="993300"/>
                    </a:solidFill>
                    <a:latin typeface="Cordia New" panose="020B0304020202020204" pitchFamily="34" charset="-34"/>
                    <a:cs typeface="Cordia New" panose="020B0304020202020204" pitchFamily="34" charset="-34"/>
                  </a:endParaRPr>
                </a:p>
              </p:txBody>
            </p:sp>
          </mc:Choice>
          <mc:Fallback xmlns="">
            <p:sp>
              <p:nvSpPr>
                <p:cNvPr id="8" name="CaixaDeTexto 7">
                  <a:extLst>
                    <a:ext uri="{FF2B5EF4-FFF2-40B4-BE49-F238E27FC236}">
                      <a16:creationId xmlns:a16="http://schemas.microsoft.com/office/drawing/2014/main" id="{6C61FD03-5FAA-3404-4B71-59F64D206F55}"/>
                    </a:ext>
                  </a:extLst>
                </p:cNvPr>
                <p:cNvSpPr txBox="1">
                  <a:spLocks noRot="1" noChangeAspect="1" noMove="1" noResize="1" noEditPoints="1" noAdjustHandles="1" noChangeArrowheads="1" noChangeShapeType="1" noTextEdit="1"/>
                </p:cNvSpPr>
                <p:nvPr/>
              </p:nvSpPr>
              <p:spPr>
                <a:xfrm>
                  <a:off x="6682226" y="5552816"/>
                  <a:ext cx="3507417" cy="584775"/>
                </a:xfrm>
                <a:prstGeom prst="rect">
                  <a:avLst/>
                </a:prstGeom>
                <a:blipFill>
                  <a:blip r:embed="rId9"/>
                  <a:stretch>
                    <a:fillRect l="-4340" t="-12500" b="-34375"/>
                  </a:stretch>
                </a:blipFill>
              </p:spPr>
              <p:txBody>
                <a:bodyPr/>
                <a:lstStyle/>
                <a:p>
                  <a:r>
                    <a:rPr lang="en-US">
                      <a:noFill/>
                    </a:rPr>
                    <a:t> </a:t>
                  </a:r>
                </a:p>
              </p:txBody>
            </p:sp>
          </mc:Fallback>
        </mc:AlternateContent>
        <p:sp>
          <p:nvSpPr>
            <p:cNvPr id="12" name="Retângulo 11">
              <a:extLst>
                <a:ext uri="{FF2B5EF4-FFF2-40B4-BE49-F238E27FC236}">
                  <a16:creationId xmlns:a16="http://schemas.microsoft.com/office/drawing/2014/main" id="{CBA5DEDE-FA09-E7DF-3D99-6C5E04CF951F}"/>
                </a:ext>
              </a:extLst>
            </p:cNvPr>
            <p:cNvSpPr/>
            <p:nvPr/>
          </p:nvSpPr>
          <p:spPr>
            <a:xfrm>
              <a:off x="8275411" y="4019740"/>
              <a:ext cx="504245" cy="488284"/>
            </a:xfrm>
            <a:custGeom>
              <a:avLst/>
              <a:gdLst>
                <a:gd name="connsiteX0" fmla="*/ 0 w 504245"/>
                <a:gd name="connsiteY0" fmla="*/ 0 h 488284"/>
                <a:gd name="connsiteX1" fmla="*/ 504245 w 504245"/>
                <a:gd name="connsiteY1" fmla="*/ 0 h 488284"/>
                <a:gd name="connsiteX2" fmla="*/ 504245 w 504245"/>
                <a:gd name="connsiteY2" fmla="*/ 488284 h 488284"/>
                <a:gd name="connsiteX3" fmla="*/ 0 w 504245"/>
                <a:gd name="connsiteY3" fmla="*/ 488284 h 488284"/>
                <a:gd name="connsiteX4" fmla="*/ 0 w 504245"/>
                <a:gd name="connsiteY4" fmla="*/ 0 h 48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245" h="488284" extrusionOk="0">
                  <a:moveTo>
                    <a:pt x="0" y="0"/>
                  </a:moveTo>
                  <a:cubicBezTo>
                    <a:pt x="213571" y="-40560"/>
                    <a:pt x="347782" y="25719"/>
                    <a:pt x="504245" y="0"/>
                  </a:cubicBezTo>
                  <a:cubicBezTo>
                    <a:pt x="519709" y="190720"/>
                    <a:pt x="480597" y="389096"/>
                    <a:pt x="504245" y="488284"/>
                  </a:cubicBezTo>
                  <a:cubicBezTo>
                    <a:pt x="293240" y="538169"/>
                    <a:pt x="208798" y="471047"/>
                    <a:pt x="0" y="488284"/>
                  </a:cubicBezTo>
                  <a:cubicBezTo>
                    <a:pt x="-12049" y="291042"/>
                    <a:pt x="29407" y="102677"/>
                    <a:pt x="0" y="0"/>
                  </a:cubicBezTo>
                  <a:close/>
                </a:path>
              </a:pathLst>
            </a:custGeom>
            <a:noFill/>
            <a:ln w="38100">
              <a:solidFill>
                <a:srgbClr val="993300"/>
              </a:solidFill>
              <a:extLst>
                <a:ext uri="{C807C97D-BFC1-408E-A445-0C87EB9F89A2}">
                  <ask:lineSketchStyleProps xmlns:ask="http://schemas.microsoft.com/office/drawing/2018/sketchyshapes" sd="25941577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 name="Imagem 12">
            <a:extLst>
              <a:ext uri="{FF2B5EF4-FFF2-40B4-BE49-F238E27FC236}">
                <a16:creationId xmlns:a16="http://schemas.microsoft.com/office/drawing/2014/main" id="{1181E69C-F13B-6495-1A76-011CC646A256}"/>
              </a:ext>
            </a:extLst>
          </p:cNvPr>
          <p:cNvPicPr>
            <a:picLocks noChangeAspect="1"/>
          </p:cNvPicPr>
          <p:nvPr/>
        </p:nvPicPr>
        <p:blipFill>
          <a:blip r:embed="rId10"/>
          <a:stretch>
            <a:fillRect/>
          </a:stretch>
        </p:blipFill>
        <p:spPr>
          <a:xfrm>
            <a:off x="268910" y="3314017"/>
            <a:ext cx="4403824" cy="1109111"/>
          </a:xfrm>
          <a:prstGeom prst="rect">
            <a:avLst/>
          </a:prstGeom>
        </p:spPr>
      </p:pic>
      <p:grpSp>
        <p:nvGrpSpPr>
          <p:cNvPr id="14" name="Agrupar 13">
            <a:extLst>
              <a:ext uri="{FF2B5EF4-FFF2-40B4-BE49-F238E27FC236}">
                <a16:creationId xmlns:a16="http://schemas.microsoft.com/office/drawing/2014/main" id="{712A3336-BA5E-AAF6-5C40-9A7B2AB43CA5}"/>
              </a:ext>
            </a:extLst>
          </p:cNvPr>
          <p:cNvGrpSpPr/>
          <p:nvPr/>
        </p:nvGrpSpPr>
        <p:grpSpPr>
          <a:xfrm>
            <a:off x="76663" y="3411624"/>
            <a:ext cx="4239170" cy="2930005"/>
            <a:chOff x="285102" y="2760974"/>
            <a:chExt cx="4239170" cy="2930005"/>
          </a:xfrm>
        </p:grpSpPr>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851C77B-2CA6-44F3-1DF5-07AFBA2B8AE2}"/>
                    </a:ext>
                  </a:extLst>
                </p:cNvPr>
                <p:cNvSpPr txBox="1"/>
                <p:nvPr/>
              </p:nvSpPr>
              <p:spPr>
                <a:xfrm>
                  <a:off x="285102" y="5106204"/>
                  <a:ext cx="4239170" cy="584775"/>
                </a:xfrm>
                <a:prstGeom prst="rect">
                  <a:avLst/>
                </a:prstGeom>
                <a:noFill/>
              </p:spPr>
              <p:txBody>
                <a:bodyPr wrap="square">
                  <a:spAutoFit/>
                </a:bodyPr>
                <a:lstStyle/>
                <a:p>
                  <a:r>
                    <a:rPr lang="pt-BR" sz="3200" dirty="0">
                      <a:solidFill>
                        <a:schemeClr val="accent3"/>
                      </a:solidFill>
                      <a:latin typeface="Cordia New" panose="020B0304020202020204" pitchFamily="34" charset="-34"/>
                      <a:cs typeface="Cordia New" panose="020B0304020202020204" pitchFamily="34" charset="-34"/>
                    </a:rPr>
                    <a:t>State transition function </a:t>
                  </a:r>
                  <a14:m>
                    <m:oMath xmlns:m="http://schemas.openxmlformats.org/officeDocument/2006/math">
                      <m:r>
                        <a:rPr lang="pt-BR" sz="2800" b="1" i="0" dirty="0" smtClean="0">
                          <a:solidFill>
                            <a:schemeClr val="accent3"/>
                          </a:solidFill>
                          <a:effectLst/>
                          <a:latin typeface="Cambria Math" panose="02040503050406030204" pitchFamily="18" charset="0"/>
                        </a:rPr>
                        <m:t>𝐅</m:t>
                      </m:r>
                    </m:oMath>
                  </a14:m>
                  <a:r>
                    <a:rPr lang="pt-BR" sz="2800" b="0" dirty="0">
                      <a:solidFill>
                        <a:schemeClr val="accent3"/>
                      </a:solidFill>
                      <a:effectLst/>
                      <a:latin typeface="Cordia New" panose="020B0304020202020204" pitchFamily="34" charset="-34"/>
                      <a:cs typeface="Cordia New" panose="020B0304020202020204" pitchFamily="34" charset="-34"/>
                    </a:rPr>
                    <a:t> </a:t>
                  </a:r>
                  <a:endParaRPr lang="pt-BR" sz="2800" dirty="0">
                    <a:solidFill>
                      <a:schemeClr val="accent3"/>
                    </a:solidFill>
                    <a:latin typeface="Cordia New" panose="020B0304020202020204" pitchFamily="34" charset="-34"/>
                    <a:cs typeface="Cordia New" panose="020B0304020202020204" pitchFamily="34" charset="-34"/>
                  </a:endParaRPr>
                </a:p>
              </p:txBody>
            </p:sp>
          </mc:Choice>
          <mc:Fallback xmlns="">
            <p:sp>
              <p:nvSpPr>
                <p:cNvPr id="16" name="CaixaDeTexto 15">
                  <a:extLst>
                    <a:ext uri="{FF2B5EF4-FFF2-40B4-BE49-F238E27FC236}">
                      <a16:creationId xmlns:a16="http://schemas.microsoft.com/office/drawing/2014/main" id="{6851C77B-2CA6-44F3-1DF5-07AFBA2B8AE2}"/>
                    </a:ext>
                  </a:extLst>
                </p:cNvPr>
                <p:cNvSpPr txBox="1">
                  <a:spLocks noRot="1" noChangeAspect="1" noMove="1" noResize="1" noEditPoints="1" noAdjustHandles="1" noChangeArrowheads="1" noChangeShapeType="1" noTextEdit="1"/>
                </p:cNvSpPr>
                <p:nvPr/>
              </p:nvSpPr>
              <p:spPr>
                <a:xfrm>
                  <a:off x="285102" y="5106204"/>
                  <a:ext cx="4239170" cy="584775"/>
                </a:xfrm>
                <a:prstGeom prst="rect">
                  <a:avLst/>
                </a:prstGeom>
                <a:blipFill>
                  <a:blip r:embed="rId11"/>
                  <a:stretch>
                    <a:fillRect l="-3741" t="-12500" b="-34375"/>
                  </a:stretch>
                </a:blipFill>
              </p:spPr>
              <p:txBody>
                <a:bodyPr/>
                <a:lstStyle/>
                <a:p>
                  <a:r>
                    <a:rPr lang="en-US">
                      <a:noFill/>
                    </a:rPr>
                    <a:t> </a:t>
                  </a:r>
                </a:p>
              </p:txBody>
            </p:sp>
          </mc:Fallback>
        </mc:AlternateContent>
        <p:sp>
          <p:nvSpPr>
            <p:cNvPr id="17" name="Retângulo 16">
              <a:extLst>
                <a:ext uri="{FF2B5EF4-FFF2-40B4-BE49-F238E27FC236}">
                  <a16:creationId xmlns:a16="http://schemas.microsoft.com/office/drawing/2014/main" id="{815C04F2-8D4C-EF9D-6DC1-D27B019023CC}"/>
                </a:ext>
              </a:extLst>
            </p:cNvPr>
            <p:cNvSpPr/>
            <p:nvPr/>
          </p:nvSpPr>
          <p:spPr>
            <a:xfrm>
              <a:off x="1834003" y="2760974"/>
              <a:ext cx="339278" cy="395628"/>
            </a:xfrm>
            <a:custGeom>
              <a:avLst/>
              <a:gdLst>
                <a:gd name="connsiteX0" fmla="*/ 0 w 339278"/>
                <a:gd name="connsiteY0" fmla="*/ 0 h 395628"/>
                <a:gd name="connsiteX1" fmla="*/ 339278 w 339278"/>
                <a:gd name="connsiteY1" fmla="*/ 0 h 395628"/>
                <a:gd name="connsiteX2" fmla="*/ 339278 w 339278"/>
                <a:gd name="connsiteY2" fmla="*/ 395628 h 395628"/>
                <a:gd name="connsiteX3" fmla="*/ 0 w 339278"/>
                <a:gd name="connsiteY3" fmla="*/ 395628 h 395628"/>
                <a:gd name="connsiteX4" fmla="*/ 0 w 339278"/>
                <a:gd name="connsiteY4" fmla="*/ 0 h 3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78" h="395628" extrusionOk="0">
                  <a:moveTo>
                    <a:pt x="0" y="0"/>
                  </a:moveTo>
                  <a:cubicBezTo>
                    <a:pt x="94956" y="-27303"/>
                    <a:pt x="176278" y="19172"/>
                    <a:pt x="339278" y="0"/>
                  </a:cubicBezTo>
                  <a:cubicBezTo>
                    <a:pt x="368282" y="88379"/>
                    <a:pt x="324513" y="251752"/>
                    <a:pt x="339278" y="395628"/>
                  </a:cubicBezTo>
                  <a:cubicBezTo>
                    <a:pt x="179054" y="413793"/>
                    <a:pt x="140747" y="355545"/>
                    <a:pt x="0" y="395628"/>
                  </a:cubicBezTo>
                  <a:cubicBezTo>
                    <a:pt x="-29951" y="264392"/>
                    <a:pt x="3414" y="193739"/>
                    <a:pt x="0" y="0"/>
                  </a:cubicBezTo>
                  <a:close/>
                </a:path>
              </a:pathLst>
            </a:custGeom>
            <a:noFill/>
            <a:ln w="38100">
              <a:solidFill>
                <a:schemeClr val="accent3"/>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E0E8245-50CE-1863-A6E6-DD5FD0CFD747}"/>
                  </a:ext>
                </a:extLst>
              </p:cNvPr>
              <p:cNvSpPr txBox="1"/>
              <p:nvPr/>
            </p:nvSpPr>
            <p:spPr>
              <a:xfrm>
                <a:off x="367694" y="2588826"/>
                <a:ext cx="5359958" cy="754053"/>
              </a:xfrm>
              <a:prstGeom prst="rect">
                <a:avLst/>
              </a:prstGeom>
              <a:noFill/>
            </p:spPr>
            <p:txBody>
              <a:bodyPr wrap="square">
                <a:spAutoFit/>
              </a:bodyPr>
              <a:lstStyle/>
              <a:p>
                <a:pPr>
                  <a:lnSpc>
                    <a:spcPts val="2400"/>
                  </a:lnSpc>
                </a:pPr>
                <a14:m>
                  <m:oMath xmlns:m="http://schemas.openxmlformats.org/officeDocument/2006/math">
                    <m:r>
                      <a:rPr lang="pt-BR" sz="2800" b="1" i="0" dirty="0" smtClean="0">
                        <a:solidFill>
                          <a:schemeClr val="accent2"/>
                        </a:solidFill>
                        <a:effectLst/>
                        <a:latin typeface="Cambria Math" panose="02040503050406030204" pitchFamily="18" charset="0"/>
                      </a:rPr>
                      <m:t>𝐱</m:t>
                    </m:r>
                  </m:oMath>
                </a14:m>
                <a:r>
                  <a:rPr lang="en-US" sz="3200" b="0" dirty="0">
                    <a:solidFill>
                      <a:schemeClr val="accent2"/>
                    </a:solidFill>
                    <a:effectLst/>
                    <a:latin typeface="Cordia New" panose="020B0304020202020204" pitchFamily="34" charset="-34"/>
                    <a:cs typeface="Cordia New" panose="020B0304020202020204" pitchFamily="34" charset="-34"/>
                  </a:rPr>
                  <a:t> </a:t>
                </a:r>
                <a:r>
                  <a:rPr lang="en-US" sz="3200" dirty="0">
                    <a:solidFill>
                      <a:schemeClr val="accent2"/>
                    </a:solidFill>
                    <a:latin typeface="Cordia New" panose="020B0304020202020204" pitchFamily="34" charset="-34"/>
                    <a:cs typeface="Cordia New" panose="020B0304020202020204" pitchFamily="34" charset="-34"/>
                  </a:rPr>
                  <a:t>is the true state of our system</a:t>
                </a:r>
                <a:endParaRPr lang="pt-BR" sz="3200" dirty="0">
                  <a:solidFill>
                    <a:schemeClr val="accent2"/>
                  </a:solidFill>
                  <a:latin typeface="Cordia New" panose="020B0304020202020204" pitchFamily="34" charset="-34"/>
                  <a:cs typeface="Cordia New" panose="020B0304020202020204" pitchFamily="34" charset="-34"/>
                </a:endParaRPr>
              </a:p>
              <a:p>
                <a:pPr>
                  <a:lnSpc>
                    <a:spcPts val="2400"/>
                  </a:lnSpc>
                </a:pPr>
                <a:r>
                  <a:rPr lang="pt-BR" sz="3200" dirty="0" err="1">
                    <a:solidFill>
                      <a:srgbClr val="66CDAA"/>
                    </a:solidFill>
                    <a:latin typeface="Cordia New" panose="020B0304020202020204" pitchFamily="34" charset="-34"/>
                    <a:cs typeface="Cordia New" panose="020B0304020202020204" pitchFamily="34" charset="-34"/>
                  </a:rPr>
                  <a:t>measurement</a:t>
                </a:r>
                <a:r>
                  <a:rPr lang="pt-BR" sz="3200" dirty="0">
                    <a:solidFill>
                      <a:schemeClr val="accent2"/>
                    </a:solidFill>
                    <a:latin typeface="Cordia New" panose="020B0304020202020204" pitchFamily="34" charset="-34"/>
                    <a:cs typeface="Cordia New" panose="020B0304020202020204" pitchFamily="34" charset="-34"/>
                  </a:rPr>
                  <a:t> </a:t>
                </a:r>
                <a14:m>
                  <m:oMath xmlns:m="http://schemas.openxmlformats.org/officeDocument/2006/math">
                    <m:r>
                      <a:rPr lang="pt-BR" sz="2800" b="1" dirty="0">
                        <a:solidFill>
                          <a:srgbClr val="66CDAA"/>
                        </a:solidFill>
                        <a:latin typeface="Cambria Math" panose="02040503050406030204" pitchFamily="18" charset="0"/>
                      </a:rPr>
                      <m:t>𝐳</m:t>
                    </m:r>
                  </m:oMath>
                </a14:m>
                <a:endParaRPr lang="pt-BR" sz="3200" dirty="0"/>
              </a:p>
            </p:txBody>
          </p:sp>
        </mc:Choice>
        <mc:Fallback xmlns="">
          <p:sp>
            <p:nvSpPr>
              <p:cNvPr id="21" name="CaixaDeTexto 20">
                <a:extLst>
                  <a:ext uri="{FF2B5EF4-FFF2-40B4-BE49-F238E27FC236}">
                    <a16:creationId xmlns:a16="http://schemas.microsoft.com/office/drawing/2014/main" id="{9E0E8245-50CE-1863-A6E6-DD5FD0CFD747}"/>
                  </a:ext>
                </a:extLst>
              </p:cNvPr>
              <p:cNvSpPr txBox="1">
                <a:spLocks noRot="1" noChangeAspect="1" noMove="1" noResize="1" noEditPoints="1" noAdjustHandles="1" noChangeArrowheads="1" noChangeShapeType="1" noTextEdit="1"/>
              </p:cNvSpPr>
              <p:nvPr/>
            </p:nvSpPr>
            <p:spPr>
              <a:xfrm>
                <a:off x="367694" y="2588826"/>
                <a:ext cx="5359958" cy="754053"/>
              </a:xfrm>
              <a:prstGeom prst="rect">
                <a:avLst/>
              </a:prstGeom>
              <a:blipFill>
                <a:blip r:embed="rId12"/>
                <a:stretch>
                  <a:fillRect l="-2841" t="-27642" b="-27642"/>
                </a:stretch>
              </a:blipFill>
            </p:spPr>
            <p:txBody>
              <a:bodyPr/>
              <a:lstStyle/>
              <a:p>
                <a:r>
                  <a:rPr lang="en-US">
                    <a:noFill/>
                  </a:rPr>
                  <a:t> </a:t>
                </a:r>
              </a:p>
            </p:txBody>
          </p:sp>
        </mc:Fallback>
      </mc:AlternateContent>
      <p:grpSp>
        <p:nvGrpSpPr>
          <p:cNvPr id="22" name="Agrupar 21">
            <a:extLst>
              <a:ext uri="{FF2B5EF4-FFF2-40B4-BE49-F238E27FC236}">
                <a16:creationId xmlns:a16="http://schemas.microsoft.com/office/drawing/2014/main" id="{FD6A45C9-A4AC-B507-60F2-A36AB3F4476B}"/>
              </a:ext>
            </a:extLst>
          </p:cNvPr>
          <p:cNvGrpSpPr/>
          <p:nvPr/>
        </p:nvGrpSpPr>
        <p:grpSpPr>
          <a:xfrm>
            <a:off x="108559" y="3411624"/>
            <a:ext cx="6727487" cy="1950150"/>
            <a:chOff x="2457575" y="1274035"/>
            <a:chExt cx="6727487" cy="1950150"/>
          </a:xfrm>
        </p:grpSpPr>
        <p:grpSp>
          <p:nvGrpSpPr>
            <p:cNvPr id="23" name="Agrupar 22">
              <a:extLst>
                <a:ext uri="{FF2B5EF4-FFF2-40B4-BE49-F238E27FC236}">
                  <a16:creationId xmlns:a16="http://schemas.microsoft.com/office/drawing/2014/main" id="{05E0D33A-8A24-00ED-3B82-7B49AFFE8723}"/>
                </a:ext>
              </a:extLst>
            </p:cNvPr>
            <p:cNvGrpSpPr/>
            <p:nvPr/>
          </p:nvGrpSpPr>
          <p:grpSpPr>
            <a:xfrm>
              <a:off x="2457575" y="1274035"/>
              <a:ext cx="3971158" cy="1657208"/>
              <a:chOff x="2445852" y="1273046"/>
              <a:chExt cx="3971158" cy="1657208"/>
            </a:xfrm>
          </p:grpSpPr>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7C0B27C8-22FB-DDDD-7CB7-62B25E492923}"/>
                      </a:ext>
                    </a:extLst>
                  </p:cNvPr>
                  <p:cNvSpPr txBox="1"/>
                  <p:nvPr/>
                </p:nvSpPr>
                <p:spPr>
                  <a:xfrm>
                    <a:off x="2445852" y="2345479"/>
                    <a:ext cx="3971158" cy="584775"/>
                  </a:xfrm>
                  <a:prstGeom prst="rect">
                    <a:avLst/>
                  </a:prstGeom>
                  <a:noFill/>
                </p:spPr>
                <p:txBody>
                  <a:bodyPr wrap="square">
                    <a:spAutoFit/>
                  </a:bodyPr>
                  <a:lstStyle/>
                  <a:p>
                    <a14:m>
                      <m:oMath xmlns:m="http://schemas.openxmlformats.org/officeDocument/2006/math">
                        <m:r>
                          <a:rPr lang="pt-BR" sz="2800" b="1" i="0" dirty="0" smtClean="0">
                            <a:solidFill>
                              <a:schemeClr val="accent1"/>
                            </a:solidFill>
                            <a:latin typeface="Cambria Math" panose="02040503050406030204" pitchFamily="18" charset="0"/>
                          </a:rPr>
                          <m:t>𝐁</m:t>
                        </m:r>
                        <m:r>
                          <a:rPr lang="pt-BR" sz="2800" b="1" i="1" dirty="0" smtClean="0">
                            <a:solidFill>
                              <a:schemeClr val="accent1"/>
                            </a:solidFill>
                            <a:latin typeface="Cambria Math" panose="02040503050406030204" pitchFamily="18" charset="0"/>
                          </a:rPr>
                          <m:t>,</m:t>
                        </m:r>
                        <m:r>
                          <a:rPr lang="pt-BR" sz="2800" b="1" i="0" dirty="0" smtClean="0">
                            <a:solidFill>
                              <a:schemeClr val="accent1"/>
                            </a:solidFill>
                            <a:latin typeface="Cambria Math" panose="02040503050406030204" pitchFamily="18" charset="0"/>
                          </a:rPr>
                          <m:t>𝐮</m:t>
                        </m:r>
                      </m:oMath>
                    </a14:m>
                    <a:r>
                      <a:rPr lang="pt-BR" sz="2800" dirty="0">
                        <a:solidFill>
                          <a:schemeClr val="accent1"/>
                        </a:solidFill>
                        <a:latin typeface="Cordia New" panose="020B0304020202020204" pitchFamily="34" charset="-34"/>
                        <a:cs typeface="Cordia New" panose="020B0304020202020204" pitchFamily="34" charset="-34"/>
                      </a:rPr>
                      <a:t> </a:t>
                    </a:r>
                    <a:r>
                      <a:rPr lang="pt-BR" sz="3200" dirty="0" err="1">
                        <a:solidFill>
                          <a:schemeClr val="accent1"/>
                        </a:solidFill>
                        <a:latin typeface="Cordia New" panose="020B0304020202020204" pitchFamily="34" charset="-34"/>
                        <a:cs typeface="Cordia New" panose="020B0304020202020204" pitchFamily="34" charset="-34"/>
                      </a:rPr>
                      <a:t>related</a:t>
                    </a:r>
                    <a:r>
                      <a:rPr lang="pt-BR" sz="3200" dirty="0">
                        <a:solidFill>
                          <a:schemeClr val="accent1"/>
                        </a:solidFill>
                        <a:latin typeface="Cordia New" panose="020B0304020202020204" pitchFamily="34" charset="-34"/>
                        <a:cs typeface="Cordia New" panose="020B0304020202020204" pitchFamily="34" charset="-34"/>
                      </a:rPr>
                      <a:t> </a:t>
                    </a:r>
                    <a:r>
                      <a:rPr lang="pt-BR" sz="3200" dirty="0" err="1">
                        <a:solidFill>
                          <a:schemeClr val="accent1"/>
                        </a:solidFill>
                        <a:latin typeface="Cordia New" panose="020B0304020202020204" pitchFamily="34" charset="-34"/>
                        <a:cs typeface="Cordia New" panose="020B0304020202020204" pitchFamily="34" charset="-34"/>
                      </a:rPr>
                      <a:t>to</a:t>
                    </a:r>
                    <a:r>
                      <a:rPr lang="pt-BR" sz="3200" dirty="0">
                        <a:solidFill>
                          <a:schemeClr val="accent1"/>
                        </a:solidFill>
                        <a:latin typeface="Cordia New" panose="020B0304020202020204" pitchFamily="34" charset="-34"/>
                        <a:cs typeface="Cordia New" panose="020B0304020202020204" pitchFamily="34" charset="-34"/>
                      </a:rPr>
                      <a:t> control.</a:t>
                    </a:r>
                  </a:p>
                </p:txBody>
              </p:sp>
            </mc:Choice>
            <mc:Fallback xmlns="">
              <p:sp>
                <p:nvSpPr>
                  <p:cNvPr id="28" name="CaixaDeTexto 27">
                    <a:extLst>
                      <a:ext uri="{FF2B5EF4-FFF2-40B4-BE49-F238E27FC236}">
                        <a16:creationId xmlns:a16="http://schemas.microsoft.com/office/drawing/2014/main" id="{7C0B27C8-22FB-DDDD-7CB7-62B25E492923}"/>
                      </a:ext>
                    </a:extLst>
                  </p:cNvPr>
                  <p:cNvSpPr txBox="1">
                    <a:spLocks noRot="1" noChangeAspect="1" noMove="1" noResize="1" noEditPoints="1" noAdjustHandles="1" noChangeArrowheads="1" noChangeShapeType="1" noTextEdit="1"/>
                  </p:cNvSpPr>
                  <p:nvPr/>
                </p:nvSpPr>
                <p:spPr>
                  <a:xfrm>
                    <a:off x="2445852" y="2345479"/>
                    <a:ext cx="3971158" cy="584775"/>
                  </a:xfrm>
                  <a:prstGeom prst="rect">
                    <a:avLst/>
                  </a:prstGeom>
                  <a:blipFill>
                    <a:blip r:embed="rId13"/>
                    <a:stretch>
                      <a:fillRect t="-12500" b="-34375"/>
                    </a:stretch>
                  </a:blipFill>
                </p:spPr>
                <p:txBody>
                  <a:bodyPr/>
                  <a:lstStyle/>
                  <a:p>
                    <a:r>
                      <a:rPr lang="en-US">
                        <a:noFill/>
                      </a:rPr>
                      <a:t> </a:t>
                    </a:r>
                  </a:p>
                </p:txBody>
              </p:sp>
            </mc:Fallback>
          </mc:AlternateContent>
          <p:sp>
            <p:nvSpPr>
              <p:cNvPr id="29" name="Retângulo 28">
                <a:extLst>
                  <a:ext uri="{FF2B5EF4-FFF2-40B4-BE49-F238E27FC236}">
                    <a16:creationId xmlns:a16="http://schemas.microsoft.com/office/drawing/2014/main" id="{CCC56EA6-85C7-7326-A3B1-CF42EF58CDB7}"/>
                  </a:ext>
                </a:extLst>
              </p:cNvPr>
              <p:cNvSpPr/>
              <p:nvPr/>
            </p:nvSpPr>
            <p:spPr>
              <a:xfrm>
                <a:off x="5040007" y="1273046"/>
                <a:ext cx="968971" cy="518801"/>
              </a:xfrm>
              <a:custGeom>
                <a:avLst/>
                <a:gdLst>
                  <a:gd name="connsiteX0" fmla="*/ 0 w 968971"/>
                  <a:gd name="connsiteY0" fmla="*/ 0 h 518801"/>
                  <a:gd name="connsiteX1" fmla="*/ 484486 w 968971"/>
                  <a:gd name="connsiteY1" fmla="*/ 0 h 518801"/>
                  <a:gd name="connsiteX2" fmla="*/ 968971 w 968971"/>
                  <a:gd name="connsiteY2" fmla="*/ 0 h 518801"/>
                  <a:gd name="connsiteX3" fmla="*/ 968971 w 968971"/>
                  <a:gd name="connsiteY3" fmla="*/ 518801 h 518801"/>
                  <a:gd name="connsiteX4" fmla="*/ 494175 w 968971"/>
                  <a:gd name="connsiteY4" fmla="*/ 518801 h 518801"/>
                  <a:gd name="connsiteX5" fmla="*/ 0 w 968971"/>
                  <a:gd name="connsiteY5" fmla="*/ 518801 h 518801"/>
                  <a:gd name="connsiteX6" fmla="*/ 0 w 968971"/>
                  <a:gd name="connsiteY6" fmla="*/ 0 h 51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971" h="518801" extrusionOk="0">
                    <a:moveTo>
                      <a:pt x="0" y="0"/>
                    </a:moveTo>
                    <a:cubicBezTo>
                      <a:pt x="237811" y="-31543"/>
                      <a:pt x="385470" y="12881"/>
                      <a:pt x="484486" y="0"/>
                    </a:cubicBezTo>
                    <a:cubicBezTo>
                      <a:pt x="583502" y="-12881"/>
                      <a:pt x="784268" y="40764"/>
                      <a:pt x="968971" y="0"/>
                    </a:cubicBezTo>
                    <a:cubicBezTo>
                      <a:pt x="1010778" y="143241"/>
                      <a:pt x="917071" y="377232"/>
                      <a:pt x="968971" y="518801"/>
                    </a:cubicBezTo>
                    <a:cubicBezTo>
                      <a:pt x="830752" y="552819"/>
                      <a:pt x="591948" y="464206"/>
                      <a:pt x="494175" y="518801"/>
                    </a:cubicBezTo>
                    <a:cubicBezTo>
                      <a:pt x="396402" y="573396"/>
                      <a:pt x="148789" y="462603"/>
                      <a:pt x="0" y="518801"/>
                    </a:cubicBezTo>
                    <a:cubicBezTo>
                      <a:pt x="-55645" y="260826"/>
                      <a:pt x="56379" y="225864"/>
                      <a:pt x="0" y="0"/>
                    </a:cubicBezTo>
                    <a:close/>
                  </a:path>
                </a:pathLst>
              </a:custGeom>
              <a:noFill/>
              <a:ln w="38100">
                <a:solidFill>
                  <a:schemeClr val="accent1"/>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6E230CB0-E70C-7D54-B60E-43D97021A47E}"/>
                    </a:ext>
                  </a:extLst>
                </p:cNvPr>
                <p:cNvSpPr txBox="1"/>
                <p:nvPr/>
              </p:nvSpPr>
              <p:spPr>
                <a:xfrm>
                  <a:off x="3024586" y="2639410"/>
                  <a:ext cx="6160476" cy="584775"/>
                </a:xfrm>
                <a:prstGeom prst="rect">
                  <a:avLst/>
                </a:prstGeom>
                <a:noFill/>
              </p:spPr>
              <p:txBody>
                <a:bodyPr wrap="square">
                  <a:spAutoFit/>
                </a:bodyPr>
                <a:lstStyle/>
                <a:p>
                  <a14:m>
                    <m:oMath xmlns:m="http://schemas.openxmlformats.org/officeDocument/2006/math">
                      <m:r>
                        <a:rPr lang="pt-BR" sz="2800" b="1" dirty="0" smtClean="0">
                          <a:solidFill>
                            <a:schemeClr val="accent1"/>
                          </a:solidFill>
                          <a:latin typeface="Cambria Math" panose="02040503050406030204" pitchFamily="18" charset="0"/>
                        </a:rPr>
                        <m:t>𝐮</m:t>
                      </m:r>
                    </m:oMath>
                  </a14:m>
                  <a:r>
                    <a:rPr lang="pt-BR" sz="2800" dirty="0">
                      <a:solidFill>
                        <a:schemeClr val="accent1"/>
                      </a:solidFill>
                      <a:latin typeface="Cordia New" panose="020B0304020202020204" pitchFamily="34" charset="-34"/>
                      <a:cs typeface="Cordia New" panose="020B0304020202020204" pitchFamily="34" charset="-34"/>
                    </a:rPr>
                    <a:t> </a:t>
                  </a:r>
                  <a:r>
                    <a:rPr lang="pt-BR" sz="3200" dirty="0">
                      <a:solidFill>
                        <a:schemeClr val="accent1"/>
                      </a:solidFill>
                      <a:latin typeface="Cordia New" panose="020B0304020202020204" pitchFamily="34" charset="-34"/>
                      <a:cs typeface="Cordia New" panose="020B0304020202020204" pitchFamily="34" charset="-34"/>
                    </a:rPr>
                    <a:t>input vector.</a:t>
                  </a:r>
                </a:p>
              </p:txBody>
            </p:sp>
          </mc:Choice>
          <mc:Fallback xmlns="">
            <p:sp>
              <p:nvSpPr>
                <p:cNvPr id="27" name="CaixaDeTexto 26">
                  <a:extLst>
                    <a:ext uri="{FF2B5EF4-FFF2-40B4-BE49-F238E27FC236}">
                      <a16:creationId xmlns:a16="http://schemas.microsoft.com/office/drawing/2014/main" id="{6E230CB0-E70C-7D54-B60E-43D97021A47E}"/>
                    </a:ext>
                  </a:extLst>
                </p:cNvPr>
                <p:cNvSpPr txBox="1">
                  <a:spLocks noRot="1" noChangeAspect="1" noMove="1" noResize="1" noEditPoints="1" noAdjustHandles="1" noChangeArrowheads="1" noChangeShapeType="1" noTextEdit="1"/>
                </p:cNvSpPr>
                <p:nvPr/>
              </p:nvSpPr>
              <p:spPr>
                <a:xfrm>
                  <a:off x="3024586" y="2639410"/>
                  <a:ext cx="6160476" cy="584775"/>
                </a:xfrm>
                <a:prstGeom prst="rect">
                  <a:avLst/>
                </a:prstGeom>
                <a:blipFill>
                  <a:blip r:embed="rId14"/>
                  <a:stretch>
                    <a:fillRect t="-12500" b="-34375"/>
                  </a:stretch>
                </a:blipFill>
              </p:spPr>
              <p:txBody>
                <a:bodyPr/>
                <a:lstStyle/>
                <a:p>
                  <a:r>
                    <a:rPr lang="en-US">
                      <a:noFill/>
                    </a:rPr>
                    <a:t> </a:t>
                  </a:r>
                </a:p>
              </p:txBody>
            </p:sp>
          </mc:Fallback>
        </mc:AlternateContent>
      </p:grpSp>
      <p:grpSp>
        <p:nvGrpSpPr>
          <p:cNvPr id="30" name="Agrupar 29">
            <a:extLst>
              <a:ext uri="{FF2B5EF4-FFF2-40B4-BE49-F238E27FC236}">
                <a16:creationId xmlns:a16="http://schemas.microsoft.com/office/drawing/2014/main" id="{9EABE8F1-E20B-6AA1-AFBA-929910657089}"/>
              </a:ext>
            </a:extLst>
          </p:cNvPr>
          <p:cNvGrpSpPr/>
          <p:nvPr/>
        </p:nvGrpSpPr>
        <p:grpSpPr>
          <a:xfrm>
            <a:off x="76663" y="3952258"/>
            <a:ext cx="4525828" cy="1892407"/>
            <a:chOff x="76663" y="3952258"/>
            <a:chExt cx="4525828" cy="1892407"/>
          </a:xfrm>
        </p:grpSpPr>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7C16FB5-BD08-E3F6-4DD5-CD55DA244A3F}"/>
                    </a:ext>
                  </a:extLst>
                </p:cNvPr>
                <p:cNvSpPr txBox="1"/>
                <p:nvPr/>
              </p:nvSpPr>
              <p:spPr>
                <a:xfrm>
                  <a:off x="76663" y="5259890"/>
                  <a:ext cx="4525828" cy="584775"/>
                </a:xfrm>
                <a:prstGeom prst="rect">
                  <a:avLst/>
                </a:prstGeom>
                <a:noFill/>
              </p:spPr>
              <p:txBody>
                <a:bodyPr wrap="square" rtlCol="0">
                  <a:spAutoFit/>
                </a:bodyPr>
                <a:lstStyle/>
                <a:p>
                  <a:r>
                    <a:rPr lang="en-US" sz="3200" dirty="0">
                      <a:solidFill>
                        <a:schemeClr val="accent5">
                          <a:lumMod val="75000"/>
                        </a:schemeClr>
                      </a:solidFill>
                      <a:latin typeface="Cordia New" panose="020B0304020202020204" pitchFamily="34" charset="-34"/>
                      <a:cs typeface="Cordia New" panose="020B0304020202020204" pitchFamily="34" charset="-34"/>
                    </a:rPr>
                    <a:t>Observation matrix </a:t>
                  </a:r>
                  <a14:m>
                    <m:oMath xmlns:m="http://schemas.openxmlformats.org/officeDocument/2006/math">
                      <m:r>
                        <a:rPr lang="en-US" sz="2800" b="1" i="1" dirty="0" smtClean="0">
                          <a:solidFill>
                            <a:schemeClr val="accent5">
                              <a:lumMod val="75000"/>
                            </a:schemeClr>
                          </a:solidFill>
                          <a:latin typeface="Cambria Math" panose="02040503050406030204" pitchFamily="18" charset="0"/>
                        </a:rPr>
                        <m:t>𝑯</m:t>
                      </m:r>
                    </m:oMath>
                  </a14:m>
                  <a:endParaRPr lang="pt-BR" sz="2800" b="1" dirty="0">
                    <a:solidFill>
                      <a:schemeClr val="accent5">
                        <a:lumMod val="75000"/>
                      </a:schemeClr>
                    </a:solidFill>
                    <a:latin typeface="Cordia New" panose="020B0304020202020204" pitchFamily="34" charset="-34"/>
                    <a:cs typeface="Cordia New" panose="020B0304020202020204" pitchFamily="34" charset="-34"/>
                  </a:endParaRPr>
                </a:p>
              </p:txBody>
            </p:sp>
          </mc:Choice>
          <mc:Fallback xmlns="">
            <p:sp>
              <p:nvSpPr>
                <p:cNvPr id="32" name="CaixaDeTexto 31">
                  <a:extLst>
                    <a:ext uri="{FF2B5EF4-FFF2-40B4-BE49-F238E27FC236}">
                      <a16:creationId xmlns:a16="http://schemas.microsoft.com/office/drawing/2014/main" id="{77C16FB5-BD08-E3F6-4DD5-CD55DA244A3F}"/>
                    </a:ext>
                  </a:extLst>
                </p:cNvPr>
                <p:cNvSpPr txBox="1">
                  <a:spLocks noRot="1" noChangeAspect="1" noMove="1" noResize="1" noEditPoints="1" noAdjustHandles="1" noChangeArrowheads="1" noChangeShapeType="1" noTextEdit="1"/>
                </p:cNvSpPr>
                <p:nvPr/>
              </p:nvSpPr>
              <p:spPr>
                <a:xfrm>
                  <a:off x="76663" y="5259890"/>
                  <a:ext cx="4525828" cy="584775"/>
                </a:xfrm>
                <a:prstGeom prst="rect">
                  <a:avLst/>
                </a:prstGeom>
                <a:blipFill>
                  <a:blip r:embed="rId15"/>
                  <a:stretch>
                    <a:fillRect l="-3504" t="-12500" b="-34375"/>
                  </a:stretch>
                </a:blipFill>
              </p:spPr>
              <p:txBody>
                <a:bodyPr/>
                <a:lstStyle/>
                <a:p>
                  <a:r>
                    <a:rPr lang="en-US">
                      <a:noFill/>
                    </a:rPr>
                    <a:t> </a:t>
                  </a:r>
                </a:p>
              </p:txBody>
            </p:sp>
          </mc:Fallback>
        </mc:AlternateContent>
        <p:sp>
          <p:nvSpPr>
            <p:cNvPr id="34" name="Retângulo 33">
              <a:extLst>
                <a:ext uri="{FF2B5EF4-FFF2-40B4-BE49-F238E27FC236}">
                  <a16:creationId xmlns:a16="http://schemas.microsoft.com/office/drawing/2014/main" id="{4D1D57F2-0CB8-C258-7F49-BB65E3C83E53}"/>
                </a:ext>
              </a:extLst>
            </p:cNvPr>
            <p:cNvSpPr/>
            <p:nvPr/>
          </p:nvSpPr>
          <p:spPr>
            <a:xfrm>
              <a:off x="1660733" y="3952258"/>
              <a:ext cx="339278" cy="395628"/>
            </a:xfrm>
            <a:custGeom>
              <a:avLst/>
              <a:gdLst>
                <a:gd name="connsiteX0" fmla="*/ 0 w 339278"/>
                <a:gd name="connsiteY0" fmla="*/ 0 h 395628"/>
                <a:gd name="connsiteX1" fmla="*/ 339278 w 339278"/>
                <a:gd name="connsiteY1" fmla="*/ 0 h 395628"/>
                <a:gd name="connsiteX2" fmla="*/ 339278 w 339278"/>
                <a:gd name="connsiteY2" fmla="*/ 395628 h 395628"/>
                <a:gd name="connsiteX3" fmla="*/ 0 w 339278"/>
                <a:gd name="connsiteY3" fmla="*/ 395628 h 395628"/>
                <a:gd name="connsiteX4" fmla="*/ 0 w 339278"/>
                <a:gd name="connsiteY4" fmla="*/ 0 h 395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78" h="395628" extrusionOk="0">
                  <a:moveTo>
                    <a:pt x="0" y="0"/>
                  </a:moveTo>
                  <a:cubicBezTo>
                    <a:pt x="94956" y="-27303"/>
                    <a:pt x="176278" y="19172"/>
                    <a:pt x="339278" y="0"/>
                  </a:cubicBezTo>
                  <a:cubicBezTo>
                    <a:pt x="368282" y="88379"/>
                    <a:pt x="324513" y="251752"/>
                    <a:pt x="339278" y="395628"/>
                  </a:cubicBezTo>
                  <a:cubicBezTo>
                    <a:pt x="179054" y="413793"/>
                    <a:pt x="140747" y="355545"/>
                    <a:pt x="0" y="395628"/>
                  </a:cubicBezTo>
                  <a:cubicBezTo>
                    <a:pt x="-29951" y="264392"/>
                    <a:pt x="3414" y="193739"/>
                    <a:pt x="0" y="0"/>
                  </a:cubicBezTo>
                  <a:close/>
                </a:path>
              </a:pathLst>
            </a:custGeom>
            <a:noFill/>
            <a:ln w="38100">
              <a:solidFill>
                <a:schemeClr val="accent5">
                  <a:lumMod val="75000"/>
                </a:schemeClr>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7" name="Agrupar 36">
            <a:extLst>
              <a:ext uri="{FF2B5EF4-FFF2-40B4-BE49-F238E27FC236}">
                <a16:creationId xmlns:a16="http://schemas.microsoft.com/office/drawing/2014/main" id="{5A2DF8B4-8DEE-6F59-1F8F-E0A2AB48E69D}"/>
              </a:ext>
            </a:extLst>
          </p:cNvPr>
          <p:cNvGrpSpPr/>
          <p:nvPr/>
        </p:nvGrpSpPr>
        <p:grpSpPr>
          <a:xfrm>
            <a:off x="2906242" y="3411624"/>
            <a:ext cx="3674106" cy="1972932"/>
            <a:chOff x="2906242" y="3411624"/>
            <a:chExt cx="3674106" cy="1972932"/>
          </a:xfrm>
        </p:grpSpPr>
        <p:grpSp>
          <p:nvGrpSpPr>
            <p:cNvPr id="42" name="Agrupar 41">
              <a:extLst>
                <a:ext uri="{FF2B5EF4-FFF2-40B4-BE49-F238E27FC236}">
                  <a16:creationId xmlns:a16="http://schemas.microsoft.com/office/drawing/2014/main" id="{81E7802A-B90E-76BD-6C23-2436F4FA10DD}"/>
                </a:ext>
              </a:extLst>
            </p:cNvPr>
            <p:cNvGrpSpPr/>
            <p:nvPr/>
          </p:nvGrpSpPr>
          <p:grpSpPr>
            <a:xfrm>
              <a:off x="2906242" y="3411624"/>
              <a:ext cx="3674106" cy="1203426"/>
              <a:chOff x="2906242" y="3411624"/>
              <a:chExt cx="3674106" cy="1203426"/>
            </a:xfrm>
          </p:grpSpPr>
          <p:sp>
            <p:nvSpPr>
              <p:cNvPr id="45" name="CaixaDeTexto 44">
                <a:extLst>
                  <a:ext uri="{FF2B5EF4-FFF2-40B4-BE49-F238E27FC236}">
                    <a16:creationId xmlns:a16="http://schemas.microsoft.com/office/drawing/2014/main" id="{0AFF2D8A-61E8-3A23-8AD6-F6344EB82AB7}"/>
                  </a:ext>
                </a:extLst>
              </p:cNvPr>
              <p:cNvSpPr txBox="1"/>
              <p:nvPr/>
            </p:nvSpPr>
            <p:spPr>
              <a:xfrm>
                <a:off x="3876651" y="4030275"/>
                <a:ext cx="2703697" cy="584775"/>
              </a:xfrm>
              <a:prstGeom prst="rect">
                <a:avLst/>
              </a:prstGeom>
              <a:noFill/>
            </p:spPr>
            <p:txBody>
              <a:bodyPr wrap="square">
                <a:spAutoFit/>
              </a:bodyPr>
              <a:lstStyle/>
              <a:p>
                <a:r>
                  <a:rPr lang="pt-BR" sz="3200" b="0" i="0" dirty="0">
                    <a:solidFill>
                      <a:srgbClr val="FF00FF"/>
                    </a:solidFill>
                    <a:effectLst/>
                    <a:latin typeface="Cordia New" panose="020B0304020202020204" pitchFamily="34" charset="-34"/>
                    <a:cs typeface="Cordia New" panose="020B0304020202020204" pitchFamily="34" charset="-34"/>
                  </a:rPr>
                  <a:t> </a:t>
                </a:r>
                <a:r>
                  <a:rPr lang="pt-BR" sz="3200" b="0" i="0" dirty="0" err="1">
                    <a:solidFill>
                      <a:srgbClr val="FF00FF"/>
                    </a:solidFill>
                    <a:effectLst/>
                    <a:latin typeface="Cordia New" panose="020B0304020202020204" pitchFamily="34" charset="-34"/>
                    <a:cs typeface="Cordia New" panose="020B0304020202020204" pitchFamily="34" charset="-34"/>
                  </a:rPr>
                  <a:t>Gaussian</a:t>
                </a:r>
                <a:r>
                  <a:rPr lang="pt-BR" sz="3200" b="0" i="0" dirty="0">
                    <a:solidFill>
                      <a:srgbClr val="FF00FF"/>
                    </a:solidFill>
                    <a:effectLst/>
                    <a:latin typeface="Cordia New" panose="020B0304020202020204" pitchFamily="34" charset="-34"/>
                    <a:cs typeface="Cordia New" panose="020B0304020202020204" pitchFamily="34" charset="-34"/>
                  </a:rPr>
                  <a:t> Noise</a:t>
                </a:r>
                <a:endParaRPr lang="pt-BR" sz="3200" dirty="0">
                  <a:solidFill>
                    <a:srgbClr val="FF00FF"/>
                  </a:solidFill>
                  <a:latin typeface="Cordia New" panose="020B0304020202020204" pitchFamily="34" charset="-34"/>
                  <a:cs typeface="Cordia New" panose="020B0304020202020204" pitchFamily="34" charset="-34"/>
                </a:endParaRPr>
              </a:p>
            </p:txBody>
          </p:sp>
          <p:sp>
            <p:nvSpPr>
              <p:cNvPr id="47" name="Retângulo 46">
                <a:extLst>
                  <a:ext uri="{FF2B5EF4-FFF2-40B4-BE49-F238E27FC236}">
                    <a16:creationId xmlns:a16="http://schemas.microsoft.com/office/drawing/2014/main" id="{9B01220B-E216-58FA-A259-593FA9CA854B}"/>
                  </a:ext>
                </a:extLst>
              </p:cNvPr>
              <p:cNvSpPr/>
              <p:nvPr/>
            </p:nvSpPr>
            <p:spPr>
              <a:xfrm>
                <a:off x="4079717" y="3411624"/>
                <a:ext cx="504245" cy="488284"/>
              </a:xfrm>
              <a:custGeom>
                <a:avLst/>
                <a:gdLst>
                  <a:gd name="connsiteX0" fmla="*/ 0 w 504245"/>
                  <a:gd name="connsiteY0" fmla="*/ 0 h 488284"/>
                  <a:gd name="connsiteX1" fmla="*/ 504245 w 504245"/>
                  <a:gd name="connsiteY1" fmla="*/ 0 h 488284"/>
                  <a:gd name="connsiteX2" fmla="*/ 504245 w 504245"/>
                  <a:gd name="connsiteY2" fmla="*/ 488284 h 488284"/>
                  <a:gd name="connsiteX3" fmla="*/ 0 w 504245"/>
                  <a:gd name="connsiteY3" fmla="*/ 488284 h 488284"/>
                  <a:gd name="connsiteX4" fmla="*/ 0 w 504245"/>
                  <a:gd name="connsiteY4" fmla="*/ 0 h 488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245" h="488284" extrusionOk="0">
                    <a:moveTo>
                      <a:pt x="0" y="0"/>
                    </a:moveTo>
                    <a:cubicBezTo>
                      <a:pt x="213571" y="-40560"/>
                      <a:pt x="347782" y="25719"/>
                      <a:pt x="504245" y="0"/>
                    </a:cubicBezTo>
                    <a:cubicBezTo>
                      <a:pt x="519709" y="190720"/>
                      <a:pt x="480597" y="389096"/>
                      <a:pt x="504245" y="488284"/>
                    </a:cubicBezTo>
                    <a:cubicBezTo>
                      <a:pt x="293240" y="538169"/>
                      <a:pt x="208798" y="471047"/>
                      <a:pt x="0" y="488284"/>
                    </a:cubicBezTo>
                    <a:cubicBezTo>
                      <a:pt x="-12049" y="291042"/>
                      <a:pt x="29407" y="102677"/>
                      <a:pt x="0" y="0"/>
                    </a:cubicBezTo>
                    <a:close/>
                  </a:path>
                </a:pathLst>
              </a:custGeom>
              <a:noFill/>
              <a:ln w="38100">
                <a:solidFill>
                  <a:srgbClr val="FF00FF"/>
                </a:solidFill>
                <a:extLst>
                  <a:ext uri="{C807C97D-BFC1-408E-A445-0C87EB9F89A2}">
                    <ask:lineSketchStyleProps xmlns:ask="http://schemas.microsoft.com/office/drawing/2018/sketchyshapes" sd="25941577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7DF68770-29F8-289B-97CB-259C5F25D15E}"/>
                  </a:ext>
                </a:extLst>
              </p:cNvPr>
              <p:cNvSpPr/>
              <p:nvPr/>
            </p:nvSpPr>
            <p:spPr>
              <a:xfrm>
                <a:off x="2906242" y="3999170"/>
                <a:ext cx="563789" cy="423958"/>
              </a:xfrm>
              <a:custGeom>
                <a:avLst/>
                <a:gdLst>
                  <a:gd name="connsiteX0" fmla="*/ 0 w 563789"/>
                  <a:gd name="connsiteY0" fmla="*/ 0 h 423958"/>
                  <a:gd name="connsiteX1" fmla="*/ 563789 w 563789"/>
                  <a:gd name="connsiteY1" fmla="*/ 0 h 423958"/>
                  <a:gd name="connsiteX2" fmla="*/ 563789 w 563789"/>
                  <a:gd name="connsiteY2" fmla="*/ 423958 h 423958"/>
                  <a:gd name="connsiteX3" fmla="*/ 0 w 563789"/>
                  <a:gd name="connsiteY3" fmla="*/ 423958 h 423958"/>
                  <a:gd name="connsiteX4" fmla="*/ 0 w 563789"/>
                  <a:gd name="connsiteY4" fmla="*/ 0 h 423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89" h="423958" extrusionOk="0">
                    <a:moveTo>
                      <a:pt x="0" y="0"/>
                    </a:moveTo>
                    <a:cubicBezTo>
                      <a:pt x="245983" y="-23131"/>
                      <a:pt x="412851" y="35671"/>
                      <a:pt x="563789" y="0"/>
                    </a:cubicBezTo>
                    <a:cubicBezTo>
                      <a:pt x="566724" y="131086"/>
                      <a:pt x="556128" y="280379"/>
                      <a:pt x="563789" y="423958"/>
                    </a:cubicBezTo>
                    <a:cubicBezTo>
                      <a:pt x="318531" y="450958"/>
                      <a:pt x="278385" y="395366"/>
                      <a:pt x="0" y="423958"/>
                    </a:cubicBezTo>
                    <a:cubicBezTo>
                      <a:pt x="-204" y="215471"/>
                      <a:pt x="37322" y="195541"/>
                      <a:pt x="0" y="0"/>
                    </a:cubicBezTo>
                    <a:close/>
                  </a:path>
                </a:pathLst>
              </a:custGeom>
              <a:noFill/>
              <a:ln w="38100">
                <a:solidFill>
                  <a:srgbClr val="FF00FF"/>
                </a:solidFill>
                <a:extLst>
                  <a:ext uri="{C807C97D-BFC1-408E-A445-0C87EB9F89A2}">
                    <ask:lineSketchStyleProps xmlns:ask="http://schemas.microsoft.com/office/drawing/2018/sketchyshapes" sd="25941577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43" name="Imagem 42">
              <a:extLst>
                <a:ext uri="{FF2B5EF4-FFF2-40B4-BE49-F238E27FC236}">
                  <a16:creationId xmlns:a16="http://schemas.microsoft.com/office/drawing/2014/main" id="{D9B31229-8E8C-CE98-7EC5-106E71170330}"/>
                </a:ext>
              </a:extLst>
            </p:cNvPr>
            <p:cNvPicPr>
              <a:picLocks noChangeAspect="1"/>
            </p:cNvPicPr>
            <p:nvPr/>
          </p:nvPicPr>
          <p:blipFill>
            <a:blip r:embed="rId16">
              <a:duotone>
                <a:prstClr val="black"/>
                <a:srgbClr val="FF00FF">
                  <a:tint val="45000"/>
                  <a:satMod val="400000"/>
                </a:srgbClr>
              </a:duotone>
            </a:blip>
            <a:stretch>
              <a:fillRect/>
            </a:stretch>
          </p:blipFill>
          <p:spPr>
            <a:xfrm>
              <a:off x="4079717" y="4566180"/>
              <a:ext cx="1647935" cy="354497"/>
            </a:xfrm>
            <a:prstGeom prst="rect">
              <a:avLst/>
            </a:prstGeom>
          </p:spPr>
        </p:pic>
        <p:pic>
          <p:nvPicPr>
            <p:cNvPr id="44" name="Imagem 43">
              <a:extLst>
                <a:ext uri="{FF2B5EF4-FFF2-40B4-BE49-F238E27FC236}">
                  <a16:creationId xmlns:a16="http://schemas.microsoft.com/office/drawing/2014/main" id="{3541D275-8535-CC6D-1BEA-18C31041884B}"/>
                </a:ext>
              </a:extLst>
            </p:cNvPr>
            <p:cNvPicPr>
              <a:picLocks noChangeAspect="1"/>
            </p:cNvPicPr>
            <p:nvPr/>
          </p:nvPicPr>
          <p:blipFill>
            <a:blip r:embed="rId17">
              <a:duotone>
                <a:prstClr val="black"/>
                <a:srgbClr val="FF00FF">
                  <a:tint val="45000"/>
                  <a:satMod val="400000"/>
                </a:srgbClr>
              </a:duotone>
            </a:blip>
            <a:stretch>
              <a:fillRect/>
            </a:stretch>
          </p:blipFill>
          <p:spPr>
            <a:xfrm>
              <a:off x="4093263" y="5054969"/>
              <a:ext cx="1647935" cy="329587"/>
            </a:xfrm>
            <a:prstGeom prst="rect">
              <a:avLst/>
            </a:prstGeom>
          </p:spPr>
        </p:pic>
      </p:grpSp>
      <p:pic>
        <p:nvPicPr>
          <p:cNvPr id="4" name="Imagem 3">
            <a:extLst>
              <a:ext uri="{FF2B5EF4-FFF2-40B4-BE49-F238E27FC236}">
                <a16:creationId xmlns:a16="http://schemas.microsoft.com/office/drawing/2014/main" id="{DB5E4612-0960-B3C3-E190-87E733E2F2EE}"/>
              </a:ext>
            </a:extLst>
          </p:cNvPr>
          <p:cNvPicPr>
            <a:picLocks noChangeAspect="1"/>
          </p:cNvPicPr>
          <p:nvPr/>
        </p:nvPicPr>
        <p:blipFill>
          <a:blip r:embed="rId18">
            <a:alphaModFix amt="70000"/>
          </a:blip>
          <a:stretch>
            <a:fillRect/>
          </a:stretch>
        </p:blipFill>
        <p:spPr>
          <a:xfrm>
            <a:off x="4480865" y="-43616"/>
            <a:ext cx="1345571" cy="2678401"/>
          </a:xfrm>
          <a:prstGeom prst="rect">
            <a:avLst/>
          </a:prstGeom>
        </p:spPr>
      </p:pic>
    </p:spTree>
    <p:extLst>
      <p:ext uri="{BB962C8B-B14F-4D97-AF65-F5344CB8AC3E}">
        <p14:creationId xmlns:p14="http://schemas.microsoft.com/office/powerpoint/2010/main" val="32139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Arrow Drawn Png Images – Browse 320,949 Stock Photos, Vectors, and Video |  Adobe Stock">
            <a:extLst>
              <a:ext uri="{FF2B5EF4-FFF2-40B4-BE49-F238E27FC236}">
                <a16:creationId xmlns:a16="http://schemas.microsoft.com/office/drawing/2014/main" id="{513C27ED-AD83-78C7-A163-8C44E280C8F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45608">
            <a:off x="3354427" y="4539899"/>
            <a:ext cx="2590792" cy="1843251"/>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C31C5EF1-FD99-D738-96C3-29E803398286}"/>
              </a:ext>
            </a:extLst>
          </p:cNvPr>
          <p:cNvSpPr txBox="1"/>
          <p:nvPr/>
        </p:nvSpPr>
        <p:spPr>
          <a:xfrm>
            <a:off x="3778108" y="4929302"/>
            <a:ext cx="2638975" cy="1077218"/>
          </a:xfrm>
          <a:prstGeom prst="rect">
            <a:avLst/>
          </a:prstGeom>
          <a:noFill/>
        </p:spPr>
        <p:txBody>
          <a:bodyPr wrap="square" rtlCol="0">
            <a:spAutoFit/>
          </a:bodyPr>
          <a:lstStyle/>
          <a:p>
            <a:r>
              <a:rPr lang="pt-BR" sz="1600" dirty="0">
                <a:solidFill>
                  <a:schemeClr val="accent4"/>
                </a:solidFill>
                <a:latin typeface="Cavolini" panose="03000502040302020204" pitchFamily="66" charset="0"/>
                <a:cs typeface="Cavolini" panose="03000502040302020204" pitchFamily="66" charset="0"/>
              </a:rPr>
              <a:t>     </a:t>
            </a:r>
          </a:p>
          <a:p>
            <a:endParaRPr lang="pt-BR" sz="1600" dirty="0">
              <a:solidFill>
                <a:schemeClr val="accent4"/>
              </a:solidFill>
              <a:latin typeface="Cavolini" panose="03000502040302020204" pitchFamily="66" charset="0"/>
              <a:cs typeface="Cavolini" panose="03000502040302020204" pitchFamily="66" charset="0"/>
            </a:endParaRPr>
          </a:p>
          <a:p>
            <a:endParaRPr lang="pt-BR" sz="1600" dirty="0">
              <a:solidFill>
                <a:schemeClr val="accent4"/>
              </a:solidFill>
              <a:latin typeface="Cavolini" panose="03000502040302020204" pitchFamily="66" charset="0"/>
              <a:cs typeface="Cavolini" panose="03000502040302020204" pitchFamily="66" charset="0"/>
            </a:endParaRPr>
          </a:p>
          <a:p>
            <a:r>
              <a:rPr lang="pt-BR" sz="1600" dirty="0">
                <a:solidFill>
                  <a:schemeClr val="accent4"/>
                </a:solidFill>
                <a:latin typeface="Cavolini" panose="03000502040302020204" pitchFamily="66" charset="0"/>
                <a:cs typeface="Cavolini" panose="03000502040302020204" pitchFamily="66" charset="0"/>
              </a:rPr>
              <a:t>(</a:t>
            </a:r>
            <a:r>
              <a:rPr lang="pt-BR" sz="1600" dirty="0" err="1">
                <a:solidFill>
                  <a:schemeClr val="accent4"/>
                </a:solidFill>
                <a:latin typeface="Cavolini" panose="03000502040302020204" pitchFamily="66" charset="0"/>
                <a:cs typeface="Cavolini" panose="03000502040302020204" pitchFamily="66" charset="0"/>
              </a:rPr>
              <a:t>Process</a:t>
            </a:r>
            <a:r>
              <a:rPr lang="pt-BR" sz="1600" dirty="0">
                <a:solidFill>
                  <a:schemeClr val="accent4"/>
                </a:solidFill>
                <a:latin typeface="Cavolini" panose="03000502040302020204" pitchFamily="66" charset="0"/>
                <a:cs typeface="Cavolini" panose="03000502040302020204" pitchFamily="66" charset="0"/>
              </a:rPr>
              <a:t> model)</a:t>
            </a:r>
          </a:p>
        </p:txBody>
      </p:sp>
      <p:sp>
        <p:nvSpPr>
          <p:cNvPr id="4" name="Título 3">
            <a:extLst>
              <a:ext uri="{FF2B5EF4-FFF2-40B4-BE49-F238E27FC236}">
                <a16:creationId xmlns:a16="http://schemas.microsoft.com/office/drawing/2014/main" id="{9305EEC1-C1C6-D111-FB2B-04F6439D7C47}"/>
              </a:ext>
            </a:extLst>
          </p:cNvPr>
          <p:cNvSpPr>
            <a:spLocks noGrp="1"/>
          </p:cNvSpPr>
          <p:nvPr>
            <p:ph type="title"/>
          </p:nvPr>
        </p:nvSpPr>
        <p:spPr/>
        <p:txBody>
          <a:bodyPr/>
          <a:lstStyle/>
          <a:p>
            <a:r>
              <a:rPr lang="pt-BR" dirty="0" err="1"/>
              <a:t>Predict</a:t>
            </a:r>
            <a:r>
              <a:rPr lang="pt-BR" dirty="0"/>
              <a:t> E update</a:t>
            </a:r>
          </a:p>
        </p:txBody>
      </p:sp>
      <p:pic>
        <p:nvPicPr>
          <p:cNvPr id="6" name="Picture 2" descr="Arrow Drawn Png Images – Browse 320,949 Stock Photos, Vectors, and Video |  Adobe Stock">
            <a:extLst>
              <a:ext uri="{FF2B5EF4-FFF2-40B4-BE49-F238E27FC236}">
                <a16:creationId xmlns:a16="http://schemas.microsoft.com/office/drawing/2014/main" id="{D7631B0D-42CF-0B45-11FF-34BE404C0418}"/>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flipV="1">
            <a:off x="6459479" y="3071976"/>
            <a:ext cx="808072" cy="10819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Arrow Drawn Png Images – Browse 320,949 Stock Photos, Vectors, and Video |  Adobe Stock">
            <a:extLst>
              <a:ext uri="{FF2B5EF4-FFF2-40B4-BE49-F238E27FC236}">
                <a16:creationId xmlns:a16="http://schemas.microsoft.com/office/drawing/2014/main" id="{E04AD047-E736-9208-6BA5-49BF494EB16A}"/>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221266" y="3301518"/>
            <a:ext cx="2590792" cy="1843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ell Curve Icon - Free PNG &amp; SVG 2005589 - Noun Project">
            <a:extLst>
              <a:ext uri="{FF2B5EF4-FFF2-40B4-BE49-F238E27FC236}">
                <a16:creationId xmlns:a16="http://schemas.microsoft.com/office/drawing/2014/main" id="{0DC2588F-45BF-2017-197A-B0E14D18337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4815" y="2606363"/>
            <a:ext cx="1511920" cy="1905000"/>
          </a:xfrm>
          <a:prstGeom prst="rect">
            <a:avLst/>
          </a:prstGeom>
          <a:noFill/>
          <a:ln>
            <a:noFill/>
            <a:prstDash val="sysDash"/>
          </a:ln>
          <a:extLst>
            <a:ext uri="{909E8E84-426E-40DD-AFC4-6F175D3DCCD1}">
              <a14:hiddenFill xmlns:a14="http://schemas.microsoft.com/office/drawing/2010/main">
                <a:solidFill>
                  <a:srgbClr val="FFFFFF"/>
                </a:solidFill>
              </a14:hiddenFill>
            </a:ext>
          </a:extLst>
        </p:spPr>
      </p:pic>
      <p:cxnSp>
        <p:nvCxnSpPr>
          <p:cNvPr id="23" name="Conector reto 22">
            <a:extLst>
              <a:ext uri="{FF2B5EF4-FFF2-40B4-BE49-F238E27FC236}">
                <a16:creationId xmlns:a16="http://schemas.microsoft.com/office/drawing/2014/main" id="{DAC119ED-5BF0-AC5A-BEF2-4B3A797DAA4F}"/>
              </a:ext>
            </a:extLst>
          </p:cNvPr>
          <p:cNvCxnSpPr>
            <a:cxnSpLocks/>
          </p:cNvCxnSpPr>
          <p:nvPr/>
        </p:nvCxnSpPr>
        <p:spPr>
          <a:xfrm flipV="1">
            <a:off x="7324707" y="4511363"/>
            <a:ext cx="0" cy="641831"/>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25BA1A96-6E50-7690-4455-E11436B7F414}"/>
              </a:ext>
            </a:extLst>
          </p:cNvPr>
          <p:cNvCxnSpPr>
            <a:cxnSpLocks/>
          </p:cNvCxnSpPr>
          <p:nvPr/>
        </p:nvCxnSpPr>
        <p:spPr>
          <a:xfrm flipV="1">
            <a:off x="7309727" y="3408476"/>
            <a:ext cx="0" cy="98287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25" name="Picture 2" descr="Bell Curve Icon - Free PNG &amp; SVG 2005589 - Noun Project">
            <a:extLst>
              <a:ext uri="{FF2B5EF4-FFF2-40B4-BE49-F238E27FC236}">
                <a16:creationId xmlns:a16="http://schemas.microsoft.com/office/drawing/2014/main" id="{48FA41D3-DA89-9C50-2945-A4D3DB026C19}"/>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15980" y="3948214"/>
            <a:ext cx="2124667" cy="1390664"/>
          </a:xfrm>
          <a:prstGeom prst="rect">
            <a:avLst/>
          </a:prstGeom>
          <a:noFill/>
          <a:ln>
            <a:noFill/>
            <a:prstDash val="sysDash"/>
          </a:ln>
          <a:extLst>
            <a:ext uri="{909E8E84-426E-40DD-AFC4-6F175D3DCCD1}">
              <a14:hiddenFill xmlns:a14="http://schemas.microsoft.com/office/drawing/2010/main">
                <a:solidFill>
                  <a:srgbClr val="FFFFFF"/>
                </a:solidFill>
              </a14:hiddenFill>
            </a:ext>
          </a:extLst>
        </p:spPr>
      </p:pic>
      <p:grpSp>
        <p:nvGrpSpPr>
          <p:cNvPr id="26" name="Agrupar 25">
            <a:extLst>
              <a:ext uri="{FF2B5EF4-FFF2-40B4-BE49-F238E27FC236}">
                <a16:creationId xmlns:a16="http://schemas.microsoft.com/office/drawing/2014/main" id="{BF4A3D79-9DFB-A1FD-6F66-1793FEEA5C8B}"/>
              </a:ext>
            </a:extLst>
          </p:cNvPr>
          <p:cNvGrpSpPr/>
          <p:nvPr/>
        </p:nvGrpSpPr>
        <p:grpSpPr>
          <a:xfrm>
            <a:off x="6351186" y="1741226"/>
            <a:ext cx="2068439" cy="1583857"/>
            <a:chOff x="6331743" y="2999407"/>
            <a:chExt cx="1905000" cy="1474498"/>
          </a:xfrm>
        </p:grpSpPr>
        <p:pic>
          <p:nvPicPr>
            <p:cNvPr id="27" name="Picture 2" descr="Bell Curve Icon - Free PNG &amp; SVG 2005589 - Noun Project">
              <a:extLst>
                <a:ext uri="{FF2B5EF4-FFF2-40B4-BE49-F238E27FC236}">
                  <a16:creationId xmlns:a16="http://schemas.microsoft.com/office/drawing/2014/main" id="{2070C297-BBA0-290F-80AF-C6E194A51DAB}"/>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31743" y="2999407"/>
              <a:ext cx="1905000" cy="1474498"/>
            </a:xfrm>
            <a:prstGeom prst="rect">
              <a:avLst/>
            </a:prstGeom>
            <a:noFill/>
            <a:ln>
              <a:noFill/>
              <a:prstDash val="sysDash"/>
            </a:ln>
            <a:extLst>
              <a:ext uri="{909E8E84-426E-40DD-AFC4-6F175D3DCCD1}">
                <a14:hiddenFill xmlns:a14="http://schemas.microsoft.com/office/drawing/2010/main">
                  <a:solidFill>
                    <a:srgbClr val="FFFFFF"/>
                  </a:solidFill>
                </a14:hiddenFill>
              </a:ext>
            </a:extLst>
          </p:spPr>
        </p:pic>
        <p:cxnSp>
          <p:nvCxnSpPr>
            <p:cNvPr id="28" name="Conector reto 27">
              <a:extLst>
                <a:ext uri="{FF2B5EF4-FFF2-40B4-BE49-F238E27FC236}">
                  <a16:creationId xmlns:a16="http://schemas.microsoft.com/office/drawing/2014/main" id="{08D96439-55DF-9AAA-AEB5-2300407C9561}"/>
                </a:ext>
              </a:extLst>
            </p:cNvPr>
            <p:cNvCxnSpPr>
              <a:cxnSpLocks/>
            </p:cNvCxnSpPr>
            <p:nvPr/>
          </p:nvCxnSpPr>
          <p:spPr>
            <a:xfrm flipV="1">
              <a:off x="7235369" y="3579216"/>
              <a:ext cx="0" cy="753155"/>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pic>
        <p:nvPicPr>
          <p:cNvPr id="29" name="Picture 2" descr="Bell Curve Icon - Free PNG &amp; SVG 2005589 - Noun Project">
            <a:extLst>
              <a:ext uri="{FF2B5EF4-FFF2-40B4-BE49-F238E27FC236}">
                <a16:creationId xmlns:a16="http://schemas.microsoft.com/office/drawing/2014/main" id="{500DF9FD-C41D-B4D5-D50C-27D7B64F2F0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57868" y="3899912"/>
            <a:ext cx="1717910" cy="1905000"/>
          </a:xfrm>
          <a:prstGeom prst="rect">
            <a:avLst/>
          </a:prstGeom>
          <a:noFill/>
          <a:ln>
            <a:noFill/>
            <a:prstDash val="sysDash"/>
          </a:ln>
          <a:extLst>
            <a:ext uri="{909E8E84-426E-40DD-AFC4-6F175D3DCCD1}">
              <a14:hiddenFill xmlns:a14="http://schemas.microsoft.com/office/drawing/2010/main">
                <a:solidFill>
                  <a:srgbClr val="FFFFFF"/>
                </a:solidFill>
              </a14:hiddenFill>
            </a:ext>
          </a:extLst>
        </p:spPr>
      </p:pic>
      <p:sp>
        <p:nvSpPr>
          <p:cNvPr id="30" name="Elipse 29">
            <a:extLst>
              <a:ext uri="{FF2B5EF4-FFF2-40B4-BE49-F238E27FC236}">
                <a16:creationId xmlns:a16="http://schemas.microsoft.com/office/drawing/2014/main" id="{C8EC4233-B54F-6322-0817-2178448DBF2A}"/>
              </a:ext>
            </a:extLst>
          </p:cNvPr>
          <p:cNvSpPr/>
          <p:nvPr/>
        </p:nvSpPr>
        <p:spPr>
          <a:xfrm>
            <a:off x="7248237" y="5147850"/>
            <a:ext cx="144000" cy="144000"/>
          </a:xfrm>
          <a:prstGeom prst="ellipse">
            <a:avLst/>
          </a:prstGeom>
          <a:solidFill>
            <a:schemeClr val="accent4"/>
          </a:solidFill>
          <a:ln w="57150">
            <a:no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1" name="Elipse 30">
            <a:extLst>
              <a:ext uri="{FF2B5EF4-FFF2-40B4-BE49-F238E27FC236}">
                <a16:creationId xmlns:a16="http://schemas.microsoft.com/office/drawing/2014/main" id="{27449DFE-7BC0-E1D0-B9C8-84E65CBE5E5F}"/>
              </a:ext>
            </a:extLst>
          </p:cNvPr>
          <p:cNvSpPr/>
          <p:nvPr/>
        </p:nvSpPr>
        <p:spPr>
          <a:xfrm>
            <a:off x="7248237" y="3136917"/>
            <a:ext cx="144000" cy="144000"/>
          </a:xfrm>
          <a:prstGeom prst="ellipse">
            <a:avLst/>
          </a:prstGeom>
          <a:solidFill>
            <a:schemeClr val="accent1"/>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pt-BR">
              <a:solidFill>
                <a:schemeClr val="accent1"/>
              </a:solidFill>
            </a:endParaRPr>
          </a:p>
        </p:txBody>
      </p:sp>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05128897-46B3-21B5-9408-93F62828FB9D}"/>
                  </a:ext>
                </a:extLst>
              </p:cNvPr>
              <p:cNvSpPr txBox="1"/>
              <p:nvPr/>
            </p:nvSpPr>
            <p:spPr>
              <a:xfrm>
                <a:off x="7488791" y="2253229"/>
                <a:ext cx="2463751" cy="400110"/>
              </a:xfrm>
              <a:prstGeom prst="rect">
                <a:avLst/>
              </a:prstGeom>
              <a:noFill/>
            </p:spPr>
            <p:txBody>
              <a:bodyPr wrap="none" rtlCol="0">
                <a:spAutoFit/>
              </a:bodyPr>
              <a:lstStyle/>
              <a:p>
                <a:r>
                  <a:rPr lang="pt-BR" sz="1600" dirty="0">
                    <a:solidFill>
                      <a:schemeClr val="accent1"/>
                    </a:solidFill>
                    <a:latin typeface="Cavolini" panose="03000502040302020204" pitchFamily="66" charset="0"/>
                    <a:cs typeface="Cavolini" panose="03000502040302020204" pitchFamily="66" charset="0"/>
                  </a:rPr>
                  <a:t>MEASUREMENT </a:t>
                </a:r>
                <a14:m>
                  <m:oMath xmlns:m="http://schemas.openxmlformats.org/officeDocument/2006/math">
                    <m:sSub>
                      <m:sSubPr>
                        <m:ctrlPr>
                          <a:rPr lang="pt-BR" sz="2000" b="1" i="1" smtClean="0">
                            <a:solidFill>
                              <a:schemeClr val="accent1"/>
                            </a:solidFill>
                            <a:latin typeface="Cambria Math" panose="02040503050406030204" pitchFamily="18" charset="0"/>
                          </a:rPr>
                        </m:ctrlPr>
                      </m:sSubPr>
                      <m:e>
                        <m:r>
                          <a:rPr lang="pt-BR" sz="2000" b="1" i="1" smtClean="0">
                            <a:solidFill>
                              <a:schemeClr val="accent1"/>
                            </a:solidFill>
                            <a:latin typeface="Cambria Math" panose="02040503050406030204" pitchFamily="18" charset="0"/>
                          </a:rPr>
                          <m:t>𝒛</m:t>
                        </m:r>
                      </m:e>
                      <m:sub>
                        <m:r>
                          <a:rPr lang="pt-BR" sz="2000" b="0" i="1" smtClean="0">
                            <a:solidFill>
                              <a:schemeClr val="accent1"/>
                            </a:solidFill>
                            <a:latin typeface="Cambria Math" panose="02040503050406030204" pitchFamily="18" charset="0"/>
                          </a:rPr>
                          <m:t>𝑡</m:t>
                        </m:r>
                        <m:r>
                          <a:rPr lang="pt-BR" sz="2000" b="0" i="1" smtClean="0">
                            <a:solidFill>
                              <a:schemeClr val="accent1"/>
                            </a:solidFill>
                            <a:latin typeface="Cambria Math" panose="02040503050406030204" pitchFamily="18" charset="0"/>
                          </a:rPr>
                          <m:t>+1</m:t>
                        </m:r>
                      </m:sub>
                    </m:sSub>
                  </m:oMath>
                </a14:m>
                <a:endParaRPr lang="pt-BR" sz="1600" b="1" dirty="0">
                  <a:solidFill>
                    <a:schemeClr val="accent1"/>
                  </a:solidFill>
                  <a:latin typeface="Cavolini" panose="03000502040302020204" pitchFamily="66" charset="0"/>
                  <a:cs typeface="Cavolini" panose="03000502040302020204" pitchFamily="66" charset="0"/>
                </a:endParaRPr>
              </a:p>
            </p:txBody>
          </p:sp>
        </mc:Choice>
        <mc:Fallback xmlns="">
          <p:sp>
            <p:nvSpPr>
              <p:cNvPr id="32" name="CaixaDeTexto 31">
                <a:extLst>
                  <a:ext uri="{FF2B5EF4-FFF2-40B4-BE49-F238E27FC236}">
                    <a16:creationId xmlns:a16="http://schemas.microsoft.com/office/drawing/2014/main" id="{05128897-46B3-21B5-9408-93F62828FB9D}"/>
                  </a:ext>
                </a:extLst>
              </p:cNvPr>
              <p:cNvSpPr txBox="1">
                <a:spLocks noRot="1" noChangeAspect="1" noMove="1" noResize="1" noEditPoints="1" noAdjustHandles="1" noChangeArrowheads="1" noChangeShapeType="1" noTextEdit="1"/>
              </p:cNvSpPr>
              <p:nvPr/>
            </p:nvSpPr>
            <p:spPr>
              <a:xfrm>
                <a:off x="7488791" y="2253229"/>
                <a:ext cx="2463751" cy="400110"/>
              </a:xfrm>
              <a:prstGeom prst="rect">
                <a:avLst/>
              </a:prstGeom>
              <a:blipFill>
                <a:blip r:embed="rId5"/>
                <a:stretch>
                  <a:fillRect l="-1235"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CEEF1CCC-9154-6F9F-EB71-32E6FC3B2024}"/>
                  </a:ext>
                </a:extLst>
              </p:cNvPr>
              <p:cNvSpPr txBox="1"/>
              <p:nvPr/>
            </p:nvSpPr>
            <p:spPr>
              <a:xfrm>
                <a:off x="8685904" y="3701178"/>
                <a:ext cx="2681568" cy="707886"/>
              </a:xfrm>
              <a:prstGeom prst="rect">
                <a:avLst/>
              </a:prstGeom>
              <a:noFill/>
            </p:spPr>
            <p:txBody>
              <a:bodyPr wrap="none" rtlCol="0">
                <a:spAutoFit/>
              </a:bodyPr>
              <a:lstStyle/>
              <a:p>
                <a:r>
                  <a:rPr lang="pt-BR" sz="1600" dirty="0">
                    <a:solidFill>
                      <a:srgbClr val="C00000"/>
                    </a:solidFill>
                    <a:latin typeface="Cavolini" panose="03000502040302020204" pitchFamily="66" charset="0"/>
                    <a:cs typeface="Cavolini" panose="03000502040302020204" pitchFamily="66" charset="0"/>
                  </a:rPr>
                  <a:t>RESIDUAL  </a:t>
                </a:r>
                <a14:m>
                  <m:oMath xmlns:m="http://schemas.openxmlformats.org/officeDocument/2006/math">
                    <m:sSub>
                      <m:sSubPr>
                        <m:ctrlPr>
                          <a:rPr lang="pt-BR" sz="2000" i="1">
                            <a:solidFill>
                              <a:schemeClr val="accent2"/>
                            </a:solidFill>
                            <a:latin typeface="Cambria Math" panose="02040503050406030204" pitchFamily="18" charset="0"/>
                          </a:rPr>
                        </m:ctrlPr>
                      </m:sSubPr>
                      <m:e>
                        <m:r>
                          <a:rPr lang="pt-BR" sz="2000" i="1">
                            <a:solidFill>
                              <a:schemeClr val="accent2"/>
                            </a:solidFill>
                            <a:latin typeface="Cambria Math" panose="02040503050406030204" pitchFamily="18" charset="0"/>
                          </a:rPr>
                          <m:t>𝑦</m:t>
                        </m:r>
                      </m:e>
                      <m:sub>
                        <m:r>
                          <a:rPr lang="pt-BR" sz="2000" i="1">
                            <a:solidFill>
                              <a:schemeClr val="accent2"/>
                            </a:solidFill>
                            <a:latin typeface="Cambria Math" panose="02040503050406030204" pitchFamily="18" charset="0"/>
                          </a:rPr>
                          <m:t>𝑡</m:t>
                        </m:r>
                        <m:r>
                          <a:rPr lang="pt-BR" sz="2000" b="0" i="1" smtClean="0">
                            <a:solidFill>
                              <a:schemeClr val="accent2"/>
                            </a:solidFill>
                            <a:latin typeface="Cambria Math" panose="02040503050406030204" pitchFamily="18" charset="0"/>
                          </a:rPr>
                          <m:t>+1</m:t>
                        </m:r>
                      </m:sub>
                    </m:sSub>
                  </m:oMath>
                </a14:m>
                <a:endParaRPr lang="pt-BR" sz="1600" dirty="0">
                  <a:solidFill>
                    <a:schemeClr val="tx1"/>
                  </a:solidFill>
                  <a:latin typeface="Cavolini" panose="03000502040302020204" pitchFamily="66" charset="0"/>
                  <a:cs typeface="Cavolini" panose="03000502040302020204" pitchFamily="66" charset="0"/>
                </a:endParaRPr>
              </a:p>
              <a:p>
                <a:pPr/>
                <a14:m>
                  <m:oMathPara xmlns:m="http://schemas.openxmlformats.org/officeDocument/2006/math">
                    <m:oMathParaPr>
                      <m:jc m:val="centerGroup"/>
                    </m:oMathParaPr>
                    <m:oMath xmlns:m="http://schemas.openxmlformats.org/officeDocument/2006/math">
                      <m:sSub>
                        <m:sSubPr>
                          <m:ctrlPr>
                            <a:rPr lang="pt-BR" sz="2000" i="1">
                              <a:solidFill>
                                <a:schemeClr val="accent2"/>
                              </a:solidFill>
                              <a:latin typeface="Cambria Math" panose="02040503050406030204" pitchFamily="18" charset="0"/>
                            </a:rPr>
                          </m:ctrlPr>
                        </m:sSubPr>
                        <m:e>
                          <m:r>
                            <a:rPr lang="pt-BR" sz="2000" b="1" i="1">
                              <a:solidFill>
                                <a:schemeClr val="accent2"/>
                              </a:solidFill>
                              <a:latin typeface="Cambria Math" panose="02040503050406030204" pitchFamily="18" charset="0"/>
                            </a:rPr>
                            <m:t>𝒚</m:t>
                          </m:r>
                        </m:e>
                        <m:sub>
                          <m:r>
                            <a:rPr lang="pt-BR" sz="2000" i="1" smtClean="0">
                              <a:solidFill>
                                <a:schemeClr val="accent2"/>
                              </a:solidFill>
                              <a:latin typeface="Cambria Math" panose="02040503050406030204" pitchFamily="18" charset="0"/>
                            </a:rPr>
                            <m:t>𝑡</m:t>
                          </m:r>
                          <m:r>
                            <a:rPr lang="pt-BR" sz="2000" i="1">
                              <a:solidFill>
                                <a:schemeClr val="accent2"/>
                              </a:solidFill>
                              <a:latin typeface="Cambria Math" panose="02040503050406030204" pitchFamily="18" charset="0"/>
                            </a:rPr>
                            <m:t>+1</m:t>
                          </m:r>
                        </m:sub>
                      </m:sSub>
                      <m:r>
                        <a:rPr lang="pt-BR" sz="2000" b="0" i="1" smtClean="0">
                          <a:solidFill>
                            <a:schemeClr val="tx1"/>
                          </a:solidFill>
                          <a:latin typeface="Cambria Math" panose="02040503050406030204" pitchFamily="18" charset="0"/>
                        </a:rPr>
                        <m:t>=</m:t>
                      </m:r>
                      <m:sSub>
                        <m:sSubPr>
                          <m:ctrlPr>
                            <a:rPr lang="pt-BR" sz="2000" b="0" i="1" smtClean="0">
                              <a:solidFill>
                                <a:schemeClr val="accent1"/>
                              </a:solidFill>
                              <a:latin typeface="Cambria Math" panose="02040503050406030204" pitchFamily="18" charset="0"/>
                            </a:rPr>
                          </m:ctrlPr>
                        </m:sSubPr>
                        <m:e>
                          <m:r>
                            <a:rPr lang="pt-BR" sz="2000" b="1" i="1" smtClean="0">
                              <a:solidFill>
                                <a:schemeClr val="accent1"/>
                              </a:solidFill>
                              <a:latin typeface="Cambria Math" panose="02040503050406030204" pitchFamily="18" charset="0"/>
                            </a:rPr>
                            <m:t>𝒛</m:t>
                          </m:r>
                        </m:e>
                        <m:sub>
                          <m:r>
                            <a:rPr lang="pt-BR" sz="2000" b="0" i="1" smtClean="0">
                              <a:solidFill>
                                <a:schemeClr val="accent1"/>
                              </a:solidFill>
                              <a:latin typeface="Cambria Math" panose="02040503050406030204" pitchFamily="18" charset="0"/>
                            </a:rPr>
                            <m:t>𝑡</m:t>
                          </m:r>
                          <m:r>
                            <a:rPr lang="pt-BR" sz="2000" b="0" i="1" smtClean="0">
                              <a:solidFill>
                                <a:schemeClr val="accent1"/>
                              </a:solidFill>
                              <a:latin typeface="Cambria Math" panose="02040503050406030204" pitchFamily="18" charset="0"/>
                            </a:rPr>
                            <m:t>+1</m:t>
                          </m:r>
                        </m:sub>
                      </m:sSub>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𝑯</m:t>
                      </m:r>
                      <m:sSub>
                        <m:sSubPr>
                          <m:ctrlPr>
                            <a:rPr lang="pt-BR" sz="2000" i="1" smtClean="0">
                              <a:solidFill>
                                <a:schemeClr val="accent4"/>
                              </a:solidFill>
                              <a:latin typeface="Cambria Math" panose="02040503050406030204" pitchFamily="18" charset="0"/>
                            </a:rPr>
                          </m:ctrlPr>
                        </m:sSubPr>
                        <m:e>
                          <m:acc>
                            <m:accPr>
                              <m:chr m:val="̅"/>
                              <m:ctrlPr>
                                <a:rPr lang="pt-BR" sz="2000" b="1" i="1">
                                  <a:solidFill>
                                    <a:schemeClr val="accent4"/>
                                  </a:solidFill>
                                  <a:latin typeface="Cambria Math" panose="02040503050406030204" pitchFamily="18" charset="0"/>
                                </a:rPr>
                              </m:ctrlPr>
                            </m:accPr>
                            <m:e>
                              <m:r>
                                <a:rPr lang="pt-BR" sz="2000" b="1" i="1">
                                  <a:solidFill>
                                    <a:schemeClr val="accent4"/>
                                  </a:solidFill>
                                  <a:latin typeface="Cambria Math" panose="02040503050406030204" pitchFamily="18" charset="0"/>
                                </a:rPr>
                                <m:t>𝒙</m:t>
                              </m:r>
                            </m:e>
                          </m:acc>
                        </m:e>
                        <m:sub>
                          <m:r>
                            <a:rPr lang="pt-BR" sz="2000" i="1">
                              <a:solidFill>
                                <a:schemeClr val="accent4"/>
                              </a:solidFill>
                              <a:latin typeface="Cambria Math" panose="02040503050406030204" pitchFamily="18" charset="0"/>
                            </a:rPr>
                            <m:t>𝑡</m:t>
                          </m:r>
                          <m:r>
                            <a:rPr lang="pt-BR" sz="2000" b="0" i="1" smtClean="0">
                              <a:solidFill>
                                <a:schemeClr val="accent4"/>
                              </a:solidFill>
                              <a:latin typeface="Cambria Math" panose="02040503050406030204" pitchFamily="18" charset="0"/>
                            </a:rPr>
                            <m:t>+1</m:t>
                          </m:r>
                        </m:sub>
                      </m:sSub>
                    </m:oMath>
                  </m:oMathPara>
                </a14:m>
                <a:endParaRPr lang="pt-BR" sz="2000" dirty="0">
                  <a:solidFill>
                    <a:schemeClr val="tx1"/>
                  </a:solidFill>
                  <a:latin typeface="Cavolini" panose="03000502040302020204" pitchFamily="66" charset="0"/>
                  <a:cs typeface="Cavolini" panose="03000502040302020204" pitchFamily="66" charset="0"/>
                </a:endParaRPr>
              </a:p>
            </p:txBody>
          </p:sp>
        </mc:Choice>
        <mc:Fallback xmlns="">
          <p:sp>
            <p:nvSpPr>
              <p:cNvPr id="33" name="CaixaDeTexto 32">
                <a:extLst>
                  <a:ext uri="{FF2B5EF4-FFF2-40B4-BE49-F238E27FC236}">
                    <a16:creationId xmlns:a16="http://schemas.microsoft.com/office/drawing/2014/main" id="{CEEF1CCC-9154-6F9F-EB71-32E6FC3B2024}"/>
                  </a:ext>
                </a:extLst>
              </p:cNvPr>
              <p:cNvSpPr txBox="1">
                <a:spLocks noRot="1" noChangeAspect="1" noMove="1" noResize="1" noEditPoints="1" noAdjustHandles="1" noChangeArrowheads="1" noChangeShapeType="1" noTextEdit="1"/>
              </p:cNvSpPr>
              <p:nvPr/>
            </p:nvSpPr>
            <p:spPr>
              <a:xfrm>
                <a:off x="8685904" y="3701178"/>
                <a:ext cx="2681568" cy="707886"/>
              </a:xfrm>
              <a:prstGeom prst="rect">
                <a:avLst/>
              </a:prstGeom>
              <a:blipFill>
                <a:blip r:embed="rId6"/>
                <a:stretch>
                  <a:fillRect l="-1364" b="-4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C695C78E-3C52-0D87-0CB0-F2DA9541B9D3}"/>
                  </a:ext>
                </a:extLst>
              </p:cNvPr>
              <p:cNvSpPr txBox="1"/>
              <p:nvPr/>
            </p:nvSpPr>
            <p:spPr>
              <a:xfrm>
                <a:off x="6726691" y="5308024"/>
                <a:ext cx="2028440" cy="400110"/>
              </a:xfrm>
              <a:prstGeom prst="rect">
                <a:avLst/>
              </a:prstGeom>
              <a:noFill/>
            </p:spPr>
            <p:txBody>
              <a:bodyPr wrap="none" rtlCol="0">
                <a:spAutoFit/>
              </a:bodyPr>
              <a:lstStyle/>
              <a:p>
                <a:r>
                  <a:rPr lang="pt-BR" sz="1600" dirty="0">
                    <a:solidFill>
                      <a:schemeClr val="accent4"/>
                    </a:solidFill>
                    <a:latin typeface="Cavolini" panose="03000502040302020204" pitchFamily="66" charset="0"/>
                    <a:cs typeface="Cavolini" panose="03000502040302020204" pitchFamily="66" charset="0"/>
                  </a:rPr>
                  <a:t>PRIOR </a:t>
                </a:r>
                <a14:m>
                  <m:oMath xmlns:m="http://schemas.openxmlformats.org/officeDocument/2006/math">
                    <m:sSub>
                      <m:sSubPr>
                        <m:ctrlPr>
                          <a:rPr lang="pt-BR" sz="2000" b="0" i="1" smtClean="0">
                            <a:solidFill>
                              <a:schemeClr val="accent4"/>
                            </a:solidFill>
                            <a:latin typeface="Cambria Math" panose="02040503050406030204" pitchFamily="18" charset="0"/>
                          </a:rPr>
                        </m:ctrlPr>
                      </m:sSubPr>
                      <m:e>
                        <m:acc>
                          <m:accPr>
                            <m:chr m:val="̅"/>
                            <m:ctrlPr>
                              <a:rPr lang="pt-BR" sz="2000" b="1" i="1">
                                <a:solidFill>
                                  <a:schemeClr val="accent4"/>
                                </a:solidFill>
                                <a:latin typeface="Cambria Math" panose="02040503050406030204" pitchFamily="18" charset="0"/>
                              </a:rPr>
                            </m:ctrlPr>
                          </m:accPr>
                          <m:e>
                            <m:r>
                              <a:rPr lang="pt-BR" sz="2000" b="1" i="1" smtClean="0">
                                <a:solidFill>
                                  <a:schemeClr val="accent4"/>
                                </a:solidFill>
                                <a:latin typeface="Cambria Math" panose="02040503050406030204" pitchFamily="18" charset="0"/>
                              </a:rPr>
                              <m:t>𝒙</m:t>
                            </m:r>
                          </m:e>
                        </m:acc>
                      </m:e>
                      <m:sub>
                        <m:r>
                          <a:rPr lang="pt-BR" sz="2000" b="0" i="1" smtClean="0">
                            <a:solidFill>
                              <a:schemeClr val="accent4"/>
                            </a:solidFill>
                            <a:latin typeface="Cambria Math" panose="02040503050406030204" pitchFamily="18" charset="0"/>
                          </a:rPr>
                          <m:t>𝑡</m:t>
                        </m:r>
                        <m:r>
                          <a:rPr lang="pt-BR" sz="2000" b="0" i="1" smtClean="0">
                            <a:solidFill>
                              <a:schemeClr val="accent4"/>
                            </a:solidFill>
                            <a:latin typeface="Cambria Math" panose="02040503050406030204" pitchFamily="18" charset="0"/>
                          </a:rPr>
                          <m:t>+1</m:t>
                        </m:r>
                      </m:sub>
                    </m:sSub>
                    <m:r>
                      <a:rPr lang="pt-BR" sz="2000" b="0" i="1" smtClean="0">
                        <a:solidFill>
                          <a:schemeClr val="accent4"/>
                        </a:solidFill>
                        <a:latin typeface="Cambria Math" panose="02040503050406030204" pitchFamily="18" charset="0"/>
                      </a:rPr>
                      <m:t>,</m:t>
                    </m:r>
                    <m:sSub>
                      <m:sSubPr>
                        <m:ctrlPr>
                          <a:rPr lang="pt-BR" sz="2000" b="0" i="1" smtClean="0">
                            <a:solidFill>
                              <a:schemeClr val="accent4"/>
                            </a:solidFill>
                            <a:latin typeface="Cambria Math" panose="02040503050406030204" pitchFamily="18" charset="0"/>
                          </a:rPr>
                        </m:ctrlPr>
                      </m:sSubPr>
                      <m:e>
                        <m:acc>
                          <m:accPr>
                            <m:chr m:val="̅"/>
                            <m:ctrlPr>
                              <a:rPr lang="pt-BR" sz="2000" b="0" i="1" smtClean="0">
                                <a:solidFill>
                                  <a:schemeClr val="accent4"/>
                                </a:solidFill>
                                <a:latin typeface="Cambria Math" panose="02040503050406030204" pitchFamily="18" charset="0"/>
                              </a:rPr>
                            </m:ctrlPr>
                          </m:accPr>
                          <m:e>
                            <m:r>
                              <a:rPr lang="pt-BR" sz="2000" b="1" i="1" smtClean="0">
                                <a:solidFill>
                                  <a:schemeClr val="accent4"/>
                                </a:solidFill>
                                <a:latin typeface="Cambria Math" panose="02040503050406030204" pitchFamily="18" charset="0"/>
                              </a:rPr>
                              <m:t>𝑷</m:t>
                            </m:r>
                          </m:e>
                        </m:acc>
                      </m:e>
                      <m:sub>
                        <m:r>
                          <a:rPr lang="pt-BR" sz="2000" b="0" i="1" smtClean="0">
                            <a:solidFill>
                              <a:schemeClr val="accent4"/>
                            </a:solidFill>
                            <a:latin typeface="Cambria Math" panose="02040503050406030204" pitchFamily="18" charset="0"/>
                          </a:rPr>
                          <m:t>𝑡</m:t>
                        </m:r>
                        <m:r>
                          <a:rPr lang="pt-BR" sz="2000" i="1">
                            <a:solidFill>
                              <a:schemeClr val="accent4"/>
                            </a:solidFill>
                            <a:latin typeface="Cambria Math" panose="02040503050406030204" pitchFamily="18" charset="0"/>
                          </a:rPr>
                          <m:t>+1</m:t>
                        </m:r>
                      </m:sub>
                    </m:sSub>
                  </m:oMath>
                </a14:m>
                <a:endParaRPr lang="pt-BR" sz="1600" dirty="0">
                  <a:solidFill>
                    <a:schemeClr val="accent4"/>
                  </a:solidFill>
                  <a:latin typeface="Cavolini" panose="03000502040302020204" pitchFamily="66" charset="0"/>
                  <a:cs typeface="Cavolini" panose="03000502040302020204" pitchFamily="66" charset="0"/>
                </a:endParaRPr>
              </a:p>
            </p:txBody>
          </p:sp>
        </mc:Choice>
        <mc:Fallback xmlns="">
          <p:sp>
            <p:nvSpPr>
              <p:cNvPr id="34" name="CaixaDeTexto 33">
                <a:extLst>
                  <a:ext uri="{FF2B5EF4-FFF2-40B4-BE49-F238E27FC236}">
                    <a16:creationId xmlns:a16="http://schemas.microsoft.com/office/drawing/2014/main" id="{C695C78E-3C52-0D87-0CB0-F2DA9541B9D3}"/>
                  </a:ext>
                </a:extLst>
              </p:cNvPr>
              <p:cNvSpPr txBox="1">
                <a:spLocks noRot="1" noChangeAspect="1" noMove="1" noResize="1" noEditPoints="1" noAdjustHandles="1" noChangeArrowheads="1" noChangeShapeType="1" noTextEdit="1"/>
              </p:cNvSpPr>
              <p:nvPr/>
            </p:nvSpPr>
            <p:spPr>
              <a:xfrm>
                <a:off x="6726691" y="5308024"/>
                <a:ext cx="2028440" cy="400110"/>
              </a:xfrm>
              <a:prstGeom prst="rect">
                <a:avLst/>
              </a:prstGeom>
              <a:blipFill>
                <a:blip r:embed="rId7"/>
                <a:stretch>
                  <a:fillRect l="-150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979687CD-3CF9-AF9C-7B38-B37939F23304}"/>
                  </a:ext>
                </a:extLst>
              </p:cNvPr>
              <p:cNvSpPr txBox="1"/>
              <p:nvPr/>
            </p:nvSpPr>
            <p:spPr>
              <a:xfrm>
                <a:off x="965020" y="5644017"/>
                <a:ext cx="2069028" cy="408445"/>
              </a:xfrm>
              <a:prstGeom prst="rect">
                <a:avLst/>
              </a:prstGeom>
              <a:noFill/>
            </p:spPr>
            <p:txBody>
              <a:bodyPr wrap="none" rtlCol="0">
                <a:spAutoFit/>
              </a:bodyPr>
              <a:lstStyle/>
              <a:p>
                <a:r>
                  <a:rPr lang="pt-BR" sz="1600" dirty="0">
                    <a:solidFill>
                      <a:schemeClr val="accent3">
                        <a:lumMod val="50000"/>
                      </a:schemeClr>
                    </a:solidFill>
                    <a:latin typeface="Cavolini" panose="03000502040302020204" pitchFamily="66" charset="0"/>
                    <a:cs typeface="Cavolini" panose="03000502040302020204" pitchFamily="66" charset="0"/>
                  </a:rPr>
                  <a:t>POSTERIOR </a:t>
                </a:r>
                <a14:m>
                  <m:oMath xmlns:m="http://schemas.openxmlformats.org/officeDocument/2006/math">
                    <m:sSub>
                      <m:sSubPr>
                        <m:ctrlPr>
                          <a:rPr lang="pt-BR" sz="2000" b="0" i="1" smtClean="0">
                            <a:solidFill>
                              <a:schemeClr val="accent3">
                                <a:lumMod val="50000"/>
                              </a:schemeClr>
                            </a:solidFill>
                            <a:latin typeface="Cambria Math" panose="02040503050406030204" pitchFamily="18" charset="0"/>
                          </a:rPr>
                        </m:ctrlPr>
                      </m:sSubPr>
                      <m:e>
                        <m:acc>
                          <m:accPr>
                            <m:chr m:val="̂"/>
                            <m:ctrlPr>
                              <a:rPr lang="pt-BR" sz="2000" b="1" i="1" smtClean="0">
                                <a:solidFill>
                                  <a:schemeClr val="accent3">
                                    <a:lumMod val="50000"/>
                                  </a:schemeClr>
                                </a:solidFill>
                                <a:latin typeface="Cambria Math" panose="02040503050406030204" pitchFamily="18" charset="0"/>
                              </a:rPr>
                            </m:ctrlPr>
                          </m:accPr>
                          <m:e>
                            <m:r>
                              <a:rPr lang="pt-BR" sz="2000" b="1" i="1" smtClean="0">
                                <a:solidFill>
                                  <a:schemeClr val="accent3">
                                    <a:lumMod val="50000"/>
                                  </a:schemeClr>
                                </a:solidFill>
                                <a:latin typeface="Cambria Math" panose="02040503050406030204" pitchFamily="18" charset="0"/>
                              </a:rPr>
                              <m:t>𝒙</m:t>
                            </m:r>
                          </m:e>
                        </m:acc>
                      </m:e>
                      <m:sub>
                        <m:r>
                          <a:rPr lang="pt-BR" sz="2000" b="0" i="1" smtClean="0">
                            <a:solidFill>
                              <a:schemeClr val="accent3">
                                <a:lumMod val="50000"/>
                              </a:schemeClr>
                            </a:solidFill>
                            <a:latin typeface="Cambria Math" panose="02040503050406030204" pitchFamily="18" charset="0"/>
                          </a:rPr>
                          <m:t>𝑡</m:t>
                        </m:r>
                      </m:sub>
                    </m:sSub>
                  </m:oMath>
                </a14:m>
                <a:r>
                  <a:rPr lang="pt-BR" sz="1600" dirty="0">
                    <a:solidFill>
                      <a:schemeClr val="accent3">
                        <a:lumMod val="50000"/>
                      </a:schemeClr>
                    </a:solidFill>
                    <a:latin typeface="Cavolini" panose="03000502040302020204" pitchFamily="66" charset="0"/>
                    <a:cs typeface="Cavolini" panose="03000502040302020204" pitchFamily="66" charset="0"/>
                  </a:rPr>
                  <a:t>,</a:t>
                </a:r>
                <a14:m>
                  <m:oMath xmlns:m="http://schemas.openxmlformats.org/officeDocument/2006/math">
                    <m:sSub>
                      <m:sSubPr>
                        <m:ctrlPr>
                          <a:rPr lang="pt-BR" sz="2000" i="1">
                            <a:solidFill>
                              <a:schemeClr val="accent3">
                                <a:lumMod val="50000"/>
                              </a:schemeClr>
                            </a:solidFill>
                            <a:latin typeface="Cambria Math" panose="02040503050406030204" pitchFamily="18" charset="0"/>
                          </a:rPr>
                        </m:ctrlPr>
                      </m:sSubPr>
                      <m:e>
                        <m:acc>
                          <m:accPr>
                            <m:chr m:val="̂"/>
                            <m:ctrlPr>
                              <a:rPr lang="pt-BR" sz="2000" b="1" i="1">
                                <a:solidFill>
                                  <a:schemeClr val="accent3">
                                    <a:lumMod val="50000"/>
                                  </a:schemeClr>
                                </a:solidFill>
                                <a:latin typeface="Cambria Math" panose="02040503050406030204" pitchFamily="18" charset="0"/>
                              </a:rPr>
                            </m:ctrlPr>
                          </m:accPr>
                          <m:e>
                            <m:r>
                              <a:rPr lang="pt-BR" sz="2000" b="1" i="1">
                                <a:solidFill>
                                  <a:schemeClr val="accent3">
                                    <a:lumMod val="50000"/>
                                  </a:schemeClr>
                                </a:solidFill>
                                <a:latin typeface="Cambria Math" panose="02040503050406030204" pitchFamily="18" charset="0"/>
                              </a:rPr>
                              <m:t>𝑷</m:t>
                            </m:r>
                          </m:e>
                        </m:acc>
                      </m:e>
                      <m:sub>
                        <m:r>
                          <a:rPr lang="pt-BR" sz="2000" i="1">
                            <a:solidFill>
                              <a:schemeClr val="accent3">
                                <a:lumMod val="50000"/>
                              </a:schemeClr>
                            </a:solidFill>
                            <a:latin typeface="Cambria Math" panose="02040503050406030204" pitchFamily="18" charset="0"/>
                          </a:rPr>
                          <m:t>𝑡</m:t>
                        </m:r>
                      </m:sub>
                    </m:sSub>
                  </m:oMath>
                </a14:m>
                <a:endParaRPr lang="pt-BR" sz="2000" dirty="0">
                  <a:solidFill>
                    <a:schemeClr val="accent3">
                      <a:lumMod val="50000"/>
                    </a:schemeClr>
                  </a:solidFill>
                  <a:latin typeface="Cavolini" panose="03000502040302020204" pitchFamily="66" charset="0"/>
                  <a:cs typeface="Cavolini" panose="03000502040302020204" pitchFamily="66" charset="0"/>
                </a:endParaRPr>
              </a:p>
            </p:txBody>
          </p:sp>
        </mc:Choice>
        <mc:Fallback xmlns="">
          <p:sp>
            <p:nvSpPr>
              <p:cNvPr id="35" name="CaixaDeTexto 34">
                <a:extLst>
                  <a:ext uri="{FF2B5EF4-FFF2-40B4-BE49-F238E27FC236}">
                    <a16:creationId xmlns:a16="http://schemas.microsoft.com/office/drawing/2014/main" id="{979687CD-3CF9-AF9C-7B38-B37939F23304}"/>
                  </a:ext>
                </a:extLst>
              </p:cNvPr>
              <p:cNvSpPr txBox="1">
                <a:spLocks noRot="1" noChangeAspect="1" noMove="1" noResize="1" noEditPoints="1" noAdjustHandles="1" noChangeArrowheads="1" noChangeShapeType="1" noTextEdit="1"/>
              </p:cNvSpPr>
              <p:nvPr/>
            </p:nvSpPr>
            <p:spPr>
              <a:xfrm>
                <a:off x="965020" y="5644017"/>
                <a:ext cx="2069028" cy="408445"/>
              </a:xfrm>
              <a:prstGeom prst="rect">
                <a:avLst/>
              </a:prstGeom>
              <a:blipFill>
                <a:blip r:embed="rId8"/>
                <a:stretch>
                  <a:fillRect l="-1471" t="-10448" r="-14706"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F5ED340C-E86F-CD23-2C4E-232B34F690DF}"/>
                  </a:ext>
                </a:extLst>
              </p:cNvPr>
              <p:cNvSpPr txBox="1"/>
              <p:nvPr/>
            </p:nvSpPr>
            <p:spPr>
              <a:xfrm>
                <a:off x="3837804" y="3260701"/>
                <a:ext cx="3028521" cy="962443"/>
              </a:xfrm>
              <a:prstGeom prst="rect">
                <a:avLst/>
              </a:prstGeom>
              <a:noFill/>
            </p:spPr>
            <p:txBody>
              <a:bodyPr wrap="none" rtlCol="0">
                <a:spAutoFit/>
              </a:bodyPr>
              <a:lstStyle/>
              <a:p>
                <a:r>
                  <a:rPr lang="pt-BR" sz="1600" dirty="0">
                    <a:solidFill>
                      <a:srgbClr val="C00000"/>
                    </a:solidFill>
                    <a:latin typeface="Cavolini" panose="03000502040302020204" pitchFamily="66" charset="0"/>
                    <a:cs typeface="Cavolini" panose="03000502040302020204" pitchFamily="66" charset="0"/>
                  </a:rPr>
                  <a:t>NEW POSTERIOR</a:t>
                </a:r>
              </a:p>
              <a:p>
                <a:r>
                  <a:rPr lang="pt-BR" sz="2000" dirty="0">
                    <a:solidFill>
                      <a:srgbClr val="C00000"/>
                    </a:solidFill>
                    <a:latin typeface="Cavolini" panose="03000502040302020204" pitchFamily="66" charset="0"/>
                    <a:cs typeface="Cavolini" panose="03000502040302020204" pitchFamily="66" charset="0"/>
                  </a:rPr>
                  <a:t> </a:t>
                </a:r>
                <a14:m>
                  <m:oMath xmlns:m="http://schemas.openxmlformats.org/officeDocument/2006/math">
                    <m:sSub>
                      <m:sSubPr>
                        <m:ctrlPr>
                          <a:rPr lang="pt-BR" sz="2000" i="1">
                            <a:solidFill>
                              <a:srgbClr val="C00000"/>
                            </a:solidFill>
                            <a:latin typeface="Cambria Math" panose="02040503050406030204" pitchFamily="18" charset="0"/>
                          </a:rPr>
                        </m:ctrlPr>
                      </m:sSubPr>
                      <m:e>
                        <m:acc>
                          <m:accPr>
                            <m:chr m:val="̂"/>
                            <m:ctrlPr>
                              <a:rPr lang="pt-BR" sz="2000" i="1">
                                <a:solidFill>
                                  <a:srgbClr val="C00000"/>
                                </a:solidFill>
                                <a:latin typeface="Cambria Math" panose="02040503050406030204" pitchFamily="18" charset="0"/>
                              </a:rPr>
                            </m:ctrlPr>
                          </m:accPr>
                          <m:e>
                            <m:r>
                              <a:rPr lang="pt-BR" sz="2000" b="1" i="1">
                                <a:solidFill>
                                  <a:srgbClr val="C00000"/>
                                </a:solidFill>
                                <a:latin typeface="Cambria Math" panose="02040503050406030204" pitchFamily="18" charset="0"/>
                              </a:rPr>
                              <m:t>𝒙</m:t>
                            </m:r>
                          </m:e>
                        </m:acc>
                      </m:e>
                      <m:sub>
                        <m:r>
                          <a:rPr lang="pt-BR" sz="2000" i="1">
                            <a:solidFill>
                              <a:srgbClr val="C00000"/>
                            </a:solidFill>
                            <a:latin typeface="Cambria Math" panose="02040503050406030204" pitchFamily="18" charset="0"/>
                          </a:rPr>
                          <m:t>𝑡</m:t>
                        </m:r>
                        <m:r>
                          <a:rPr lang="pt-BR" sz="2000" b="0" i="1" smtClean="0">
                            <a:solidFill>
                              <a:srgbClr val="C00000"/>
                            </a:solidFill>
                            <a:latin typeface="Cambria Math" panose="02040503050406030204" pitchFamily="18" charset="0"/>
                          </a:rPr>
                          <m:t>+1</m:t>
                        </m:r>
                      </m:sub>
                    </m:sSub>
                    <m:r>
                      <a:rPr lang="pt-BR" sz="2000" b="0" i="1" smtClean="0">
                        <a:solidFill>
                          <a:srgbClr val="C00000"/>
                        </a:solidFill>
                        <a:latin typeface="Cambria Math" panose="02040503050406030204" pitchFamily="18" charset="0"/>
                      </a:rPr>
                      <m:t>=</m:t>
                    </m:r>
                    <m:sSub>
                      <m:sSubPr>
                        <m:ctrlPr>
                          <a:rPr lang="pt-BR" sz="2000" b="1" i="1" smtClean="0">
                            <a:solidFill>
                              <a:schemeClr val="accent4"/>
                            </a:solidFill>
                            <a:latin typeface="Cambria Math" panose="02040503050406030204" pitchFamily="18" charset="0"/>
                          </a:rPr>
                        </m:ctrlPr>
                      </m:sSubPr>
                      <m:e>
                        <m:acc>
                          <m:accPr>
                            <m:chr m:val="̅"/>
                            <m:ctrlPr>
                              <a:rPr lang="pt-BR" sz="2000" b="1" i="1">
                                <a:solidFill>
                                  <a:schemeClr val="accent4"/>
                                </a:solidFill>
                                <a:latin typeface="Cambria Math" panose="02040503050406030204" pitchFamily="18" charset="0"/>
                              </a:rPr>
                            </m:ctrlPr>
                          </m:accPr>
                          <m:e>
                            <m:r>
                              <a:rPr lang="pt-BR" sz="2000" b="1" i="1" smtClean="0">
                                <a:solidFill>
                                  <a:schemeClr val="accent4"/>
                                </a:solidFill>
                                <a:latin typeface="Cambria Math" panose="02040503050406030204" pitchFamily="18" charset="0"/>
                              </a:rPr>
                              <m:t>𝒙</m:t>
                            </m:r>
                          </m:e>
                        </m:acc>
                      </m:e>
                      <m:sub>
                        <m:r>
                          <a:rPr lang="pt-BR" sz="2000" b="0" i="1" smtClean="0">
                            <a:solidFill>
                              <a:schemeClr val="accent4"/>
                            </a:solidFill>
                            <a:latin typeface="Cambria Math" panose="02040503050406030204" pitchFamily="18" charset="0"/>
                          </a:rPr>
                          <m:t>𝑡</m:t>
                        </m:r>
                        <m:r>
                          <a:rPr lang="pt-BR" sz="2000" b="0" i="1" smtClean="0">
                            <a:solidFill>
                              <a:schemeClr val="accent4"/>
                            </a:solidFill>
                            <a:latin typeface="Cambria Math" panose="02040503050406030204" pitchFamily="18" charset="0"/>
                          </a:rPr>
                          <m:t>+1</m:t>
                        </m:r>
                      </m:sub>
                    </m:sSub>
                    <m:r>
                      <a:rPr lang="pt-BR" sz="2000" b="0" i="1" smtClean="0">
                        <a:solidFill>
                          <a:schemeClr val="tx1"/>
                        </a:solidFill>
                        <a:latin typeface="Cambria Math" panose="02040503050406030204" pitchFamily="18" charset="0"/>
                      </a:rPr>
                      <m:t>+</m:t>
                    </m:r>
                    <m:sSub>
                      <m:sSubPr>
                        <m:ctrlPr>
                          <a:rPr lang="pt-BR" sz="2000" b="1" i="1" smtClean="0">
                            <a:solidFill>
                              <a:schemeClr val="accent5"/>
                            </a:solidFill>
                            <a:latin typeface="Cambria Math" panose="02040503050406030204" pitchFamily="18" charset="0"/>
                          </a:rPr>
                        </m:ctrlPr>
                      </m:sSubPr>
                      <m:e>
                        <m:r>
                          <a:rPr lang="pt-BR" sz="2000" b="1" i="1" smtClean="0">
                            <a:solidFill>
                              <a:schemeClr val="accent5"/>
                            </a:solidFill>
                            <a:latin typeface="Cambria Math" panose="02040503050406030204" pitchFamily="18" charset="0"/>
                          </a:rPr>
                          <m:t>𝑲</m:t>
                        </m:r>
                      </m:e>
                      <m:sub>
                        <m:r>
                          <a:rPr lang="pt-BR" sz="2000" b="0" i="1" smtClean="0">
                            <a:solidFill>
                              <a:schemeClr val="accent5"/>
                            </a:solidFill>
                            <a:latin typeface="Cambria Math" panose="02040503050406030204" pitchFamily="18" charset="0"/>
                          </a:rPr>
                          <m:t>𝑡</m:t>
                        </m:r>
                        <m:r>
                          <a:rPr lang="pt-BR" sz="2000" b="0" i="1" smtClean="0">
                            <a:solidFill>
                              <a:schemeClr val="accent5"/>
                            </a:solidFill>
                            <a:latin typeface="Cambria Math" panose="02040503050406030204" pitchFamily="18" charset="0"/>
                          </a:rPr>
                          <m:t>+1</m:t>
                        </m:r>
                      </m:sub>
                    </m:sSub>
                    <m:sSub>
                      <m:sSubPr>
                        <m:ctrlPr>
                          <a:rPr lang="pt-BR" sz="2000" b="1" i="1" smtClean="0">
                            <a:solidFill>
                              <a:schemeClr val="accent2"/>
                            </a:solidFill>
                            <a:latin typeface="Cambria Math" panose="02040503050406030204" pitchFamily="18" charset="0"/>
                          </a:rPr>
                        </m:ctrlPr>
                      </m:sSubPr>
                      <m:e>
                        <m:r>
                          <a:rPr lang="pt-BR" sz="2000" b="1" i="1" smtClean="0">
                            <a:solidFill>
                              <a:schemeClr val="accent2"/>
                            </a:solidFill>
                            <a:latin typeface="Cambria Math" panose="02040503050406030204" pitchFamily="18" charset="0"/>
                          </a:rPr>
                          <m:t>𝒚</m:t>
                        </m:r>
                      </m:e>
                      <m:sub>
                        <m:r>
                          <a:rPr lang="pt-BR" sz="2000" b="0" i="1" smtClean="0">
                            <a:solidFill>
                              <a:schemeClr val="accent2"/>
                            </a:solidFill>
                            <a:latin typeface="Cambria Math" panose="02040503050406030204" pitchFamily="18" charset="0"/>
                          </a:rPr>
                          <m:t>𝑡</m:t>
                        </m:r>
                        <m:r>
                          <a:rPr lang="pt-BR" sz="2000" b="1" i="1" smtClean="0">
                            <a:solidFill>
                              <a:schemeClr val="accent2"/>
                            </a:solidFill>
                            <a:latin typeface="Cambria Math" panose="02040503050406030204" pitchFamily="18" charset="0"/>
                          </a:rPr>
                          <m:t>+</m:t>
                        </m:r>
                        <m:r>
                          <a:rPr lang="pt-BR" sz="2000" b="1" i="1" smtClean="0">
                            <a:solidFill>
                              <a:schemeClr val="accent2"/>
                            </a:solidFill>
                            <a:latin typeface="Cambria Math" panose="02040503050406030204" pitchFamily="18" charset="0"/>
                          </a:rPr>
                          <m:t>𝟏</m:t>
                        </m:r>
                      </m:sub>
                    </m:sSub>
                  </m:oMath>
                </a14:m>
                <a:endParaRPr lang="pt-BR" sz="2000" b="1" dirty="0">
                  <a:latin typeface="Cavolini" panose="03000502040302020204" pitchFamily="66" charset="0"/>
                  <a:cs typeface="Cavolini" panose="03000502040302020204" pitchFamily="66" charset="0"/>
                </a:endParaRPr>
              </a:p>
              <a:p>
                <a:r>
                  <a:rPr lang="pt-BR" sz="2000" dirty="0">
                    <a:latin typeface="Cavolini" panose="03000502040302020204" pitchFamily="66" charset="0"/>
                    <a:cs typeface="Cavolini" panose="03000502040302020204" pitchFamily="66" charset="0"/>
                  </a:rPr>
                  <a:t> </a:t>
                </a:r>
                <a14:m>
                  <m:oMath xmlns:m="http://schemas.openxmlformats.org/officeDocument/2006/math">
                    <m:sSub>
                      <m:sSubPr>
                        <m:ctrlPr>
                          <a:rPr lang="pt-BR" sz="2000" i="1" smtClean="0">
                            <a:solidFill>
                              <a:srgbClr val="C00000"/>
                            </a:solidFill>
                            <a:latin typeface="Cambria Math" panose="02040503050406030204" pitchFamily="18" charset="0"/>
                          </a:rPr>
                        </m:ctrlPr>
                      </m:sSubPr>
                      <m:e>
                        <m:acc>
                          <m:accPr>
                            <m:chr m:val="̂"/>
                            <m:ctrlPr>
                              <a:rPr lang="pt-BR" sz="2000" i="1">
                                <a:solidFill>
                                  <a:srgbClr val="C00000"/>
                                </a:solidFill>
                                <a:latin typeface="Cambria Math" panose="02040503050406030204" pitchFamily="18" charset="0"/>
                              </a:rPr>
                            </m:ctrlPr>
                          </m:accPr>
                          <m:e>
                            <m:r>
                              <a:rPr lang="pt-BR" sz="2000" b="1" i="1" smtClean="0">
                                <a:solidFill>
                                  <a:srgbClr val="C00000"/>
                                </a:solidFill>
                                <a:latin typeface="Cambria Math" panose="02040503050406030204" pitchFamily="18" charset="0"/>
                              </a:rPr>
                              <m:t>𝑷</m:t>
                            </m:r>
                          </m:e>
                        </m:acc>
                      </m:e>
                      <m:sub>
                        <m:r>
                          <a:rPr lang="pt-BR" sz="2000" i="1">
                            <a:solidFill>
                              <a:srgbClr val="C00000"/>
                            </a:solidFill>
                            <a:latin typeface="Cambria Math" panose="02040503050406030204" pitchFamily="18" charset="0"/>
                          </a:rPr>
                          <m:t>𝑡</m:t>
                        </m:r>
                        <m:r>
                          <a:rPr lang="pt-BR" sz="2000" b="0" i="1" smtClean="0">
                            <a:solidFill>
                              <a:srgbClr val="C00000"/>
                            </a:solidFill>
                            <a:latin typeface="Cambria Math" panose="02040503050406030204" pitchFamily="18" charset="0"/>
                          </a:rPr>
                          <m:t>+1</m:t>
                        </m:r>
                      </m:sub>
                    </m:sSub>
                    <m:r>
                      <a:rPr lang="pt-BR" sz="2000" b="0" i="1" smtClean="0">
                        <a:solidFill>
                          <a:srgbClr val="C00000"/>
                        </a:solidFill>
                        <a:latin typeface="Cambria Math" panose="02040503050406030204" pitchFamily="18" charset="0"/>
                      </a:rPr>
                      <m:t>=</m:t>
                    </m:r>
                    <m:d>
                      <m:dPr>
                        <m:ctrlPr>
                          <a:rPr lang="pt-BR" sz="2000" b="0" i="1" smtClean="0">
                            <a:solidFill>
                              <a:srgbClr val="C00000"/>
                            </a:solidFill>
                            <a:latin typeface="Cambria Math" panose="02040503050406030204" pitchFamily="18" charset="0"/>
                          </a:rPr>
                        </m:ctrlPr>
                      </m:dPr>
                      <m:e>
                        <m:r>
                          <a:rPr lang="pt-BR" sz="2000" b="1" i="1" smtClean="0">
                            <a:solidFill>
                              <a:srgbClr val="C00000"/>
                            </a:solidFill>
                            <a:latin typeface="Cambria Math" panose="02040503050406030204" pitchFamily="18" charset="0"/>
                          </a:rPr>
                          <m:t>𝑰</m:t>
                        </m:r>
                        <m:r>
                          <a:rPr lang="pt-BR" sz="2000" b="0" i="1" smtClean="0">
                            <a:solidFill>
                              <a:srgbClr val="C00000"/>
                            </a:solidFill>
                            <a:latin typeface="Cambria Math" panose="02040503050406030204" pitchFamily="18" charset="0"/>
                          </a:rPr>
                          <m:t>−</m:t>
                        </m:r>
                        <m:sSub>
                          <m:sSubPr>
                            <m:ctrlPr>
                              <a:rPr lang="pt-BR" sz="2000" b="1" i="1" smtClean="0">
                                <a:solidFill>
                                  <a:schemeClr val="accent5"/>
                                </a:solidFill>
                                <a:latin typeface="Cambria Math" panose="02040503050406030204" pitchFamily="18" charset="0"/>
                              </a:rPr>
                            </m:ctrlPr>
                          </m:sSubPr>
                          <m:e>
                            <m:r>
                              <a:rPr lang="pt-BR" sz="2000" b="1" i="1">
                                <a:solidFill>
                                  <a:schemeClr val="accent5"/>
                                </a:solidFill>
                                <a:latin typeface="Cambria Math" panose="02040503050406030204" pitchFamily="18" charset="0"/>
                              </a:rPr>
                              <m:t>𝑲</m:t>
                            </m:r>
                          </m:e>
                          <m:sub>
                            <m:r>
                              <a:rPr lang="pt-BR" sz="2000" i="1">
                                <a:solidFill>
                                  <a:schemeClr val="accent5"/>
                                </a:solidFill>
                                <a:latin typeface="Cambria Math" panose="02040503050406030204" pitchFamily="18" charset="0"/>
                              </a:rPr>
                              <m:t>𝑡</m:t>
                            </m:r>
                            <m:r>
                              <a:rPr lang="pt-BR" sz="2000" b="0" i="1" smtClean="0">
                                <a:solidFill>
                                  <a:schemeClr val="accent5"/>
                                </a:solidFill>
                                <a:latin typeface="Cambria Math" panose="02040503050406030204" pitchFamily="18" charset="0"/>
                              </a:rPr>
                              <m:t>+1</m:t>
                            </m:r>
                          </m:sub>
                        </m:sSub>
                        <m:r>
                          <a:rPr lang="pt-BR" sz="2000" b="1" i="1" smtClean="0">
                            <a:solidFill>
                              <a:schemeClr val="tx1"/>
                            </a:solidFill>
                            <a:latin typeface="Cambria Math" panose="02040503050406030204" pitchFamily="18" charset="0"/>
                          </a:rPr>
                          <m:t>𝑯</m:t>
                        </m:r>
                      </m:e>
                    </m:d>
                    <m:sSub>
                      <m:sSubPr>
                        <m:ctrlPr>
                          <a:rPr lang="pt-BR" sz="2000" b="0" i="1" smtClean="0">
                            <a:solidFill>
                              <a:schemeClr val="accent4"/>
                            </a:solidFill>
                            <a:latin typeface="Cambria Math" panose="02040503050406030204" pitchFamily="18" charset="0"/>
                          </a:rPr>
                        </m:ctrlPr>
                      </m:sSubPr>
                      <m:e>
                        <m:acc>
                          <m:accPr>
                            <m:chr m:val="̅"/>
                            <m:ctrlPr>
                              <a:rPr lang="pt-BR" sz="2000" b="0" i="1" smtClean="0">
                                <a:solidFill>
                                  <a:schemeClr val="accent4"/>
                                </a:solidFill>
                                <a:latin typeface="Cambria Math" panose="02040503050406030204" pitchFamily="18" charset="0"/>
                              </a:rPr>
                            </m:ctrlPr>
                          </m:accPr>
                          <m:e>
                            <m:r>
                              <a:rPr lang="pt-BR" sz="2000" b="1" i="1" smtClean="0">
                                <a:solidFill>
                                  <a:schemeClr val="accent4"/>
                                </a:solidFill>
                                <a:latin typeface="Cambria Math" panose="02040503050406030204" pitchFamily="18" charset="0"/>
                              </a:rPr>
                              <m:t>𝑷</m:t>
                            </m:r>
                          </m:e>
                        </m:acc>
                      </m:e>
                      <m:sub>
                        <m:r>
                          <a:rPr lang="pt-BR" sz="2000" b="0" i="1" smtClean="0">
                            <a:solidFill>
                              <a:schemeClr val="accent4"/>
                            </a:solidFill>
                            <a:latin typeface="Cambria Math" panose="02040503050406030204" pitchFamily="18" charset="0"/>
                          </a:rPr>
                          <m:t>𝑡</m:t>
                        </m:r>
                        <m:r>
                          <a:rPr lang="pt-BR" sz="2000" b="0" i="1" smtClean="0">
                            <a:solidFill>
                              <a:schemeClr val="accent4"/>
                            </a:solidFill>
                            <a:latin typeface="Cambria Math" panose="02040503050406030204" pitchFamily="18" charset="0"/>
                          </a:rPr>
                          <m:t>+1</m:t>
                        </m:r>
                      </m:sub>
                    </m:sSub>
                  </m:oMath>
                </a14:m>
                <a:endParaRPr lang="pt-BR" sz="2000" dirty="0">
                  <a:solidFill>
                    <a:schemeClr val="tx1"/>
                  </a:solidFill>
                  <a:latin typeface="Cavolini" panose="03000502040302020204" pitchFamily="66" charset="0"/>
                  <a:cs typeface="Cavolini" panose="03000502040302020204" pitchFamily="66" charset="0"/>
                </a:endParaRPr>
              </a:p>
            </p:txBody>
          </p:sp>
        </mc:Choice>
        <mc:Fallback xmlns="">
          <p:sp>
            <p:nvSpPr>
              <p:cNvPr id="36" name="CaixaDeTexto 35">
                <a:extLst>
                  <a:ext uri="{FF2B5EF4-FFF2-40B4-BE49-F238E27FC236}">
                    <a16:creationId xmlns:a16="http://schemas.microsoft.com/office/drawing/2014/main" id="{F5ED340C-E86F-CD23-2C4E-232B34F690DF}"/>
                  </a:ext>
                </a:extLst>
              </p:cNvPr>
              <p:cNvSpPr txBox="1">
                <a:spLocks noRot="1" noChangeAspect="1" noMove="1" noResize="1" noEditPoints="1" noAdjustHandles="1" noChangeArrowheads="1" noChangeShapeType="1" noTextEdit="1"/>
              </p:cNvSpPr>
              <p:nvPr/>
            </p:nvSpPr>
            <p:spPr>
              <a:xfrm>
                <a:off x="3837804" y="3260701"/>
                <a:ext cx="3028521" cy="962443"/>
              </a:xfrm>
              <a:prstGeom prst="rect">
                <a:avLst/>
              </a:prstGeom>
              <a:blipFill>
                <a:blip r:embed="rId9"/>
                <a:stretch>
                  <a:fillRect l="-1210" t="-1899"/>
                </a:stretch>
              </a:blipFill>
            </p:spPr>
            <p:txBody>
              <a:bodyPr/>
              <a:lstStyle/>
              <a:p>
                <a:r>
                  <a:rPr lang="en-US">
                    <a:noFill/>
                  </a:rPr>
                  <a:t> </a:t>
                </a:r>
              </a:p>
            </p:txBody>
          </p:sp>
        </mc:Fallback>
      </mc:AlternateContent>
      <p:sp>
        <p:nvSpPr>
          <p:cNvPr id="37" name="Elipse 36">
            <a:extLst>
              <a:ext uri="{FF2B5EF4-FFF2-40B4-BE49-F238E27FC236}">
                <a16:creationId xmlns:a16="http://schemas.microsoft.com/office/drawing/2014/main" id="{2D6A440A-F2EB-FA2C-A5EF-6ADC5B1B7BDB}"/>
              </a:ext>
            </a:extLst>
          </p:cNvPr>
          <p:cNvSpPr/>
          <p:nvPr/>
        </p:nvSpPr>
        <p:spPr>
          <a:xfrm>
            <a:off x="7243795" y="4277418"/>
            <a:ext cx="144000" cy="144000"/>
          </a:xfrm>
          <a:prstGeom prst="ellipse">
            <a:avLst/>
          </a:prstGeom>
          <a:solidFill>
            <a:srgbClr val="C00000"/>
          </a:solid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AD7082D8-9162-1CC4-64A0-F3BFFC7FB715}"/>
              </a:ext>
            </a:extLst>
          </p:cNvPr>
          <p:cNvSpPr txBox="1"/>
          <p:nvPr/>
        </p:nvSpPr>
        <p:spPr>
          <a:xfrm>
            <a:off x="10464745" y="5784141"/>
            <a:ext cx="902727" cy="369332"/>
          </a:xfrm>
          <a:prstGeom prst="rect">
            <a:avLst/>
          </a:prstGeom>
          <a:noFill/>
        </p:spPr>
        <p:txBody>
          <a:bodyPr wrap="square" rtlCol="0">
            <a:spAutoFit/>
          </a:bodyPr>
          <a:lstStyle/>
          <a:p>
            <a:r>
              <a:rPr lang="pt-BR" dirty="0">
                <a:latin typeface="Cavolini" panose="03000502040302020204" pitchFamily="66" charset="0"/>
                <a:cs typeface="Cavolini" panose="03000502040302020204" pitchFamily="66" charset="0"/>
              </a:rPr>
              <a:t>TIME</a:t>
            </a:r>
          </a:p>
        </p:txBody>
      </p:sp>
      <p:sp>
        <p:nvSpPr>
          <p:cNvPr id="39" name="CaixaDeTexto 38">
            <a:extLst>
              <a:ext uri="{FF2B5EF4-FFF2-40B4-BE49-F238E27FC236}">
                <a16:creationId xmlns:a16="http://schemas.microsoft.com/office/drawing/2014/main" id="{7DDE8C80-D797-5889-12FA-C7D562D4B713}"/>
              </a:ext>
            </a:extLst>
          </p:cNvPr>
          <p:cNvSpPr txBox="1"/>
          <p:nvPr/>
        </p:nvSpPr>
        <p:spPr>
          <a:xfrm rot="16200000">
            <a:off x="50092" y="3383201"/>
            <a:ext cx="1194709" cy="369332"/>
          </a:xfrm>
          <a:prstGeom prst="rect">
            <a:avLst/>
          </a:prstGeom>
          <a:noFill/>
        </p:spPr>
        <p:txBody>
          <a:bodyPr wrap="square" rtlCol="0">
            <a:spAutoFit/>
          </a:bodyPr>
          <a:lstStyle/>
          <a:p>
            <a:r>
              <a:rPr lang="pt-BR" dirty="0">
                <a:latin typeface="Cavolini" panose="03000502040302020204" pitchFamily="66" charset="0"/>
                <a:cs typeface="Cavolini" panose="03000502040302020204" pitchFamily="66" charset="0"/>
              </a:rPr>
              <a:t>STATE</a:t>
            </a:r>
          </a:p>
        </p:txBody>
      </p:sp>
      <p:cxnSp>
        <p:nvCxnSpPr>
          <p:cNvPr id="40" name="Conector reto 39">
            <a:extLst>
              <a:ext uri="{FF2B5EF4-FFF2-40B4-BE49-F238E27FC236}">
                <a16:creationId xmlns:a16="http://schemas.microsoft.com/office/drawing/2014/main" id="{4BDF8820-7B78-EB92-E98D-79A346631D89}"/>
              </a:ext>
            </a:extLst>
          </p:cNvPr>
          <p:cNvCxnSpPr>
            <a:cxnSpLocks/>
          </p:cNvCxnSpPr>
          <p:nvPr/>
        </p:nvCxnSpPr>
        <p:spPr>
          <a:xfrm flipV="1">
            <a:off x="2079824" y="4654905"/>
            <a:ext cx="0" cy="1018492"/>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41" name="Elipse 40">
            <a:extLst>
              <a:ext uri="{FF2B5EF4-FFF2-40B4-BE49-F238E27FC236}">
                <a16:creationId xmlns:a16="http://schemas.microsoft.com/office/drawing/2014/main" id="{3EB28CDF-04ED-756E-DE2C-377AE1005770}"/>
              </a:ext>
            </a:extLst>
          </p:cNvPr>
          <p:cNvSpPr/>
          <p:nvPr/>
        </p:nvSpPr>
        <p:spPr>
          <a:xfrm>
            <a:off x="2006254" y="5563423"/>
            <a:ext cx="144000" cy="144000"/>
          </a:xfrm>
          <a:prstGeom prst="ellipse">
            <a:avLst/>
          </a:prstGeom>
          <a:solidFill>
            <a:schemeClr val="accent3">
              <a:lumMod val="50000"/>
            </a:schemeClr>
          </a:solidFill>
          <a:ln>
            <a:noFill/>
          </a:ln>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cxnSp>
        <p:nvCxnSpPr>
          <p:cNvPr id="42" name="Conector de Seta Reta 41">
            <a:extLst>
              <a:ext uri="{FF2B5EF4-FFF2-40B4-BE49-F238E27FC236}">
                <a16:creationId xmlns:a16="http://schemas.microsoft.com/office/drawing/2014/main" id="{C792817C-8F84-9211-93C3-4E6ABDCF1E1E}"/>
              </a:ext>
            </a:extLst>
          </p:cNvPr>
          <p:cNvCxnSpPr/>
          <p:nvPr/>
        </p:nvCxnSpPr>
        <p:spPr>
          <a:xfrm>
            <a:off x="709448" y="6141166"/>
            <a:ext cx="10773104" cy="0"/>
          </a:xfrm>
          <a:prstGeom prst="straightConnector1">
            <a:avLst/>
          </a:prstGeom>
          <a:ln w="12700">
            <a:solidFill>
              <a:schemeClr val="tx1"/>
            </a:solidFill>
            <a:headEnd type="none" w="med" len="lg"/>
            <a:tailEnd type="arrow" w="med" len="lg"/>
          </a:ln>
        </p:spPr>
        <p:style>
          <a:lnRef idx="1">
            <a:schemeClr val="dk1"/>
          </a:lnRef>
          <a:fillRef idx="0">
            <a:schemeClr val="dk1"/>
          </a:fillRef>
          <a:effectRef idx="0">
            <a:schemeClr val="dk1"/>
          </a:effectRef>
          <a:fontRef idx="minor">
            <a:schemeClr val="tx1"/>
          </a:fontRef>
        </p:style>
      </p:cxnSp>
      <p:cxnSp>
        <p:nvCxnSpPr>
          <p:cNvPr id="43" name="Conector de Seta Reta 42">
            <a:extLst>
              <a:ext uri="{FF2B5EF4-FFF2-40B4-BE49-F238E27FC236}">
                <a16:creationId xmlns:a16="http://schemas.microsoft.com/office/drawing/2014/main" id="{8842B518-BC68-2B87-FFFE-28AE0BA68843}"/>
              </a:ext>
            </a:extLst>
          </p:cNvPr>
          <p:cNvCxnSpPr>
            <a:cxnSpLocks/>
          </p:cNvCxnSpPr>
          <p:nvPr/>
        </p:nvCxnSpPr>
        <p:spPr>
          <a:xfrm flipV="1">
            <a:off x="929128" y="1878227"/>
            <a:ext cx="0" cy="4761713"/>
          </a:xfrm>
          <a:prstGeom prst="straightConnector1">
            <a:avLst/>
          </a:prstGeom>
          <a:ln w="12700">
            <a:solidFill>
              <a:schemeClr val="tx1"/>
            </a:solidFill>
            <a:headEnd type="none" w="med" len="lg"/>
            <a:tailEnd type="arrow" w="med" len="lg"/>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6FBA9CD7-C0F2-7D91-63BF-3721F54EFEC0}"/>
              </a:ext>
            </a:extLst>
          </p:cNvPr>
          <p:cNvSpPr txBox="1"/>
          <p:nvPr/>
        </p:nvSpPr>
        <p:spPr>
          <a:xfrm rot="20856176">
            <a:off x="3665561" y="5049279"/>
            <a:ext cx="1702221" cy="338554"/>
          </a:xfrm>
          <a:prstGeom prst="rect">
            <a:avLst/>
          </a:prstGeom>
          <a:noFill/>
        </p:spPr>
        <p:txBody>
          <a:bodyPr wrap="square">
            <a:spAutoFit/>
          </a:bodyPr>
          <a:lstStyle/>
          <a:p>
            <a:pPr algn="ctr"/>
            <a:r>
              <a:rPr lang="en-US" sz="1600" dirty="0">
                <a:solidFill>
                  <a:schemeClr val="accent4"/>
                </a:solidFill>
                <a:latin typeface="Cavolini" panose="03000502040302020204" pitchFamily="66" charset="0"/>
                <a:cs typeface="Cavolini" panose="03000502040302020204" pitchFamily="66" charset="0"/>
              </a:rPr>
              <a:t>PREDICTION</a:t>
            </a:r>
          </a:p>
        </p:txBody>
      </p:sp>
    </p:spTree>
    <p:extLst>
      <p:ext uri="{BB962C8B-B14F-4D97-AF65-F5344CB8AC3E}">
        <p14:creationId xmlns:p14="http://schemas.microsoft.com/office/powerpoint/2010/main" val="1289056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6365EBE-9FCA-6E5D-D2CC-42EB3B5D6071}"/>
              </a:ext>
            </a:extLst>
          </p:cNvPr>
          <p:cNvPicPr>
            <a:picLocks noChangeAspect="1"/>
          </p:cNvPicPr>
          <p:nvPr/>
        </p:nvPicPr>
        <p:blipFill>
          <a:blip r:embed="rId2"/>
          <a:stretch>
            <a:fillRect/>
          </a:stretch>
        </p:blipFill>
        <p:spPr>
          <a:xfrm>
            <a:off x="613576" y="634700"/>
            <a:ext cx="9444494" cy="5316535"/>
          </a:xfrm>
          <a:prstGeom prst="rect">
            <a:avLst/>
          </a:prstGeom>
        </p:spPr>
      </p:pic>
    </p:spTree>
    <p:extLst>
      <p:ext uri="{BB962C8B-B14F-4D97-AF65-F5344CB8AC3E}">
        <p14:creationId xmlns:p14="http://schemas.microsoft.com/office/powerpoint/2010/main" val="1503269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9245D4C-8DE1-F828-1F87-BC48ED73B359}"/>
              </a:ext>
            </a:extLst>
          </p:cNvPr>
          <p:cNvSpPr>
            <a:spLocks noGrp="1"/>
          </p:cNvSpPr>
          <p:nvPr>
            <p:ph type="ctrTitle"/>
          </p:nvPr>
        </p:nvSpPr>
        <p:spPr/>
        <p:txBody>
          <a:bodyPr/>
          <a:lstStyle/>
          <a:p>
            <a:r>
              <a:rPr lang="pt-BR" dirty="0"/>
              <a:t>PREDICTION STEP</a:t>
            </a:r>
          </a:p>
        </p:txBody>
      </p:sp>
      <p:sp>
        <p:nvSpPr>
          <p:cNvPr id="4" name="Subtítulo 3">
            <a:extLst>
              <a:ext uri="{FF2B5EF4-FFF2-40B4-BE49-F238E27FC236}">
                <a16:creationId xmlns:a16="http://schemas.microsoft.com/office/drawing/2014/main" id="{062374E8-0163-D687-A2E9-5CE674A9D1AD}"/>
              </a:ext>
            </a:extLst>
          </p:cNvPr>
          <p:cNvSpPr>
            <a:spLocks noGrp="1"/>
          </p:cNvSpPr>
          <p:nvPr>
            <p:ph type="subTitle" idx="1"/>
          </p:nvPr>
        </p:nvSpPr>
        <p:spPr>
          <a:xfrm>
            <a:off x="8610600" y="4960137"/>
            <a:ext cx="3365810" cy="1463040"/>
          </a:xfrm>
        </p:spPr>
        <p:txBody>
          <a:bodyPr>
            <a:normAutofit/>
          </a:bodyPr>
          <a:lstStyle/>
          <a:p>
            <a:r>
              <a:rPr lang="pt-BR" dirty="0"/>
              <a:t>The </a:t>
            </a:r>
            <a:r>
              <a:rPr lang="pt-BR" dirty="0" err="1"/>
              <a:t>process</a:t>
            </a:r>
            <a:r>
              <a:rPr lang="pt-BR" dirty="0"/>
              <a:t> model </a:t>
            </a:r>
            <a:r>
              <a:rPr lang="pt-BR" dirty="0" err="1"/>
              <a:t>is</a:t>
            </a:r>
            <a:r>
              <a:rPr lang="pt-BR" dirty="0"/>
              <a:t> </a:t>
            </a:r>
            <a:r>
              <a:rPr lang="pt-BR" dirty="0" err="1"/>
              <a:t>applied</a:t>
            </a:r>
            <a:endParaRPr lang="pt-BR" dirty="0"/>
          </a:p>
          <a:p>
            <a:r>
              <a:rPr lang="pt-BR" dirty="0" err="1"/>
              <a:t>Uncertainty</a:t>
            </a:r>
            <a:r>
              <a:rPr lang="pt-BR" dirty="0"/>
              <a:t> </a:t>
            </a:r>
            <a:r>
              <a:rPr lang="pt-BR" dirty="0" err="1"/>
              <a:t>increases</a:t>
            </a:r>
            <a:endParaRPr lang="pt-BR" dirty="0"/>
          </a:p>
        </p:txBody>
      </p:sp>
    </p:spTree>
    <p:extLst>
      <p:ext uri="{BB962C8B-B14F-4D97-AF65-F5344CB8AC3E}">
        <p14:creationId xmlns:p14="http://schemas.microsoft.com/office/powerpoint/2010/main" val="3518640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2EA7E0A1-A33B-5DF9-1AEF-94E3A7783A55}"/>
              </a:ext>
            </a:extLst>
          </p:cNvPr>
          <p:cNvPicPr>
            <a:picLocks noChangeAspect="1"/>
          </p:cNvPicPr>
          <p:nvPr/>
        </p:nvPicPr>
        <p:blipFill>
          <a:blip r:embed="rId3"/>
          <a:stretch>
            <a:fillRect/>
          </a:stretch>
        </p:blipFill>
        <p:spPr>
          <a:xfrm>
            <a:off x="3548211" y="2565264"/>
            <a:ext cx="4854361" cy="1379340"/>
          </a:xfrm>
          <a:prstGeom prst="rect">
            <a:avLst/>
          </a:prstGeom>
        </p:spPr>
      </p:pic>
      <p:sp>
        <p:nvSpPr>
          <p:cNvPr id="4" name="Título 3">
            <a:extLst>
              <a:ext uri="{FF2B5EF4-FFF2-40B4-BE49-F238E27FC236}">
                <a16:creationId xmlns:a16="http://schemas.microsoft.com/office/drawing/2014/main" id="{5FFBF61F-9AF3-4079-B90F-25BA847B89AC}"/>
              </a:ext>
            </a:extLst>
          </p:cNvPr>
          <p:cNvSpPr>
            <a:spLocks noGrp="1"/>
          </p:cNvSpPr>
          <p:nvPr>
            <p:ph type="title"/>
          </p:nvPr>
        </p:nvSpPr>
        <p:spPr/>
        <p:txBody>
          <a:bodyPr/>
          <a:lstStyle/>
          <a:p>
            <a:r>
              <a:rPr lang="pt-BR" dirty="0"/>
              <a:t>Multidimensional </a:t>
            </a:r>
            <a:r>
              <a:rPr lang="pt-BR" dirty="0" err="1"/>
              <a:t>Prediction</a:t>
            </a:r>
            <a:endParaRPr lang="pt-BR" dirty="0"/>
          </a:p>
        </p:txBody>
      </p:sp>
      <p:pic>
        <p:nvPicPr>
          <p:cNvPr id="31" name="Imagem 30">
            <a:extLst>
              <a:ext uri="{FF2B5EF4-FFF2-40B4-BE49-F238E27FC236}">
                <a16:creationId xmlns:a16="http://schemas.microsoft.com/office/drawing/2014/main" id="{EFB72B85-508A-B955-4542-DB9F0872EE74}"/>
              </a:ext>
            </a:extLst>
          </p:cNvPr>
          <p:cNvPicPr>
            <a:picLocks noChangeAspect="1"/>
          </p:cNvPicPr>
          <p:nvPr/>
        </p:nvPicPr>
        <p:blipFill>
          <a:blip r:embed="rId4">
            <a:grayscl/>
          </a:blip>
          <a:stretch>
            <a:fillRect/>
          </a:stretch>
        </p:blipFill>
        <p:spPr>
          <a:xfrm>
            <a:off x="713012" y="4178087"/>
            <a:ext cx="4836969" cy="522071"/>
          </a:xfrm>
          <a:prstGeom prst="rect">
            <a:avLst/>
          </a:prstGeom>
        </p:spPr>
      </p:pic>
      <p:sp>
        <p:nvSpPr>
          <p:cNvPr id="13" name="Retângulo 12">
            <a:extLst>
              <a:ext uri="{FF2B5EF4-FFF2-40B4-BE49-F238E27FC236}">
                <a16:creationId xmlns:a16="http://schemas.microsoft.com/office/drawing/2014/main" id="{311ECDA8-6E1E-03CF-15EE-44B6985CC90B}"/>
              </a:ext>
            </a:extLst>
          </p:cNvPr>
          <p:cNvSpPr/>
          <p:nvPr/>
        </p:nvSpPr>
        <p:spPr>
          <a:xfrm>
            <a:off x="3657386" y="2615190"/>
            <a:ext cx="1062998" cy="544115"/>
          </a:xfrm>
          <a:custGeom>
            <a:avLst/>
            <a:gdLst>
              <a:gd name="connsiteX0" fmla="*/ 0 w 1062998"/>
              <a:gd name="connsiteY0" fmla="*/ 0 h 544115"/>
              <a:gd name="connsiteX1" fmla="*/ 531499 w 1062998"/>
              <a:gd name="connsiteY1" fmla="*/ 0 h 544115"/>
              <a:gd name="connsiteX2" fmla="*/ 1062998 w 1062998"/>
              <a:gd name="connsiteY2" fmla="*/ 0 h 544115"/>
              <a:gd name="connsiteX3" fmla="*/ 1062998 w 1062998"/>
              <a:gd name="connsiteY3" fmla="*/ 544115 h 544115"/>
              <a:gd name="connsiteX4" fmla="*/ 542129 w 1062998"/>
              <a:gd name="connsiteY4" fmla="*/ 544115 h 544115"/>
              <a:gd name="connsiteX5" fmla="*/ 0 w 1062998"/>
              <a:gd name="connsiteY5" fmla="*/ 544115 h 544115"/>
              <a:gd name="connsiteX6" fmla="*/ 0 w 1062998"/>
              <a:gd name="connsiteY6" fmla="*/ 0 h 54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998" h="544115" extrusionOk="0">
                <a:moveTo>
                  <a:pt x="0" y="0"/>
                </a:moveTo>
                <a:cubicBezTo>
                  <a:pt x="197074" y="-8954"/>
                  <a:pt x="352417" y="44434"/>
                  <a:pt x="531499" y="0"/>
                </a:cubicBezTo>
                <a:cubicBezTo>
                  <a:pt x="710581" y="-44434"/>
                  <a:pt x="799491" y="56827"/>
                  <a:pt x="1062998" y="0"/>
                </a:cubicBezTo>
                <a:cubicBezTo>
                  <a:pt x="1098163" y="117275"/>
                  <a:pt x="1017217" y="276423"/>
                  <a:pt x="1062998" y="544115"/>
                </a:cubicBezTo>
                <a:cubicBezTo>
                  <a:pt x="863100" y="562803"/>
                  <a:pt x="714249" y="482560"/>
                  <a:pt x="542129" y="544115"/>
                </a:cubicBezTo>
                <a:cubicBezTo>
                  <a:pt x="370009" y="605670"/>
                  <a:pt x="173375" y="543940"/>
                  <a:pt x="0" y="544115"/>
                </a:cubicBezTo>
                <a:cubicBezTo>
                  <a:pt x="-8200" y="338183"/>
                  <a:pt x="6525" y="260618"/>
                  <a:pt x="0" y="0"/>
                </a:cubicBezTo>
                <a:close/>
              </a:path>
            </a:pathLst>
          </a:custGeom>
          <a:noFill/>
          <a:ln w="38100">
            <a:solidFill>
              <a:schemeClr val="accent2"/>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2966A671-F604-52CB-DA3A-5DB3EE971A63}"/>
              </a:ext>
            </a:extLst>
          </p:cNvPr>
          <p:cNvSpPr/>
          <p:nvPr/>
        </p:nvSpPr>
        <p:spPr>
          <a:xfrm>
            <a:off x="3657386" y="3266296"/>
            <a:ext cx="1085559" cy="678308"/>
          </a:xfrm>
          <a:custGeom>
            <a:avLst/>
            <a:gdLst>
              <a:gd name="connsiteX0" fmla="*/ 0 w 1085559"/>
              <a:gd name="connsiteY0" fmla="*/ 0 h 678308"/>
              <a:gd name="connsiteX1" fmla="*/ 542780 w 1085559"/>
              <a:gd name="connsiteY1" fmla="*/ 0 h 678308"/>
              <a:gd name="connsiteX2" fmla="*/ 1085559 w 1085559"/>
              <a:gd name="connsiteY2" fmla="*/ 0 h 678308"/>
              <a:gd name="connsiteX3" fmla="*/ 1085559 w 1085559"/>
              <a:gd name="connsiteY3" fmla="*/ 339154 h 678308"/>
              <a:gd name="connsiteX4" fmla="*/ 1085559 w 1085559"/>
              <a:gd name="connsiteY4" fmla="*/ 678308 h 678308"/>
              <a:gd name="connsiteX5" fmla="*/ 521068 w 1085559"/>
              <a:gd name="connsiteY5" fmla="*/ 678308 h 678308"/>
              <a:gd name="connsiteX6" fmla="*/ 0 w 1085559"/>
              <a:gd name="connsiteY6" fmla="*/ 678308 h 678308"/>
              <a:gd name="connsiteX7" fmla="*/ 0 w 1085559"/>
              <a:gd name="connsiteY7" fmla="*/ 345937 h 678308"/>
              <a:gd name="connsiteX8" fmla="*/ 0 w 1085559"/>
              <a:gd name="connsiteY8" fmla="*/ 0 h 6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559" h="678308" extrusionOk="0">
                <a:moveTo>
                  <a:pt x="0" y="0"/>
                </a:moveTo>
                <a:cubicBezTo>
                  <a:pt x="124954" y="-1217"/>
                  <a:pt x="290734" y="2843"/>
                  <a:pt x="542780" y="0"/>
                </a:cubicBezTo>
                <a:cubicBezTo>
                  <a:pt x="794826" y="-2843"/>
                  <a:pt x="957974" y="2031"/>
                  <a:pt x="1085559" y="0"/>
                </a:cubicBezTo>
                <a:cubicBezTo>
                  <a:pt x="1122356" y="166855"/>
                  <a:pt x="1046679" y="266548"/>
                  <a:pt x="1085559" y="339154"/>
                </a:cubicBezTo>
                <a:cubicBezTo>
                  <a:pt x="1124439" y="411760"/>
                  <a:pt x="1074109" y="608350"/>
                  <a:pt x="1085559" y="678308"/>
                </a:cubicBezTo>
                <a:cubicBezTo>
                  <a:pt x="914758" y="718469"/>
                  <a:pt x="706501" y="661286"/>
                  <a:pt x="521068" y="678308"/>
                </a:cubicBezTo>
                <a:cubicBezTo>
                  <a:pt x="335635" y="695330"/>
                  <a:pt x="163671" y="660006"/>
                  <a:pt x="0" y="678308"/>
                </a:cubicBezTo>
                <a:cubicBezTo>
                  <a:pt x="-21195" y="570500"/>
                  <a:pt x="28866" y="476153"/>
                  <a:pt x="0" y="345937"/>
                </a:cubicBezTo>
                <a:cubicBezTo>
                  <a:pt x="-28866" y="215721"/>
                  <a:pt x="32281" y="99000"/>
                  <a:pt x="0" y="0"/>
                </a:cubicBezTo>
                <a:close/>
              </a:path>
            </a:pathLst>
          </a:custGeom>
          <a:noFill/>
          <a:ln w="38100">
            <a:solidFill>
              <a:schemeClr val="accent2"/>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1C1CF769-0CDB-618A-9515-72EB36365918}"/>
              </a:ext>
            </a:extLst>
          </p:cNvPr>
          <p:cNvSpPr/>
          <p:nvPr/>
        </p:nvSpPr>
        <p:spPr>
          <a:xfrm>
            <a:off x="5369981" y="2615190"/>
            <a:ext cx="360000" cy="471979"/>
          </a:xfrm>
          <a:custGeom>
            <a:avLst/>
            <a:gdLst>
              <a:gd name="connsiteX0" fmla="*/ 0 w 360000"/>
              <a:gd name="connsiteY0" fmla="*/ 0 h 471979"/>
              <a:gd name="connsiteX1" fmla="*/ 360000 w 360000"/>
              <a:gd name="connsiteY1" fmla="*/ 0 h 471979"/>
              <a:gd name="connsiteX2" fmla="*/ 360000 w 360000"/>
              <a:gd name="connsiteY2" fmla="*/ 471979 h 471979"/>
              <a:gd name="connsiteX3" fmla="*/ 0 w 360000"/>
              <a:gd name="connsiteY3" fmla="*/ 471979 h 471979"/>
              <a:gd name="connsiteX4" fmla="*/ 0 w 360000"/>
              <a:gd name="connsiteY4" fmla="*/ 0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 h="471979" extrusionOk="0">
                <a:moveTo>
                  <a:pt x="0" y="0"/>
                </a:moveTo>
                <a:cubicBezTo>
                  <a:pt x="150621" y="-8028"/>
                  <a:pt x="180528" y="4885"/>
                  <a:pt x="360000" y="0"/>
                </a:cubicBezTo>
                <a:cubicBezTo>
                  <a:pt x="389175" y="194228"/>
                  <a:pt x="356800" y="243081"/>
                  <a:pt x="360000" y="471979"/>
                </a:cubicBezTo>
                <a:cubicBezTo>
                  <a:pt x="200892" y="482663"/>
                  <a:pt x="110927" y="471637"/>
                  <a:pt x="0" y="471979"/>
                </a:cubicBezTo>
                <a:cubicBezTo>
                  <a:pt x="-47038" y="376280"/>
                  <a:pt x="49755" y="182976"/>
                  <a:pt x="0" y="0"/>
                </a:cubicBezTo>
                <a:close/>
              </a:path>
            </a:pathLst>
          </a:custGeom>
          <a:noFill/>
          <a:ln w="38100">
            <a:solidFill>
              <a:schemeClr val="accent3"/>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C05A6ADF-EA05-5AA9-B2BD-9F6FC31CAE14}"/>
              </a:ext>
            </a:extLst>
          </p:cNvPr>
          <p:cNvSpPr/>
          <p:nvPr/>
        </p:nvSpPr>
        <p:spPr>
          <a:xfrm>
            <a:off x="7594723" y="3287109"/>
            <a:ext cx="570331" cy="657495"/>
          </a:xfrm>
          <a:custGeom>
            <a:avLst/>
            <a:gdLst>
              <a:gd name="connsiteX0" fmla="*/ 0 w 570331"/>
              <a:gd name="connsiteY0" fmla="*/ 0 h 657495"/>
              <a:gd name="connsiteX1" fmla="*/ 570331 w 570331"/>
              <a:gd name="connsiteY1" fmla="*/ 0 h 657495"/>
              <a:gd name="connsiteX2" fmla="*/ 570331 w 570331"/>
              <a:gd name="connsiteY2" fmla="*/ 315598 h 657495"/>
              <a:gd name="connsiteX3" fmla="*/ 570331 w 570331"/>
              <a:gd name="connsiteY3" fmla="*/ 657495 h 657495"/>
              <a:gd name="connsiteX4" fmla="*/ 0 w 570331"/>
              <a:gd name="connsiteY4" fmla="*/ 657495 h 657495"/>
              <a:gd name="connsiteX5" fmla="*/ 0 w 570331"/>
              <a:gd name="connsiteY5" fmla="*/ 341897 h 657495"/>
              <a:gd name="connsiteX6" fmla="*/ 0 w 570331"/>
              <a:gd name="connsiteY6" fmla="*/ 0 h 65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331" h="657495" extrusionOk="0">
                <a:moveTo>
                  <a:pt x="0" y="0"/>
                </a:moveTo>
                <a:cubicBezTo>
                  <a:pt x="206742" y="-65926"/>
                  <a:pt x="346233" y="52414"/>
                  <a:pt x="570331" y="0"/>
                </a:cubicBezTo>
                <a:cubicBezTo>
                  <a:pt x="596653" y="69721"/>
                  <a:pt x="536122" y="182747"/>
                  <a:pt x="570331" y="315598"/>
                </a:cubicBezTo>
                <a:cubicBezTo>
                  <a:pt x="604540" y="448449"/>
                  <a:pt x="561755" y="526445"/>
                  <a:pt x="570331" y="657495"/>
                </a:cubicBezTo>
                <a:cubicBezTo>
                  <a:pt x="387418" y="694179"/>
                  <a:pt x="149888" y="640805"/>
                  <a:pt x="0" y="657495"/>
                </a:cubicBezTo>
                <a:cubicBezTo>
                  <a:pt x="-23653" y="546225"/>
                  <a:pt x="976" y="485494"/>
                  <a:pt x="0" y="341897"/>
                </a:cubicBezTo>
                <a:cubicBezTo>
                  <a:pt x="-976" y="198300"/>
                  <a:pt x="31825" y="108196"/>
                  <a:pt x="0" y="0"/>
                </a:cubicBezTo>
                <a:close/>
              </a:path>
            </a:pathLst>
          </a:custGeom>
          <a:noFill/>
          <a:ln w="38100">
            <a:solidFill>
              <a:schemeClr val="accent3"/>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D518FF2D-C1A5-EF5C-E1B2-8CAB254A8BD6}"/>
              </a:ext>
            </a:extLst>
          </p:cNvPr>
          <p:cNvSpPr/>
          <p:nvPr/>
        </p:nvSpPr>
        <p:spPr>
          <a:xfrm>
            <a:off x="6804766" y="2577073"/>
            <a:ext cx="908467" cy="544115"/>
          </a:xfrm>
          <a:custGeom>
            <a:avLst/>
            <a:gdLst>
              <a:gd name="connsiteX0" fmla="*/ 0 w 908467"/>
              <a:gd name="connsiteY0" fmla="*/ 0 h 544115"/>
              <a:gd name="connsiteX1" fmla="*/ 454234 w 908467"/>
              <a:gd name="connsiteY1" fmla="*/ 0 h 544115"/>
              <a:gd name="connsiteX2" fmla="*/ 908467 w 908467"/>
              <a:gd name="connsiteY2" fmla="*/ 0 h 544115"/>
              <a:gd name="connsiteX3" fmla="*/ 908467 w 908467"/>
              <a:gd name="connsiteY3" fmla="*/ 544115 h 544115"/>
              <a:gd name="connsiteX4" fmla="*/ 463318 w 908467"/>
              <a:gd name="connsiteY4" fmla="*/ 544115 h 544115"/>
              <a:gd name="connsiteX5" fmla="*/ 0 w 908467"/>
              <a:gd name="connsiteY5" fmla="*/ 544115 h 544115"/>
              <a:gd name="connsiteX6" fmla="*/ 0 w 908467"/>
              <a:gd name="connsiteY6" fmla="*/ 0 h 54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467" h="544115" extrusionOk="0">
                <a:moveTo>
                  <a:pt x="0" y="0"/>
                </a:moveTo>
                <a:cubicBezTo>
                  <a:pt x="103433" y="-41076"/>
                  <a:pt x="360832" y="41335"/>
                  <a:pt x="454234" y="0"/>
                </a:cubicBezTo>
                <a:cubicBezTo>
                  <a:pt x="547636" y="-41335"/>
                  <a:pt x="766557" y="34230"/>
                  <a:pt x="908467" y="0"/>
                </a:cubicBezTo>
                <a:cubicBezTo>
                  <a:pt x="943632" y="117275"/>
                  <a:pt x="862686" y="276423"/>
                  <a:pt x="908467" y="544115"/>
                </a:cubicBezTo>
                <a:cubicBezTo>
                  <a:pt x="705012" y="554734"/>
                  <a:pt x="604628" y="532396"/>
                  <a:pt x="463318" y="544115"/>
                </a:cubicBezTo>
                <a:cubicBezTo>
                  <a:pt x="322008" y="555834"/>
                  <a:pt x="147793" y="506379"/>
                  <a:pt x="0" y="544115"/>
                </a:cubicBezTo>
                <a:cubicBezTo>
                  <a:pt x="-8200" y="338183"/>
                  <a:pt x="6525" y="260618"/>
                  <a:pt x="0" y="0"/>
                </a:cubicBezTo>
                <a:close/>
              </a:path>
            </a:pathLst>
          </a:custGeom>
          <a:noFill/>
          <a:ln w="38100">
            <a:solidFill>
              <a:schemeClr val="accent4"/>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A17CF2FC-504F-D92E-DFC2-C707B77FDDEE}"/>
              </a:ext>
            </a:extLst>
          </p:cNvPr>
          <p:cNvGrpSpPr/>
          <p:nvPr/>
        </p:nvGrpSpPr>
        <p:grpSpPr>
          <a:xfrm>
            <a:off x="1214817" y="5556540"/>
            <a:ext cx="10718275" cy="400110"/>
            <a:chOff x="1214817" y="5556540"/>
            <a:chExt cx="10718275" cy="400110"/>
          </a:xfrm>
        </p:grpSpPr>
        <p:grpSp>
          <p:nvGrpSpPr>
            <p:cNvPr id="12" name="Agrupar 11">
              <a:extLst>
                <a:ext uri="{FF2B5EF4-FFF2-40B4-BE49-F238E27FC236}">
                  <a16:creationId xmlns:a16="http://schemas.microsoft.com/office/drawing/2014/main" id="{7A85A045-F0FD-DA11-1B79-64C92B0A3675}"/>
                </a:ext>
              </a:extLst>
            </p:cNvPr>
            <p:cNvGrpSpPr/>
            <p:nvPr/>
          </p:nvGrpSpPr>
          <p:grpSpPr>
            <a:xfrm>
              <a:off x="1214817" y="5556540"/>
              <a:ext cx="10718275" cy="400110"/>
              <a:chOff x="713012" y="5609932"/>
              <a:chExt cx="10718275" cy="400110"/>
            </a:xfrm>
          </p:grpSpPr>
          <p:sp>
            <p:nvSpPr>
              <p:cNvPr id="26" name="CaixaDeTexto 25">
                <a:extLst>
                  <a:ext uri="{FF2B5EF4-FFF2-40B4-BE49-F238E27FC236}">
                    <a16:creationId xmlns:a16="http://schemas.microsoft.com/office/drawing/2014/main" id="{94D527C5-8C6D-4751-3A2E-296CB4D869B4}"/>
                  </a:ext>
                </a:extLst>
              </p:cNvPr>
              <p:cNvSpPr txBox="1"/>
              <p:nvPr/>
            </p:nvSpPr>
            <p:spPr>
              <a:xfrm>
                <a:off x="713012" y="5609932"/>
                <a:ext cx="10718275" cy="400110"/>
              </a:xfrm>
              <a:prstGeom prst="rect">
                <a:avLst/>
              </a:prstGeom>
              <a:noFill/>
            </p:spPr>
            <p:txBody>
              <a:bodyPr wrap="square">
                <a:spAutoFit/>
              </a:bodyPr>
              <a:lstStyle/>
              <a:p>
                <a:r>
                  <a:rPr lang="en-US" sz="2000" dirty="0">
                    <a:latin typeface="Cavolini" panose="03000502040302020204" pitchFamily="66" charset="0"/>
                    <a:cs typeface="Cavolini" panose="03000502040302020204" pitchFamily="66" charset="0"/>
                  </a:rPr>
                  <a:t>We design the state </a:t>
                </a:r>
                <a:r>
                  <a:rPr lang="en-US" sz="2000" dirty="0">
                    <a:solidFill>
                      <a:schemeClr val="accent2"/>
                    </a:solidFill>
                    <a:latin typeface="Cavolini" panose="03000502040302020204" pitchFamily="66" charset="0"/>
                    <a:cs typeface="Cavolini" panose="03000502040302020204" pitchFamily="66" charset="0"/>
                  </a:rPr>
                  <a:t>(</a:t>
                </a:r>
                <a:r>
                  <a:rPr lang="en-US" sz="2000" dirty="0" err="1">
                    <a:solidFill>
                      <a:schemeClr val="accent2"/>
                    </a:solidFill>
                    <a:latin typeface="Cavolini" panose="03000502040302020204" pitchFamily="66" charset="0"/>
                    <a:cs typeface="Cavolini" panose="03000502040302020204" pitchFamily="66" charset="0"/>
                  </a:rPr>
                  <a:t>x,P</a:t>
                </a:r>
                <a:r>
                  <a:rPr lang="en-US" sz="2000" dirty="0">
                    <a:solidFill>
                      <a:schemeClr val="accent2"/>
                    </a:solidFill>
                    <a:latin typeface="Cavolini" panose="03000502040302020204" pitchFamily="66" charset="0"/>
                    <a:cs typeface="Cavolini" panose="03000502040302020204" pitchFamily="66" charset="0"/>
                  </a:rPr>
                  <a:t>)</a:t>
                </a:r>
                <a:r>
                  <a:rPr lang="en-US" sz="2000" dirty="0">
                    <a:latin typeface="Cavolini" panose="03000502040302020204" pitchFamily="66" charset="0"/>
                    <a:cs typeface="Cavolini" panose="03000502040302020204" pitchFamily="66" charset="0"/>
                  </a:rPr>
                  <a:t>, the process </a:t>
                </a:r>
                <a:r>
                  <a:rPr lang="en-US" sz="2000" dirty="0">
                    <a:solidFill>
                      <a:schemeClr val="accent3"/>
                    </a:solidFill>
                    <a:latin typeface="Cavolini" panose="03000502040302020204" pitchFamily="66" charset="0"/>
                    <a:cs typeface="Cavolini" panose="03000502040302020204" pitchFamily="66" charset="0"/>
                  </a:rPr>
                  <a:t>(F,Q)</a:t>
                </a:r>
                <a:r>
                  <a:rPr lang="en-US" sz="2000" dirty="0">
                    <a:latin typeface="Cavolini" panose="03000502040302020204" pitchFamily="66" charset="0"/>
                    <a:cs typeface="Cavolini" panose="03000502040302020204" pitchFamily="66" charset="0"/>
                  </a:rPr>
                  <a:t> and the control </a:t>
                </a:r>
                <a:r>
                  <a:rPr lang="en-US" sz="2000" dirty="0">
                    <a:solidFill>
                      <a:schemeClr val="accent4"/>
                    </a:solidFill>
                    <a:latin typeface="Cavolini" panose="03000502040302020204" pitchFamily="66" charset="0"/>
                    <a:cs typeface="Cavolini" panose="03000502040302020204" pitchFamily="66" charset="0"/>
                  </a:rPr>
                  <a:t>(</a:t>
                </a:r>
                <a:r>
                  <a:rPr lang="en-US" sz="2000" dirty="0" err="1">
                    <a:solidFill>
                      <a:schemeClr val="accent4"/>
                    </a:solidFill>
                    <a:latin typeface="Cavolini" panose="03000502040302020204" pitchFamily="66" charset="0"/>
                    <a:cs typeface="Cavolini" panose="03000502040302020204" pitchFamily="66" charset="0"/>
                  </a:rPr>
                  <a:t>B,u</a:t>
                </a:r>
                <a:r>
                  <a:rPr lang="en-US" sz="2000" dirty="0">
                    <a:solidFill>
                      <a:schemeClr val="accent4"/>
                    </a:solidFill>
                    <a:latin typeface="Cavolini" panose="03000502040302020204" pitchFamily="66" charset="0"/>
                    <a:cs typeface="Cavolini" panose="03000502040302020204" pitchFamily="66" charset="0"/>
                  </a:rPr>
                  <a:t>)</a:t>
                </a:r>
                <a:endParaRPr lang="pt-BR" sz="2000" dirty="0">
                  <a:solidFill>
                    <a:schemeClr val="accent4"/>
                  </a:solidFill>
                  <a:latin typeface="Cavolini" panose="03000502040302020204" pitchFamily="66" charset="0"/>
                  <a:cs typeface="Cavolini" panose="03000502040302020204" pitchFamily="66" charset="0"/>
                </a:endParaRPr>
              </a:p>
            </p:txBody>
          </p:sp>
          <p:cxnSp>
            <p:nvCxnSpPr>
              <p:cNvPr id="11" name="Conector reto 10">
                <a:extLst>
                  <a:ext uri="{FF2B5EF4-FFF2-40B4-BE49-F238E27FC236}">
                    <a16:creationId xmlns:a16="http://schemas.microsoft.com/office/drawing/2014/main" id="{52BCD566-B6E4-9BBC-6FF3-C7916B14F8BB}"/>
                  </a:ext>
                </a:extLst>
              </p:cNvPr>
              <p:cNvCxnSpPr/>
              <p:nvPr/>
            </p:nvCxnSpPr>
            <p:spPr>
              <a:xfrm>
                <a:off x="3851336" y="5709138"/>
                <a:ext cx="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5" name="Conector reto 4">
              <a:extLst>
                <a:ext uri="{FF2B5EF4-FFF2-40B4-BE49-F238E27FC236}">
                  <a16:creationId xmlns:a16="http://schemas.microsoft.com/office/drawing/2014/main" id="{32126497-971E-07F0-7A35-3937CDF3B174}"/>
                </a:ext>
              </a:extLst>
            </p:cNvPr>
            <p:cNvCxnSpPr/>
            <p:nvPr/>
          </p:nvCxnSpPr>
          <p:spPr>
            <a:xfrm>
              <a:off x="4598945" y="5618675"/>
              <a:ext cx="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866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9" grpId="0" animBg="1"/>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CD8F2F-5A72-ACB2-BC40-2140ED23BFBA}"/>
              </a:ext>
            </a:extLst>
          </p:cNvPr>
          <p:cNvSpPr>
            <a:spLocks noGrp="1"/>
          </p:cNvSpPr>
          <p:nvPr>
            <p:ph type="title"/>
          </p:nvPr>
        </p:nvSpPr>
        <p:spPr/>
        <p:txBody>
          <a:bodyPr/>
          <a:lstStyle/>
          <a:p>
            <a:r>
              <a:rPr lang="pt-BR" dirty="0"/>
              <a:t>State </a:t>
            </a:r>
            <a:r>
              <a:rPr lang="pt-BR" dirty="0" err="1"/>
              <a:t>variables</a:t>
            </a:r>
            <a:endParaRPr lang="pt-BR" dirty="0"/>
          </a:p>
        </p:txBody>
      </p:sp>
      <p:pic>
        <p:nvPicPr>
          <p:cNvPr id="4" name="Imagem 3">
            <a:extLst>
              <a:ext uri="{FF2B5EF4-FFF2-40B4-BE49-F238E27FC236}">
                <a16:creationId xmlns:a16="http://schemas.microsoft.com/office/drawing/2014/main" id="{E8827975-3967-EB56-8059-D70FD25E0F5D}"/>
              </a:ext>
            </a:extLst>
          </p:cNvPr>
          <p:cNvPicPr>
            <a:picLocks noChangeAspect="1"/>
          </p:cNvPicPr>
          <p:nvPr/>
        </p:nvPicPr>
        <p:blipFill>
          <a:blip r:embed="rId2"/>
          <a:stretch>
            <a:fillRect/>
          </a:stretch>
        </p:blipFill>
        <p:spPr>
          <a:xfrm>
            <a:off x="1024127" y="2084832"/>
            <a:ext cx="1617268" cy="1272410"/>
          </a:xfrm>
          <a:prstGeom prst="rect">
            <a:avLst/>
          </a:prstGeom>
        </p:spPr>
      </p:pic>
      <p:sp>
        <p:nvSpPr>
          <p:cNvPr id="6" name="CaixaDeTexto 5">
            <a:extLst>
              <a:ext uri="{FF2B5EF4-FFF2-40B4-BE49-F238E27FC236}">
                <a16:creationId xmlns:a16="http://schemas.microsoft.com/office/drawing/2014/main" id="{68011DC4-850E-0BBC-39B3-103224028DAC}"/>
              </a:ext>
            </a:extLst>
          </p:cNvPr>
          <p:cNvSpPr txBox="1"/>
          <p:nvPr/>
        </p:nvSpPr>
        <p:spPr>
          <a:xfrm>
            <a:off x="4461767" y="2721037"/>
            <a:ext cx="6426617" cy="2246769"/>
          </a:xfrm>
          <a:prstGeom prst="rect">
            <a:avLst/>
          </a:prstGeom>
          <a:noFill/>
        </p:spPr>
        <p:txBody>
          <a:bodyPr wrap="square">
            <a:spAutoFit/>
          </a:bodyPr>
          <a:lstStyle/>
          <a:p>
            <a:r>
              <a:rPr lang="en-US" sz="2000" b="0" i="0" dirty="0">
                <a:solidFill>
                  <a:srgbClr val="212121"/>
                </a:solidFill>
                <a:effectLst/>
                <a:latin typeface="Cavolini" panose="03000502040302020204" pitchFamily="66" charset="0"/>
                <a:cs typeface="Cavolini" panose="03000502040302020204" pitchFamily="66" charset="0"/>
              </a:rPr>
              <a:t>State variables can be either </a:t>
            </a:r>
            <a:r>
              <a:rPr lang="en-US" sz="2000" b="1" i="0" dirty="0">
                <a:solidFill>
                  <a:srgbClr val="212121"/>
                </a:solidFill>
                <a:effectLst/>
                <a:latin typeface="Cavolini" panose="03000502040302020204" pitchFamily="66" charset="0"/>
                <a:cs typeface="Cavolini" panose="03000502040302020204" pitchFamily="66" charset="0"/>
              </a:rPr>
              <a:t>observed variables </a:t>
            </a:r>
            <a:r>
              <a:rPr lang="en-US" sz="2000" b="0" i="0" dirty="0">
                <a:solidFill>
                  <a:srgbClr val="212121"/>
                </a:solidFill>
                <a:effectLst/>
                <a:latin typeface="Cavolini" panose="03000502040302020204" pitchFamily="66" charset="0"/>
                <a:cs typeface="Cavolini" panose="03000502040302020204" pitchFamily="66" charset="0"/>
              </a:rPr>
              <a:t>– measured directly by a sensor, or </a:t>
            </a:r>
            <a:r>
              <a:rPr lang="en-US" sz="2000" b="1" i="0" dirty="0">
                <a:solidFill>
                  <a:srgbClr val="212121"/>
                </a:solidFill>
                <a:effectLst/>
                <a:latin typeface="Cavolini" panose="03000502040302020204" pitchFamily="66" charset="0"/>
                <a:cs typeface="Cavolini" panose="03000502040302020204" pitchFamily="66" charset="0"/>
              </a:rPr>
              <a:t>hidden variables </a:t>
            </a:r>
            <a:r>
              <a:rPr lang="en-US" sz="2000" b="0" i="0" dirty="0">
                <a:solidFill>
                  <a:srgbClr val="212121"/>
                </a:solidFill>
                <a:effectLst/>
                <a:latin typeface="Cavolini" panose="03000502040302020204" pitchFamily="66" charset="0"/>
                <a:cs typeface="Cavolini" panose="03000502040302020204" pitchFamily="66" charset="0"/>
              </a:rPr>
              <a:t>– inferred from observed variables.</a:t>
            </a:r>
          </a:p>
          <a:p>
            <a:r>
              <a:rPr lang="en-US" sz="2000" b="0" i="0" dirty="0">
                <a:solidFill>
                  <a:srgbClr val="212121"/>
                </a:solidFill>
                <a:effectLst/>
                <a:latin typeface="Cavolini" panose="03000502040302020204" pitchFamily="66" charset="0"/>
                <a:cs typeface="Cavolini" panose="03000502040302020204" pitchFamily="66" charset="0"/>
              </a:rPr>
              <a:t>For our robot tracking problem, the sensor just reads the position, so the position is observed and the speed is hidden.</a:t>
            </a:r>
            <a:endParaRPr lang="pt-BR" sz="2000" dirty="0">
              <a:latin typeface="Cavolini" panose="03000502040302020204" pitchFamily="66" charset="0"/>
              <a:cs typeface="Cavolini" panose="03000502040302020204" pitchFamily="66" charset="0"/>
            </a:endParaRPr>
          </a:p>
        </p:txBody>
      </p:sp>
      <p:pic>
        <p:nvPicPr>
          <p:cNvPr id="5" name="Imagem 4">
            <a:extLst>
              <a:ext uri="{FF2B5EF4-FFF2-40B4-BE49-F238E27FC236}">
                <a16:creationId xmlns:a16="http://schemas.microsoft.com/office/drawing/2014/main" id="{BF2616FC-BFC7-073A-0A78-B6B46536F85A}"/>
              </a:ext>
            </a:extLst>
          </p:cNvPr>
          <p:cNvPicPr>
            <a:picLocks noChangeAspect="1"/>
          </p:cNvPicPr>
          <p:nvPr/>
        </p:nvPicPr>
        <p:blipFill>
          <a:blip r:embed="rId3"/>
          <a:stretch>
            <a:fillRect/>
          </a:stretch>
        </p:blipFill>
        <p:spPr>
          <a:xfrm>
            <a:off x="1417395" y="4145703"/>
            <a:ext cx="2448000" cy="1254932"/>
          </a:xfrm>
          <a:prstGeom prst="rect">
            <a:avLst/>
          </a:prstGeom>
        </p:spPr>
      </p:pic>
    </p:spTree>
    <p:extLst>
      <p:ext uri="{BB962C8B-B14F-4D97-AF65-F5344CB8AC3E}">
        <p14:creationId xmlns:p14="http://schemas.microsoft.com/office/powerpoint/2010/main" val="387847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BE0CC-888E-0AC7-9422-57FCBD452A37}"/>
              </a:ext>
            </a:extLst>
          </p:cNvPr>
          <p:cNvSpPr>
            <a:spLocks noGrp="1"/>
          </p:cNvSpPr>
          <p:nvPr>
            <p:ph type="title"/>
          </p:nvPr>
        </p:nvSpPr>
        <p:spPr/>
        <p:txBody>
          <a:bodyPr/>
          <a:lstStyle/>
          <a:p>
            <a:r>
              <a:rPr lang="pt-BR" dirty="0"/>
              <a:t>STATE COVARIANCE</a:t>
            </a:r>
          </a:p>
        </p:txBody>
      </p:sp>
      <p:pic>
        <p:nvPicPr>
          <p:cNvPr id="5" name="Imagem 4">
            <a:extLst>
              <a:ext uri="{FF2B5EF4-FFF2-40B4-BE49-F238E27FC236}">
                <a16:creationId xmlns:a16="http://schemas.microsoft.com/office/drawing/2014/main" id="{D4AC5393-060F-DA18-5416-4BA88322504D}"/>
              </a:ext>
            </a:extLst>
          </p:cNvPr>
          <p:cNvPicPr>
            <a:picLocks noChangeAspect="1"/>
          </p:cNvPicPr>
          <p:nvPr/>
        </p:nvPicPr>
        <p:blipFill>
          <a:blip r:embed="rId3"/>
          <a:stretch>
            <a:fillRect/>
          </a:stretch>
        </p:blipFill>
        <p:spPr>
          <a:xfrm>
            <a:off x="7486022" y="3837137"/>
            <a:ext cx="2504698" cy="1134724"/>
          </a:xfrm>
          <a:prstGeom prst="rect">
            <a:avLst/>
          </a:prstGeom>
          <a:ln>
            <a:noFill/>
          </a:ln>
          <a:effectLst>
            <a:outerShdw blurRad="292100" dist="139700" dir="2700000" algn="tl" rotWithShape="0">
              <a:srgbClr val="333333">
                <a:alpha val="65000"/>
              </a:srgbClr>
            </a:outerShdw>
          </a:effectLst>
        </p:spPr>
      </p:pic>
      <p:sp>
        <p:nvSpPr>
          <p:cNvPr id="7" name="CaixaDeTexto 6">
            <a:extLst>
              <a:ext uri="{FF2B5EF4-FFF2-40B4-BE49-F238E27FC236}">
                <a16:creationId xmlns:a16="http://schemas.microsoft.com/office/drawing/2014/main" id="{0E878456-45F3-6D72-894A-9750A871FF7C}"/>
              </a:ext>
            </a:extLst>
          </p:cNvPr>
          <p:cNvSpPr txBox="1"/>
          <p:nvPr/>
        </p:nvSpPr>
        <p:spPr>
          <a:xfrm>
            <a:off x="806105" y="3942172"/>
            <a:ext cx="6361375" cy="830997"/>
          </a:xfrm>
          <a:prstGeom prst="rect">
            <a:avLst/>
          </a:prstGeom>
          <a:noFill/>
        </p:spPr>
        <p:txBody>
          <a:bodyPr wrap="square">
            <a:spAutoFit/>
          </a:bodyPr>
          <a:lstStyle/>
          <a:p>
            <a:pPr algn="r"/>
            <a:r>
              <a:rPr lang="en-US" sz="2400" dirty="0">
                <a:cs typeface="Cavolini" panose="03000502040302020204" pitchFamily="66" charset="0"/>
              </a:rPr>
              <a:t>Position and velocity are correlated. But how correlated are they to the robot? No idea!</a:t>
            </a:r>
            <a:endParaRPr lang="pt-BR" sz="2400" dirty="0">
              <a:cs typeface="Cavolini" panose="03000502040302020204" pitchFamily="66" charset="0"/>
            </a:endParaRPr>
          </a:p>
        </p:txBody>
      </p:sp>
      <p:sp>
        <p:nvSpPr>
          <p:cNvPr id="10" name="CaixaDeTexto 9">
            <a:extLst>
              <a:ext uri="{FF2B5EF4-FFF2-40B4-BE49-F238E27FC236}">
                <a16:creationId xmlns:a16="http://schemas.microsoft.com/office/drawing/2014/main" id="{55C10C63-53FA-7593-8CA3-E48DC02C0A0C}"/>
              </a:ext>
            </a:extLst>
          </p:cNvPr>
          <p:cNvSpPr txBox="1"/>
          <p:nvPr/>
        </p:nvSpPr>
        <p:spPr>
          <a:xfrm>
            <a:off x="1804555" y="5169229"/>
            <a:ext cx="7887565" cy="923330"/>
          </a:xfrm>
          <a:prstGeom prst="rect">
            <a:avLst/>
          </a:prstGeom>
          <a:noFill/>
        </p:spPr>
        <p:txBody>
          <a:bodyPr wrap="square">
            <a:spAutoFit/>
          </a:bodyPr>
          <a:lstStyle/>
          <a:p>
            <a:r>
              <a:rPr lang="en-US" dirty="0">
                <a:latin typeface="Cavolini" panose="03000502040302020204" pitchFamily="66" charset="0"/>
                <a:cs typeface="Cavolini" panose="03000502040302020204" pitchFamily="66" charset="0"/>
              </a:rPr>
              <a:t>As we will see, the filter calculates this for us. We can therefore initialize the covariances to zero. Of course, if we know the covariances, we should use them.</a:t>
            </a:r>
            <a:endParaRPr lang="pt-BR" dirty="0"/>
          </a:p>
        </p:txBody>
      </p:sp>
      <p:pic>
        <p:nvPicPr>
          <p:cNvPr id="6" name="Imagem 5">
            <a:extLst>
              <a:ext uri="{FF2B5EF4-FFF2-40B4-BE49-F238E27FC236}">
                <a16:creationId xmlns:a16="http://schemas.microsoft.com/office/drawing/2014/main" id="{4CD32784-FABD-9236-18A5-A40F0792DFE6}"/>
              </a:ext>
            </a:extLst>
          </p:cNvPr>
          <p:cNvPicPr>
            <a:picLocks noChangeAspect="1"/>
          </p:cNvPicPr>
          <p:nvPr/>
        </p:nvPicPr>
        <p:blipFill>
          <a:blip r:embed="rId4"/>
          <a:stretch>
            <a:fillRect/>
          </a:stretch>
        </p:blipFill>
        <p:spPr>
          <a:xfrm>
            <a:off x="1286612" y="1955910"/>
            <a:ext cx="2203168" cy="544312"/>
          </a:xfrm>
          <a:prstGeom prst="rect">
            <a:avLst/>
          </a:prstGeom>
        </p:spPr>
      </p:pic>
      <p:sp>
        <p:nvSpPr>
          <p:cNvPr id="4" name="CaixaDeTexto 3">
            <a:extLst>
              <a:ext uri="{FF2B5EF4-FFF2-40B4-BE49-F238E27FC236}">
                <a16:creationId xmlns:a16="http://schemas.microsoft.com/office/drawing/2014/main" id="{93DCA1C4-C146-E736-5793-0A47A47B4E38}"/>
              </a:ext>
            </a:extLst>
          </p:cNvPr>
          <p:cNvSpPr txBox="1"/>
          <p:nvPr/>
        </p:nvSpPr>
        <p:spPr>
          <a:xfrm>
            <a:off x="3597914" y="1852233"/>
            <a:ext cx="3569566" cy="830997"/>
          </a:xfrm>
          <a:prstGeom prst="rect">
            <a:avLst/>
          </a:prstGeom>
          <a:noFill/>
        </p:spPr>
        <p:txBody>
          <a:bodyPr wrap="square">
            <a:spAutoFit/>
          </a:bodyPr>
          <a:lstStyle/>
          <a:p>
            <a:r>
              <a:rPr lang="en-US" sz="2400" b="0" i="0" dirty="0">
                <a:solidFill>
                  <a:srgbClr val="212121"/>
                </a:solidFill>
                <a:effectLst/>
              </a:rPr>
              <a:t>If we are quite uncertain about the initial position. </a:t>
            </a:r>
            <a:endParaRPr lang="pt-BR" sz="2400" dirty="0"/>
          </a:p>
        </p:txBody>
      </p:sp>
      <p:pic>
        <p:nvPicPr>
          <p:cNvPr id="9" name="Imagem 8">
            <a:extLst>
              <a:ext uri="{FF2B5EF4-FFF2-40B4-BE49-F238E27FC236}">
                <a16:creationId xmlns:a16="http://schemas.microsoft.com/office/drawing/2014/main" id="{91450389-D59C-7B0B-1A50-7A8DDA9AD12E}"/>
              </a:ext>
            </a:extLst>
          </p:cNvPr>
          <p:cNvPicPr>
            <a:picLocks noChangeAspect="1"/>
          </p:cNvPicPr>
          <p:nvPr/>
        </p:nvPicPr>
        <p:blipFill>
          <a:blip r:embed="rId5"/>
          <a:stretch>
            <a:fillRect/>
          </a:stretch>
        </p:blipFill>
        <p:spPr>
          <a:xfrm>
            <a:off x="1172707" y="2733393"/>
            <a:ext cx="2430977" cy="646331"/>
          </a:xfrm>
          <a:prstGeom prst="rect">
            <a:avLst/>
          </a:prstGeom>
        </p:spPr>
      </p:pic>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84A67EB-643E-5E61-6CE0-DAFA6555422A}"/>
                  </a:ext>
                </a:extLst>
              </p:cNvPr>
              <p:cNvSpPr txBox="1"/>
              <p:nvPr/>
            </p:nvSpPr>
            <p:spPr>
              <a:xfrm>
                <a:off x="3597913" y="2634606"/>
                <a:ext cx="8041861" cy="995144"/>
              </a:xfrm>
              <a:prstGeom prst="rect">
                <a:avLst/>
              </a:prstGeom>
              <a:noFill/>
            </p:spPr>
            <p:txBody>
              <a:bodyPr wrap="square">
                <a:spAutoFit/>
              </a:bodyPr>
              <a:lstStyle/>
              <a:p>
                <a:r>
                  <a:rPr lang="en-US" sz="2400" b="0" i="0" dirty="0">
                    <a:solidFill>
                      <a:srgbClr val="212121"/>
                    </a:solidFill>
                    <a:effectLst/>
                  </a:rPr>
                  <a:t>Top speed for our robot is around </a:t>
                </a:r>
                <a14:m>
                  <m:oMath xmlns:m="http://schemas.openxmlformats.org/officeDocument/2006/math">
                    <m:r>
                      <a:rPr lang="en-US" sz="2400" b="0" i="1" dirty="0" smtClean="0">
                        <a:solidFill>
                          <a:srgbClr val="212121"/>
                        </a:solidFill>
                        <a:effectLst/>
                        <a:latin typeface="Cambria Math" panose="02040503050406030204" pitchFamily="18" charset="0"/>
                      </a:rPr>
                      <m:t>3 </m:t>
                    </m:r>
                    <m:r>
                      <a:rPr lang="en-US" sz="2400" b="0" i="1" dirty="0" smtClean="0">
                        <a:solidFill>
                          <a:srgbClr val="212121"/>
                        </a:solidFill>
                        <a:effectLst/>
                        <a:latin typeface="Cambria Math" panose="02040503050406030204" pitchFamily="18" charset="0"/>
                      </a:rPr>
                      <m:t>𝑚</m:t>
                    </m:r>
                    <m:r>
                      <a:rPr lang="en-US" sz="2400" b="0" i="1" dirty="0" smtClean="0">
                        <a:solidFill>
                          <a:srgbClr val="212121"/>
                        </a:solidFill>
                        <a:effectLst/>
                        <a:latin typeface="Cambria Math" panose="02040503050406030204" pitchFamily="18" charset="0"/>
                      </a:rPr>
                      <m:t>/</m:t>
                    </m:r>
                    <m:r>
                      <a:rPr lang="en-US" sz="2400" b="0" i="1" dirty="0" smtClean="0">
                        <a:solidFill>
                          <a:srgbClr val="212121"/>
                        </a:solidFill>
                        <a:effectLst/>
                        <a:latin typeface="Cambria Math" panose="02040503050406030204" pitchFamily="18" charset="0"/>
                      </a:rPr>
                      <m:t>𝑠</m:t>
                    </m:r>
                  </m:oMath>
                </a14:m>
                <a:r>
                  <a:rPr lang="en-US" sz="2400" b="0" i="0" dirty="0">
                    <a:solidFill>
                      <a:srgbClr val="212121"/>
                    </a:solidFill>
                    <a:effectLst/>
                  </a:rPr>
                  <a:t>, so in the absence of any other information about the velocity we can set </a:t>
                </a:r>
                <a14:m>
                  <m:oMath xmlns:m="http://schemas.openxmlformats.org/officeDocument/2006/math">
                    <m:sSubSup>
                      <m:sSubSupPr>
                        <m:ctrlPr>
                          <a:rPr lang="en-US" sz="2400" b="0" i="1" smtClean="0">
                            <a:solidFill>
                              <a:srgbClr val="212121"/>
                            </a:solidFill>
                            <a:effectLst/>
                            <a:latin typeface="Cambria Math" panose="02040503050406030204" pitchFamily="18" charset="0"/>
                          </a:rPr>
                        </m:ctrlPr>
                      </m:sSubSupPr>
                      <m:e>
                        <m:r>
                          <a:rPr lang="en-US" sz="2400" b="0" i="1" smtClean="0">
                            <a:solidFill>
                              <a:srgbClr val="212121"/>
                            </a:solidFill>
                            <a:effectLst/>
                            <a:latin typeface="Cambria Math" panose="02040503050406030204" pitchFamily="18" charset="0"/>
                            <a:ea typeface="Cambria Math" panose="02040503050406030204" pitchFamily="18" charset="0"/>
                          </a:rPr>
                          <m:t>𝜎</m:t>
                        </m:r>
                      </m:e>
                      <m:sub>
                        <m:r>
                          <a:rPr lang="pt-BR" sz="2400" b="0" i="1" smtClean="0">
                            <a:solidFill>
                              <a:srgbClr val="212121"/>
                            </a:solidFill>
                            <a:effectLst/>
                            <a:latin typeface="Cambria Math" panose="02040503050406030204" pitchFamily="18" charset="0"/>
                          </a:rPr>
                          <m:t>𝑣</m:t>
                        </m:r>
                      </m:sub>
                      <m:sup>
                        <m:r>
                          <a:rPr lang="pt-BR" sz="2400" b="0" i="1" smtClean="0">
                            <a:solidFill>
                              <a:srgbClr val="212121"/>
                            </a:solidFill>
                            <a:effectLst/>
                            <a:latin typeface="Cambria Math" panose="02040503050406030204" pitchFamily="18" charset="0"/>
                          </a:rPr>
                          <m:t>2</m:t>
                        </m:r>
                      </m:sup>
                    </m:sSubSup>
                    <m:r>
                      <a:rPr lang="pt-BR" sz="2400" b="0" i="1" smtClean="0">
                        <a:solidFill>
                          <a:srgbClr val="212121"/>
                        </a:solidFill>
                        <a:effectLst/>
                        <a:latin typeface="Cambria Math" panose="02040503050406030204" pitchFamily="18" charset="0"/>
                        <a:ea typeface="Cambria Math" panose="02040503050406030204" pitchFamily="18" charset="0"/>
                      </a:rPr>
                      <m:t>≈</m:t>
                    </m:r>
                    <m:f>
                      <m:fPr>
                        <m:ctrlPr>
                          <a:rPr lang="pt-BR" sz="2400" b="0" i="1" smtClean="0">
                            <a:solidFill>
                              <a:srgbClr val="212121"/>
                            </a:solidFill>
                            <a:effectLst/>
                            <a:latin typeface="Cambria Math" panose="02040503050406030204" pitchFamily="18" charset="0"/>
                          </a:rPr>
                        </m:ctrlPr>
                      </m:fPr>
                      <m:num>
                        <m:r>
                          <a:rPr lang="pt-BR" sz="2400" b="0" i="1" smtClean="0">
                            <a:solidFill>
                              <a:srgbClr val="212121"/>
                            </a:solidFill>
                            <a:effectLst/>
                            <a:latin typeface="Cambria Math" panose="02040503050406030204" pitchFamily="18" charset="0"/>
                          </a:rPr>
                          <m:t>1</m:t>
                        </m:r>
                      </m:num>
                      <m:den>
                        <m:r>
                          <a:rPr lang="pt-BR" sz="2400" b="0" i="1" smtClean="0">
                            <a:solidFill>
                              <a:srgbClr val="212121"/>
                            </a:solidFill>
                            <a:effectLst/>
                            <a:latin typeface="Cambria Math" panose="02040503050406030204" pitchFamily="18" charset="0"/>
                          </a:rPr>
                          <m:t>3</m:t>
                        </m:r>
                      </m:den>
                    </m:f>
                    <m:r>
                      <a:rPr lang="pt-BR" sz="2400" b="0" i="1" smtClean="0">
                        <a:solidFill>
                          <a:srgbClr val="212121"/>
                        </a:solidFill>
                        <a:effectLst/>
                        <a:latin typeface="Cambria Math" panose="02040503050406030204" pitchFamily="18" charset="0"/>
                      </a:rPr>
                      <m:t>𝑣</m:t>
                    </m:r>
                  </m:oMath>
                </a14:m>
                <a:endParaRPr lang="pt-BR" sz="2400" dirty="0"/>
              </a:p>
            </p:txBody>
          </p:sp>
        </mc:Choice>
        <mc:Fallback xmlns="">
          <p:sp>
            <p:nvSpPr>
              <p:cNvPr id="12" name="CaixaDeTexto 11">
                <a:extLst>
                  <a:ext uri="{FF2B5EF4-FFF2-40B4-BE49-F238E27FC236}">
                    <a16:creationId xmlns:a16="http://schemas.microsoft.com/office/drawing/2014/main" id="{084A67EB-643E-5E61-6CE0-DAFA6555422A}"/>
                  </a:ext>
                </a:extLst>
              </p:cNvPr>
              <p:cNvSpPr txBox="1">
                <a:spLocks noRot="1" noChangeAspect="1" noMove="1" noResize="1" noEditPoints="1" noAdjustHandles="1" noChangeArrowheads="1" noChangeShapeType="1" noTextEdit="1"/>
              </p:cNvSpPr>
              <p:nvPr/>
            </p:nvSpPr>
            <p:spPr>
              <a:xfrm>
                <a:off x="3597913" y="2634606"/>
                <a:ext cx="8041861" cy="995144"/>
              </a:xfrm>
              <a:prstGeom prst="rect">
                <a:avLst/>
              </a:prstGeom>
              <a:blipFill>
                <a:blip r:embed="rId6"/>
                <a:stretch>
                  <a:fillRect l="-1137" t="-4908" b="-5521"/>
                </a:stretch>
              </a:blipFill>
            </p:spPr>
            <p:txBody>
              <a:bodyPr/>
              <a:lstStyle/>
              <a:p>
                <a:r>
                  <a:rPr lang="pt-BR">
                    <a:noFill/>
                  </a:rPr>
                  <a:t> </a:t>
                </a:r>
              </a:p>
            </p:txBody>
          </p:sp>
        </mc:Fallback>
      </mc:AlternateContent>
    </p:spTree>
    <p:extLst>
      <p:ext uri="{BB962C8B-B14F-4D97-AF65-F5344CB8AC3E}">
        <p14:creationId xmlns:p14="http://schemas.microsoft.com/office/powerpoint/2010/main" val="283760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BF117-01D0-A3B9-DAFB-D5B0E776A529}"/>
              </a:ext>
            </a:extLst>
          </p:cNvPr>
          <p:cNvSpPr>
            <a:spLocks noGrp="1"/>
          </p:cNvSpPr>
          <p:nvPr>
            <p:ph type="title"/>
          </p:nvPr>
        </p:nvSpPr>
        <p:spPr/>
        <p:txBody>
          <a:bodyPr/>
          <a:lstStyle/>
          <a:p>
            <a:r>
              <a:rPr lang="pt-BR" dirty="0"/>
              <a:t>Modelo de Processo</a:t>
            </a:r>
          </a:p>
        </p:txBody>
      </p:sp>
      <p:pic>
        <p:nvPicPr>
          <p:cNvPr id="4" name="Imagem 3">
            <a:extLst>
              <a:ext uri="{FF2B5EF4-FFF2-40B4-BE49-F238E27FC236}">
                <a16:creationId xmlns:a16="http://schemas.microsoft.com/office/drawing/2014/main" id="{A85EB01E-C886-C0E2-70D5-650EA49FBDCC}"/>
              </a:ext>
            </a:extLst>
          </p:cNvPr>
          <p:cNvPicPr>
            <a:picLocks noChangeAspect="1"/>
          </p:cNvPicPr>
          <p:nvPr/>
        </p:nvPicPr>
        <p:blipFill>
          <a:blip r:embed="rId3"/>
          <a:stretch>
            <a:fillRect/>
          </a:stretch>
        </p:blipFill>
        <p:spPr>
          <a:xfrm>
            <a:off x="1621647" y="2629041"/>
            <a:ext cx="3321998" cy="1381312"/>
          </a:xfrm>
          <a:prstGeom prst="rect">
            <a:avLst/>
          </a:prstGeom>
        </p:spPr>
      </p:pic>
      <p:pic>
        <p:nvPicPr>
          <p:cNvPr id="6" name="Imagem 5">
            <a:extLst>
              <a:ext uri="{FF2B5EF4-FFF2-40B4-BE49-F238E27FC236}">
                <a16:creationId xmlns:a16="http://schemas.microsoft.com/office/drawing/2014/main" id="{1A809207-AB62-D7F2-0E9E-908DF0F031BE}"/>
              </a:ext>
            </a:extLst>
          </p:cNvPr>
          <p:cNvPicPr>
            <a:picLocks noChangeAspect="1"/>
          </p:cNvPicPr>
          <p:nvPr/>
        </p:nvPicPr>
        <p:blipFill>
          <a:blip r:embed="rId4"/>
          <a:stretch>
            <a:fillRect/>
          </a:stretch>
        </p:blipFill>
        <p:spPr>
          <a:xfrm>
            <a:off x="1621647" y="2126928"/>
            <a:ext cx="1505825" cy="419992"/>
          </a:xfrm>
          <a:prstGeom prst="rect">
            <a:avLst/>
          </a:prstGeom>
        </p:spPr>
      </p:pic>
      <p:sp>
        <p:nvSpPr>
          <p:cNvPr id="8" name="CaixaDeTexto 7">
            <a:extLst>
              <a:ext uri="{FF2B5EF4-FFF2-40B4-BE49-F238E27FC236}">
                <a16:creationId xmlns:a16="http://schemas.microsoft.com/office/drawing/2014/main" id="{BB11DE0D-DEA8-D16B-9A1A-34267F69E13A}"/>
              </a:ext>
            </a:extLst>
          </p:cNvPr>
          <p:cNvSpPr txBox="1"/>
          <p:nvPr/>
        </p:nvSpPr>
        <p:spPr>
          <a:xfrm>
            <a:off x="3540369" y="3381607"/>
            <a:ext cx="5549844" cy="830997"/>
          </a:xfrm>
          <a:prstGeom prst="rect">
            <a:avLst/>
          </a:prstGeom>
          <a:noFill/>
        </p:spPr>
        <p:txBody>
          <a:bodyPr wrap="square">
            <a:spAutoFit/>
          </a:bodyPr>
          <a:lstStyle/>
          <a:p>
            <a:r>
              <a:rPr lang="en-US" sz="2400" dirty="0">
                <a:solidFill>
                  <a:srgbClr val="212121"/>
                </a:solidFill>
                <a:cs typeface="Cavolini" panose="03000502040302020204" pitchFamily="66" charset="0"/>
              </a:rPr>
              <a:t>We assume that the robot's speed stays constant between predictions.</a:t>
            </a:r>
            <a:endParaRPr lang="pt-BR" sz="2400" dirty="0">
              <a:cs typeface="Cavolini" panose="03000502040302020204" pitchFamily="66" charset="0"/>
            </a:endParaRPr>
          </a:p>
        </p:txBody>
      </p:sp>
      <p:pic>
        <p:nvPicPr>
          <p:cNvPr id="10" name="Imagem 9">
            <a:extLst>
              <a:ext uri="{FF2B5EF4-FFF2-40B4-BE49-F238E27FC236}">
                <a16:creationId xmlns:a16="http://schemas.microsoft.com/office/drawing/2014/main" id="{AE52E842-C2D6-4170-2BC1-C20F8E3A9459}"/>
              </a:ext>
            </a:extLst>
          </p:cNvPr>
          <p:cNvPicPr>
            <a:picLocks noChangeAspect="1"/>
          </p:cNvPicPr>
          <p:nvPr/>
        </p:nvPicPr>
        <p:blipFill rotWithShape="1">
          <a:blip r:embed="rId5"/>
          <a:srcRect b="34009"/>
          <a:stretch/>
        </p:blipFill>
        <p:spPr>
          <a:xfrm>
            <a:off x="2620479" y="4554562"/>
            <a:ext cx="3979613" cy="1229815"/>
          </a:xfrm>
          <a:prstGeom prst="rect">
            <a:avLst/>
          </a:prstGeom>
        </p:spPr>
      </p:pic>
      <p:grpSp>
        <p:nvGrpSpPr>
          <p:cNvPr id="15" name="Agrupar 14">
            <a:extLst>
              <a:ext uri="{FF2B5EF4-FFF2-40B4-BE49-F238E27FC236}">
                <a16:creationId xmlns:a16="http://schemas.microsoft.com/office/drawing/2014/main" id="{3916C6F1-A62F-7463-CE13-5DEFD237158F}"/>
              </a:ext>
            </a:extLst>
          </p:cNvPr>
          <p:cNvGrpSpPr/>
          <p:nvPr/>
        </p:nvGrpSpPr>
        <p:grpSpPr>
          <a:xfrm>
            <a:off x="3950678" y="4554563"/>
            <a:ext cx="4393564" cy="1318700"/>
            <a:chOff x="3950678" y="4554563"/>
            <a:chExt cx="4393564" cy="1318700"/>
          </a:xfrm>
        </p:grpSpPr>
        <p:grpSp>
          <p:nvGrpSpPr>
            <p:cNvPr id="13" name="Agrupar 12">
              <a:extLst>
                <a:ext uri="{FF2B5EF4-FFF2-40B4-BE49-F238E27FC236}">
                  <a16:creationId xmlns:a16="http://schemas.microsoft.com/office/drawing/2014/main" id="{6C3DF4FA-00D7-681D-2B49-DAE0C62C27D4}"/>
                </a:ext>
              </a:extLst>
            </p:cNvPr>
            <p:cNvGrpSpPr/>
            <p:nvPr/>
          </p:nvGrpSpPr>
          <p:grpSpPr>
            <a:xfrm>
              <a:off x="6838417" y="5114717"/>
              <a:ext cx="1505825" cy="419992"/>
              <a:chOff x="6838417" y="5114717"/>
              <a:chExt cx="1505825" cy="419992"/>
            </a:xfrm>
          </p:grpSpPr>
          <p:pic>
            <p:nvPicPr>
              <p:cNvPr id="11" name="Imagem 10">
                <a:extLst>
                  <a:ext uri="{FF2B5EF4-FFF2-40B4-BE49-F238E27FC236}">
                    <a16:creationId xmlns:a16="http://schemas.microsoft.com/office/drawing/2014/main" id="{FE30139F-A951-0180-313D-5384CEA9B3F3}"/>
                  </a:ext>
                </a:extLst>
              </p:cNvPr>
              <p:cNvPicPr>
                <a:picLocks noChangeAspect="1"/>
              </p:cNvPicPr>
              <p:nvPr/>
            </p:nvPicPr>
            <p:blipFill>
              <a:blip r:embed="rId4"/>
              <a:stretch>
                <a:fillRect/>
              </a:stretch>
            </p:blipFill>
            <p:spPr>
              <a:xfrm>
                <a:off x="6838417" y="5114717"/>
                <a:ext cx="1505825" cy="419992"/>
              </a:xfrm>
              <a:prstGeom prst="rect">
                <a:avLst/>
              </a:prstGeom>
            </p:spPr>
          </p:pic>
          <p:pic>
            <p:nvPicPr>
              <p:cNvPr id="12" name="Imagem 11">
                <a:extLst>
                  <a:ext uri="{FF2B5EF4-FFF2-40B4-BE49-F238E27FC236}">
                    <a16:creationId xmlns:a16="http://schemas.microsoft.com/office/drawing/2014/main" id="{18900009-8E87-ACAD-FE5A-76345D3FE90D}"/>
                  </a:ext>
                </a:extLst>
              </p:cNvPr>
              <p:cNvPicPr>
                <a:picLocks noChangeAspect="1"/>
              </p:cNvPicPr>
              <p:nvPr/>
            </p:nvPicPr>
            <p:blipFill rotWithShape="1">
              <a:blip r:embed="rId4">
                <a:duotone>
                  <a:schemeClr val="accent2">
                    <a:shade val="45000"/>
                    <a:satMod val="135000"/>
                  </a:schemeClr>
                  <a:prstClr val="white"/>
                </a:duotone>
              </a:blip>
              <a:srcRect l="55796" r="20070" b="5920"/>
              <a:stretch/>
            </p:blipFill>
            <p:spPr>
              <a:xfrm>
                <a:off x="7678616" y="5139580"/>
                <a:ext cx="363415" cy="395129"/>
              </a:xfrm>
              <a:prstGeom prst="rect">
                <a:avLst/>
              </a:prstGeom>
            </p:spPr>
          </p:pic>
        </p:grpSp>
        <p:sp>
          <p:nvSpPr>
            <p:cNvPr id="14" name="Retângulo 13">
              <a:extLst>
                <a:ext uri="{FF2B5EF4-FFF2-40B4-BE49-F238E27FC236}">
                  <a16:creationId xmlns:a16="http://schemas.microsoft.com/office/drawing/2014/main" id="{2886D2C5-2FE2-6339-6BF9-AC1F23CCF338}"/>
                </a:ext>
              </a:extLst>
            </p:cNvPr>
            <p:cNvSpPr/>
            <p:nvPr/>
          </p:nvSpPr>
          <p:spPr>
            <a:xfrm>
              <a:off x="3950678" y="4554563"/>
              <a:ext cx="1770184" cy="1318700"/>
            </a:xfrm>
            <a:custGeom>
              <a:avLst/>
              <a:gdLst>
                <a:gd name="connsiteX0" fmla="*/ 0 w 1770184"/>
                <a:gd name="connsiteY0" fmla="*/ 0 h 1318700"/>
                <a:gd name="connsiteX1" fmla="*/ 536956 w 1770184"/>
                <a:gd name="connsiteY1" fmla="*/ 0 h 1318700"/>
                <a:gd name="connsiteX2" fmla="*/ 1091613 w 1770184"/>
                <a:gd name="connsiteY2" fmla="*/ 0 h 1318700"/>
                <a:gd name="connsiteX3" fmla="*/ 1770184 w 1770184"/>
                <a:gd name="connsiteY3" fmla="*/ 0 h 1318700"/>
                <a:gd name="connsiteX4" fmla="*/ 1770184 w 1770184"/>
                <a:gd name="connsiteY4" fmla="*/ 465941 h 1318700"/>
                <a:gd name="connsiteX5" fmla="*/ 1770184 w 1770184"/>
                <a:gd name="connsiteY5" fmla="*/ 918694 h 1318700"/>
                <a:gd name="connsiteX6" fmla="*/ 1770184 w 1770184"/>
                <a:gd name="connsiteY6" fmla="*/ 1318700 h 1318700"/>
                <a:gd name="connsiteX7" fmla="*/ 1180123 w 1770184"/>
                <a:gd name="connsiteY7" fmla="*/ 1318700 h 1318700"/>
                <a:gd name="connsiteX8" fmla="*/ 643167 w 1770184"/>
                <a:gd name="connsiteY8" fmla="*/ 1318700 h 1318700"/>
                <a:gd name="connsiteX9" fmla="*/ 0 w 1770184"/>
                <a:gd name="connsiteY9" fmla="*/ 1318700 h 1318700"/>
                <a:gd name="connsiteX10" fmla="*/ 0 w 1770184"/>
                <a:gd name="connsiteY10" fmla="*/ 905507 h 1318700"/>
                <a:gd name="connsiteX11" fmla="*/ 0 w 1770184"/>
                <a:gd name="connsiteY11" fmla="*/ 452754 h 1318700"/>
                <a:gd name="connsiteX12" fmla="*/ 0 w 1770184"/>
                <a:gd name="connsiteY12" fmla="*/ 0 h 131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184" h="1318700" extrusionOk="0">
                  <a:moveTo>
                    <a:pt x="0" y="0"/>
                  </a:moveTo>
                  <a:cubicBezTo>
                    <a:pt x="199777" y="-21722"/>
                    <a:pt x="311038" y="24739"/>
                    <a:pt x="536956" y="0"/>
                  </a:cubicBezTo>
                  <a:cubicBezTo>
                    <a:pt x="762874" y="-24739"/>
                    <a:pt x="820423" y="50423"/>
                    <a:pt x="1091613" y="0"/>
                  </a:cubicBezTo>
                  <a:cubicBezTo>
                    <a:pt x="1362803" y="-50423"/>
                    <a:pt x="1576064" y="56004"/>
                    <a:pt x="1770184" y="0"/>
                  </a:cubicBezTo>
                  <a:cubicBezTo>
                    <a:pt x="1800210" y="120876"/>
                    <a:pt x="1729639" y="265257"/>
                    <a:pt x="1770184" y="465941"/>
                  </a:cubicBezTo>
                  <a:cubicBezTo>
                    <a:pt x="1810729" y="666625"/>
                    <a:pt x="1736301" y="782408"/>
                    <a:pt x="1770184" y="918694"/>
                  </a:cubicBezTo>
                  <a:cubicBezTo>
                    <a:pt x="1804067" y="1054980"/>
                    <a:pt x="1739866" y="1122454"/>
                    <a:pt x="1770184" y="1318700"/>
                  </a:cubicBezTo>
                  <a:cubicBezTo>
                    <a:pt x="1558870" y="1322419"/>
                    <a:pt x="1302004" y="1303650"/>
                    <a:pt x="1180123" y="1318700"/>
                  </a:cubicBezTo>
                  <a:cubicBezTo>
                    <a:pt x="1058242" y="1333750"/>
                    <a:pt x="795629" y="1285979"/>
                    <a:pt x="643167" y="1318700"/>
                  </a:cubicBezTo>
                  <a:cubicBezTo>
                    <a:pt x="490705" y="1351421"/>
                    <a:pt x="254984" y="1258513"/>
                    <a:pt x="0" y="1318700"/>
                  </a:cubicBezTo>
                  <a:cubicBezTo>
                    <a:pt x="-44262" y="1221364"/>
                    <a:pt x="6823" y="1088803"/>
                    <a:pt x="0" y="905507"/>
                  </a:cubicBezTo>
                  <a:cubicBezTo>
                    <a:pt x="-6823" y="722211"/>
                    <a:pt x="4558" y="559409"/>
                    <a:pt x="0" y="452754"/>
                  </a:cubicBezTo>
                  <a:cubicBezTo>
                    <a:pt x="-4558" y="346099"/>
                    <a:pt x="12190" y="95040"/>
                    <a:pt x="0" y="0"/>
                  </a:cubicBezTo>
                  <a:close/>
                </a:path>
              </a:pathLst>
            </a:custGeom>
            <a:noFill/>
            <a:ln w="57150">
              <a:solidFill>
                <a:srgbClr val="990100"/>
              </a:solidFill>
              <a:extLst>
                <a:ext uri="{C807C97D-BFC1-408E-A445-0C87EB9F89A2}">
                  <ask:lineSketchStyleProps xmlns:ask="http://schemas.microsoft.com/office/drawing/2018/sketchyshapes" sd="164531488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5" name="CaixaDeTexto 4">
            <a:extLst>
              <a:ext uri="{FF2B5EF4-FFF2-40B4-BE49-F238E27FC236}">
                <a16:creationId xmlns:a16="http://schemas.microsoft.com/office/drawing/2014/main" id="{98AAA938-CC44-1C9F-ACAE-E783547BE538}"/>
              </a:ext>
            </a:extLst>
          </p:cNvPr>
          <p:cNvSpPr txBox="1"/>
          <p:nvPr/>
        </p:nvSpPr>
        <p:spPr>
          <a:xfrm>
            <a:off x="7532562" y="856587"/>
            <a:ext cx="2731190"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volini" panose="03000502040302020204" pitchFamily="66" charset="0"/>
                <a:cs typeface="Cavolini" panose="03000502040302020204" pitchFamily="66" charset="0"/>
              </a:rPr>
              <a:t>Of course, this is not exactly true, but as long as the velocity doesn’t change too much during each prediction, you will see that the filter performs very well</a:t>
            </a:r>
            <a:endParaRPr lang="en-US" sz="1600" b="0" i="0" dirty="0">
              <a:solidFill>
                <a:srgbClr val="212121"/>
              </a:solidFill>
              <a:effectLst/>
              <a:latin typeface="Cavolini" panose="03000502040302020204" pitchFamily="66" charset="0"/>
              <a:cs typeface="Cavolini" panose="03000502040302020204" pitchFamily="66" charset="0"/>
            </a:endParaRPr>
          </a:p>
        </p:txBody>
      </p:sp>
      <p:pic>
        <p:nvPicPr>
          <p:cNvPr id="7" name="Imagem 6">
            <a:extLst>
              <a:ext uri="{FF2B5EF4-FFF2-40B4-BE49-F238E27FC236}">
                <a16:creationId xmlns:a16="http://schemas.microsoft.com/office/drawing/2014/main" id="{717DBCEF-779D-B907-4369-79378C736AE9}"/>
              </a:ext>
            </a:extLst>
          </p:cNvPr>
          <p:cNvPicPr>
            <a:picLocks noChangeAspect="1"/>
          </p:cNvPicPr>
          <p:nvPr/>
        </p:nvPicPr>
        <p:blipFill>
          <a:blip r:embed="rId6">
            <a:clrChange>
              <a:clrFrom>
                <a:srgbClr val="F6F6F6"/>
              </a:clrFrom>
              <a:clrTo>
                <a:srgbClr val="F6F6F6">
                  <a:alpha val="0"/>
                </a:srgbClr>
              </a:clrTo>
            </a:clrChange>
          </a:blip>
          <a:stretch>
            <a:fillRect/>
          </a:stretch>
        </p:blipFill>
        <p:spPr>
          <a:xfrm rot="19079298">
            <a:off x="5714586" y="1375450"/>
            <a:ext cx="2222979" cy="1472046"/>
          </a:xfrm>
          <a:prstGeom prst="rect">
            <a:avLst/>
          </a:prstGeom>
        </p:spPr>
      </p:pic>
    </p:spTree>
    <p:extLst>
      <p:ext uri="{BB962C8B-B14F-4D97-AF65-F5344CB8AC3E}">
        <p14:creationId xmlns:p14="http://schemas.microsoft.com/office/powerpoint/2010/main" val="428418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AF5FF085-DC3C-0354-F87B-6091168F69C6}"/>
              </a:ext>
            </a:extLst>
          </p:cNvPr>
          <p:cNvSpPr txBox="1"/>
          <p:nvPr/>
        </p:nvSpPr>
        <p:spPr>
          <a:xfrm>
            <a:off x="7053815" y="3897920"/>
            <a:ext cx="5303520" cy="1200329"/>
          </a:xfrm>
          <a:prstGeom prst="rect">
            <a:avLst/>
          </a:prstGeom>
          <a:noFill/>
        </p:spPr>
        <p:txBody>
          <a:bodyPr wrap="square">
            <a:spAutoFit/>
          </a:bodyPr>
          <a:lstStyle/>
          <a:p>
            <a:r>
              <a:rPr lang="en-US" b="0" i="0" dirty="0">
                <a:solidFill>
                  <a:schemeClr val="accent3"/>
                </a:solidFill>
                <a:effectLst/>
                <a:latin typeface="Cavolini" panose="03000502040302020204" pitchFamily="66" charset="0"/>
                <a:cs typeface="Cavolini" panose="03000502040302020204" pitchFamily="66" charset="0"/>
              </a:rPr>
              <a:t>The sensor is not perfect. A reading of 10.0 may correspond to positions 10.4 or 9.6. However, it is very unlikely to correspond to a position of 25. </a:t>
            </a:r>
            <a:endParaRPr lang="pt-BR" dirty="0">
              <a:solidFill>
                <a:schemeClr val="accent3"/>
              </a:solidFill>
              <a:latin typeface="Cavolini" panose="03000502040302020204" pitchFamily="66" charset="0"/>
              <a:cs typeface="Cavolini" panose="03000502040302020204" pitchFamily="66" charset="0"/>
            </a:endParaRPr>
          </a:p>
        </p:txBody>
      </p:sp>
      <p:pic>
        <p:nvPicPr>
          <p:cNvPr id="3" name="Imagem 2">
            <a:extLst>
              <a:ext uri="{FF2B5EF4-FFF2-40B4-BE49-F238E27FC236}">
                <a16:creationId xmlns:a16="http://schemas.microsoft.com/office/drawing/2014/main" id="{629505E0-235C-C338-CB8B-D2B5B088CA3C}"/>
              </a:ext>
            </a:extLst>
          </p:cNvPr>
          <p:cNvPicPr>
            <a:picLocks noChangeAspect="1"/>
          </p:cNvPicPr>
          <p:nvPr/>
        </p:nvPicPr>
        <p:blipFill>
          <a:blip r:embed="rId2"/>
          <a:stretch>
            <a:fillRect/>
          </a:stretch>
        </p:blipFill>
        <p:spPr>
          <a:xfrm>
            <a:off x="342292" y="486038"/>
            <a:ext cx="10213807" cy="5885923"/>
          </a:xfrm>
          <a:prstGeom prst="rect">
            <a:avLst/>
          </a:prstGeom>
        </p:spPr>
      </p:pic>
    </p:spTree>
    <p:extLst>
      <p:ext uri="{BB962C8B-B14F-4D97-AF65-F5344CB8AC3E}">
        <p14:creationId xmlns:p14="http://schemas.microsoft.com/office/powerpoint/2010/main" val="463182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FF3188FE-88B6-C880-15F8-81033E136B46}"/>
              </a:ext>
            </a:extLst>
          </p:cNvPr>
          <p:cNvSpPr txBox="1"/>
          <p:nvPr/>
        </p:nvSpPr>
        <p:spPr>
          <a:xfrm>
            <a:off x="871727" y="2828835"/>
            <a:ext cx="6642765" cy="2308324"/>
          </a:xfrm>
          <a:prstGeom prst="rect">
            <a:avLst/>
          </a:prstGeom>
          <a:solidFill>
            <a:schemeClr val="tx1"/>
          </a:solidFill>
        </p:spPr>
        <p:txBody>
          <a:bodyPr wrap="square">
            <a:spAutoFit/>
          </a:bodyPr>
          <a:lstStyle/>
          <a:p>
            <a:r>
              <a:rPr lang="pt-BR" b="0" dirty="0" err="1">
                <a:solidFill>
                  <a:srgbClr val="C586C0"/>
                </a:solidFill>
                <a:effectLst/>
                <a:latin typeface="Courier New" panose="02070309020205020404" pitchFamily="49" charset="0"/>
              </a:rPr>
              <a:t>from</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filterpy.kalman</a:t>
            </a:r>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import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predict</a:t>
            </a:r>
            <a:endParaRPr lang="pt-BR" b="0" dirty="0">
              <a:solidFill>
                <a:srgbClr val="D4D4D4"/>
              </a:solidFill>
              <a:effectLst/>
              <a:latin typeface="Courier New" panose="02070309020205020404" pitchFamily="49" charset="0"/>
            </a:endParaRPr>
          </a:p>
          <a:p>
            <a:br>
              <a:rPr lang="pt-BR" b="0" dirty="0">
                <a:solidFill>
                  <a:srgbClr val="D4D4D4"/>
                </a:solidFill>
                <a:effectLst/>
                <a:latin typeface="Courier New" panose="02070309020205020404" pitchFamily="49" charset="0"/>
              </a:rPr>
            </a:br>
            <a:r>
              <a:rPr lang="pt-BR" b="0" dirty="0">
                <a:solidFill>
                  <a:srgbClr val="D4D4D4"/>
                </a:solidFill>
                <a:effectLst/>
                <a:latin typeface="Courier New" panose="02070309020205020404" pitchFamily="49" charset="0"/>
              </a:rPr>
              <a:t>x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10.0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3.0</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P = </a:t>
            </a:r>
            <a:r>
              <a:rPr lang="pt-BR" b="0" dirty="0" err="1">
                <a:solidFill>
                  <a:srgbClr val="D4D4D4"/>
                </a:solidFill>
                <a:effectLst/>
                <a:latin typeface="Courier New" panose="02070309020205020404" pitchFamily="49" charset="0"/>
              </a:rPr>
              <a:t>np.diag</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500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F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br>
              <a:rPr lang="pt-BR" b="0" dirty="0">
                <a:solidFill>
                  <a:srgbClr val="D4D4D4"/>
                </a:solidFill>
                <a:effectLst/>
                <a:latin typeface="Courier New" panose="02070309020205020404" pitchFamily="49" charset="0"/>
              </a:rPr>
            </a:br>
            <a:r>
              <a:rPr lang="pt-BR" b="0" dirty="0">
                <a:solidFill>
                  <a:srgbClr val="D4D4D4"/>
                </a:solidFill>
                <a:effectLst/>
                <a:latin typeface="Courier New" panose="02070309020205020404" pitchFamily="49" charset="0"/>
              </a:rPr>
              <a:t>x</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P = </a:t>
            </a:r>
            <a:r>
              <a:rPr lang="pt-BR" b="0" dirty="0" err="1">
                <a:solidFill>
                  <a:srgbClr val="D4D4D4"/>
                </a:solidFill>
                <a:effectLst/>
                <a:latin typeface="Courier New" panose="02070309020205020404" pitchFamily="49" charset="0"/>
              </a:rPr>
              <a:t>predict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x=x</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P=P</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F=F</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Q=</a:t>
            </a:r>
            <a:r>
              <a:rPr lang="pt-BR" b="0" dirty="0">
                <a:solidFill>
                  <a:srgbClr val="B5CEA8"/>
                </a:solidFill>
                <a:effectLst/>
                <a:latin typeface="Courier New" panose="02070309020205020404" pitchFamily="49" charset="0"/>
              </a:rPr>
              <a:t>0</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CE9178"/>
                </a:solidFill>
                <a:effectLst/>
                <a:latin typeface="Courier New" panose="02070309020205020404" pitchFamily="49" charset="0"/>
              </a:rPr>
              <a:t>'x ='</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x</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p:txBody>
      </p:sp>
      <p:sp>
        <p:nvSpPr>
          <p:cNvPr id="5" name="CaixaDeTexto 4">
            <a:extLst>
              <a:ext uri="{FF2B5EF4-FFF2-40B4-BE49-F238E27FC236}">
                <a16:creationId xmlns:a16="http://schemas.microsoft.com/office/drawing/2014/main" id="{BD4B72E1-D66B-DC1B-0C5B-95402349620F}"/>
              </a:ext>
            </a:extLst>
          </p:cNvPr>
          <p:cNvSpPr txBox="1"/>
          <p:nvPr/>
        </p:nvSpPr>
        <p:spPr>
          <a:xfrm>
            <a:off x="871727" y="393612"/>
            <a:ext cx="4673288" cy="2308324"/>
          </a:xfrm>
          <a:prstGeom prst="rect">
            <a:avLst/>
          </a:prstGeom>
          <a:solidFill>
            <a:schemeClr val="tx1"/>
          </a:solidFill>
        </p:spPr>
        <p:txBody>
          <a:bodyPr wrap="square">
            <a:spAutoFit/>
          </a:bodyPr>
          <a:lstStyle/>
          <a:p>
            <a:r>
              <a:rPr lang="en-US" dirty="0">
                <a:solidFill>
                  <a:srgbClr val="D4D4D4"/>
                </a:solidFill>
                <a:latin typeface="Courier New" panose="02070309020205020404" pitchFamily="49" charset="0"/>
              </a:rPr>
              <a:t>dt = </a:t>
            </a:r>
            <a:r>
              <a:rPr lang="en-US" dirty="0">
                <a:solidFill>
                  <a:srgbClr val="B5CEA8"/>
                </a:solidFill>
                <a:latin typeface="Courier New" panose="02070309020205020404" pitchFamily="49" charset="0"/>
              </a:rPr>
              <a:t>0.1</a:t>
            </a:r>
            <a:endParaRPr lang="en-US" dirty="0">
              <a:solidFill>
                <a:srgbClr val="D4D4D4"/>
              </a:solidFill>
              <a:latin typeface="Courier New" panose="02070309020205020404" pitchFamily="49" charset="0"/>
            </a:endParaRPr>
          </a:p>
          <a:p>
            <a:r>
              <a:rPr lang="pt-BR" b="0" dirty="0">
                <a:solidFill>
                  <a:srgbClr val="D4D4D4"/>
                </a:solidFill>
                <a:effectLst/>
                <a:latin typeface="Courier New" panose="02070309020205020404" pitchFamily="49" charset="0"/>
              </a:rPr>
              <a:t>x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10.0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3.0</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P = </a:t>
            </a:r>
            <a:r>
              <a:rPr lang="pt-BR" b="0" dirty="0" err="1">
                <a:solidFill>
                  <a:srgbClr val="D4D4D4"/>
                </a:solidFill>
                <a:effectLst/>
                <a:latin typeface="Courier New" panose="02070309020205020404" pitchFamily="49" charset="0"/>
              </a:rPr>
              <a:t>np.diag</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500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F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p>
          <a:p>
            <a:r>
              <a:rPr lang="pt-BR" b="0" dirty="0">
                <a:solidFill>
                  <a:srgbClr val="D4D4D4"/>
                </a:solidFill>
                <a:effectLst/>
                <a:latin typeface="Courier New" panose="02070309020205020404" pitchFamily="49" charset="0"/>
              </a:rPr>
              <a:t>Q=</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 </a:t>
            </a:r>
            <a:r>
              <a:rPr lang="pt-BR" b="0" dirty="0">
                <a:solidFill>
                  <a:srgbClr val="6AA94F"/>
                </a:solidFill>
                <a:effectLst/>
                <a:latin typeface="Courier New" panose="02070309020205020404" pitchFamily="49" charset="0"/>
              </a:rPr>
              <a:t># Q </a:t>
            </a:r>
            <a:r>
              <a:rPr lang="pt-BR" b="0" dirty="0" err="1">
                <a:solidFill>
                  <a:srgbClr val="6AA94F"/>
                </a:solidFill>
                <a:effectLst/>
                <a:latin typeface="Courier New" panose="02070309020205020404" pitchFamily="49" charset="0"/>
              </a:rPr>
              <a:t>is</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the</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process</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noise</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x = F @ x</a:t>
            </a:r>
          </a:p>
          <a:p>
            <a:r>
              <a:rPr lang="pt-BR" b="0" dirty="0">
                <a:solidFill>
                  <a:srgbClr val="D4D4D4"/>
                </a:solidFill>
                <a:effectLst/>
                <a:latin typeface="Courier New" panose="02070309020205020404" pitchFamily="49" charset="0"/>
              </a:rPr>
              <a:t>P = F @ P @ F.T + Q</a:t>
            </a:r>
          </a:p>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CE9178"/>
                </a:solidFill>
                <a:effectLst/>
                <a:latin typeface="Courier New" panose="02070309020205020404" pitchFamily="49" charset="0"/>
              </a:rPr>
              <a:t>'x ='</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x</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p:txBody>
      </p:sp>
      <p:sp>
        <p:nvSpPr>
          <p:cNvPr id="7" name="CaixaDeTexto 6">
            <a:extLst>
              <a:ext uri="{FF2B5EF4-FFF2-40B4-BE49-F238E27FC236}">
                <a16:creationId xmlns:a16="http://schemas.microsoft.com/office/drawing/2014/main" id="{16261444-D162-2E39-0041-E6133F16B145}"/>
              </a:ext>
            </a:extLst>
          </p:cNvPr>
          <p:cNvSpPr txBox="1"/>
          <p:nvPr/>
        </p:nvSpPr>
        <p:spPr>
          <a:xfrm>
            <a:off x="871727" y="5667956"/>
            <a:ext cx="6096000" cy="369332"/>
          </a:xfrm>
          <a:prstGeom prst="rect">
            <a:avLst/>
          </a:prstGeom>
          <a:solidFill>
            <a:schemeClr val="tx1">
              <a:lumMod val="65000"/>
              <a:lumOff val="35000"/>
            </a:schemeClr>
          </a:solidFill>
        </p:spPr>
        <p:txBody>
          <a:bodyPr wrap="square">
            <a:spAutoFit/>
          </a:bodyPr>
          <a:lstStyle/>
          <a:p>
            <a:r>
              <a:rPr lang="pt-BR" b="0" i="0" dirty="0">
                <a:solidFill>
                  <a:srgbClr val="D5D5D5"/>
                </a:solidFill>
                <a:effectLst/>
                <a:latin typeface="Courier New" panose="02070309020205020404" pitchFamily="49" charset="0"/>
              </a:rPr>
              <a:t>x = [10.3 3.]</a:t>
            </a:r>
            <a:endParaRPr lang="pt-BR" dirty="0"/>
          </a:p>
        </p:txBody>
      </p:sp>
      <p:sp>
        <p:nvSpPr>
          <p:cNvPr id="8" name="Retângulo 7">
            <a:extLst>
              <a:ext uri="{FF2B5EF4-FFF2-40B4-BE49-F238E27FC236}">
                <a16:creationId xmlns:a16="http://schemas.microsoft.com/office/drawing/2014/main" id="{82E80772-7FDB-3E3E-2F70-7CAF6B702CDE}"/>
              </a:ext>
            </a:extLst>
          </p:cNvPr>
          <p:cNvSpPr/>
          <p:nvPr/>
        </p:nvSpPr>
        <p:spPr>
          <a:xfrm>
            <a:off x="574431" y="5414158"/>
            <a:ext cx="6940061" cy="80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accent4"/>
                </a:solidFill>
                <a:latin typeface="Cavolini" panose="03000502040302020204" pitchFamily="66" charset="0"/>
                <a:cs typeface="Cavolini" panose="03000502040302020204" pitchFamily="66" charset="0"/>
              </a:rPr>
              <a:t>Qual será a resposta???</a:t>
            </a:r>
          </a:p>
        </p:txBody>
      </p:sp>
      <p:pic>
        <p:nvPicPr>
          <p:cNvPr id="2" name="Imagem 1">
            <a:extLst>
              <a:ext uri="{FF2B5EF4-FFF2-40B4-BE49-F238E27FC236}">
                <a16:creationId xmlns:a16="http://schemas.microsoft.com/office/drawing/2014/main" id="{9DDD5406-11A4-ADB2-09E3-DB3491AAA3DE}"/>
              </a:ext>
            </a:extLst>
          </p:cNvPr>
          <p:cNvPicPr>
            <a:picLocks noChangeAspect="1"/>
          </p:cNvPicPr>
          <p:nvPr/>
        </p:nvPicPr>
        <p:blipFill>
          <a:blip r:embed="rId3">
            <a:duotone>
              <a:schemeClr val="accent2">
                <a:shade val="45000"/>
                <a:satMod val="135000"/>
              </a:schemeClr>
              <a:prstClr val="white"/>
            </a:duotone>
          </a:blip>
          <a:stretch>
            <a:fillRect/>
          </a:stretch>
        </p:blipFill>
        <p:spPr>
          <a:xfrm>
            <a:off x="5041767" y="1297618"/>
            <a:ext cx="2298523" cy="1427716"/>
          </a:xfrm>
          <a:prstGeom prst="rect">
            <a:avLst/>
          </a:prstGeom>
        </p:spPr>
      </p:pic>
      <p:sp>
        <p:nvSpPr>
          <p:cNvPr id="3" name="CaixaDeTexto 2">
            <a:extLst>
              <a:ext uri="{FF2B5EF4-FFF2-40B4-BE49-F238E27FC236}">
                <a16:creationId xmlns:a16="http://schemas.microsoft.com/office/drawing/2014/main" id="{B631F706-2853-56C8-6F55-0DEA9F610058}"/>
              </a:ext>
            </a:extLst>
          </p:cNvPr>
          <p:cNvSpPr txBox="1"/>
          <p:nvPr/>
        </p:nvSpPr>
        <p:spPr>
          <a:xfrm>
            <a:off x="7340290" y="1472141"/>
            <a:ext cx="2450123" cy="1061829"/>
          </a:xfrm>
          <a:prstGeom prst="rect">
            <a:avLst/>
          </a:prstGeom>
          <a:noFill/>
        </p:spPr>
        <p:txBody>
          <a:bodyPr wrap="square" rtlCol="0">
            <a:spAutoFit/>
          </a:bodyPr>
          <a:lstStyle/>
          <a:p>
            <a:pPr>
              <a:lnSpc>
                <a:spcPts val="2400"/>
              </a:lnSpc>
            </a:pPr>
            <a:endParaRPr lang="pt-BR" sz="3200" dirty="0">
              <a:solidFill>
                <a:schemeClr val="accent2"/>
              </a:solidFill>
              <a:latin typeface="Cordia New" panose="020B0304020202020204" pitchFamily="34" charset="-34"/>
              <a:cs typeface="Cordia New" panose="020B0304020202020204" pitchFamily="34" charset="-34"/>
            </a:endParaRPr>
          </a:p>
          <a:p>
            <a:pPr>
              <a:lnSpc>
                <a:spcPts val="2400"/>
              </a:lnSpc>
            </a:pPr>
            <a:r>
              <a:rPr lang="pt-BR" sz="3200" dirty="0" err="1">
                <a:solidFill>
                  <a:schemeClr val="accent2"/>
                </a:solidFill>
                <a:latin typeface="Cordia New" panose="020B0304020202020204" pitchFamily="34" charset="-34"/>
                <a:cs typeface="Cordia New" panose="020B0304020202020204" pitchFamily="34" charset="-34"/>
              </a:rPr>
              <a:t>Implementation</a:t>
            </a:r>
            <a:r>
              <a:rPr lang="pt-BR" sz="3200" dirty="0">
                <a:solidFill>
                  <a:schemeClr val="accent2"/>
                </a:solidFill>
                <a:latin typeface="Cordia New" panose="020B0304020202020204" pitchFamily="34" charset="-34"/>
                <a:cs typeface="Cordia New" panose="020B0304020202020204" pitchFamily="34" charset="-34"/>
              </a:rPr>
              <a:t> </a:t>
            </a:r>
            <a:r>
              <a:rPr lang="pt-BR" sz="3200" dirty="0" err="1">
                <a:solidFill>
                  <a:schemeClr val="accent2"/>
                </a:solidFill>
                <a:latin typeface="Cordia New" panose="020B0304020202020204" pitchFamily="34" charset="-34"/>
                <a:cs typeface="Cordia New" panose="020B0304020202020204" pitchFamily="34" charset="-34"/>
              </a:rPr>
              <a:t>of</a:t>
            </a:r>
            <a:r>
              <a:rPr lang="pt-BR" sz="3200" dirty="0">
                <a:solidFill>
                  <a:schemeClr val="accent2"/>
                </a:solidFill>
                <a:latin typeface="Cordia New" panose="020B0304020202020204" pitchFamily="34" charset="-34"/>
                <a:cs typeface="Cordia New" panose="020B0304020202020204" pitchFamily="34" charset="-34"/>
              </a:rPr>
              <a:t> the </a:t>
            </a:r>
            <a:r>
              <a:rPr lang="pt-BR" sz="3200" dirty="0" err="1">
                <a:solidFill>
                  <a:schemeClr val="accent2"/>
                </a:solidFill>
                <a:latin typeface="Cordia New" panose="020B0304020202020204" pitchFamily="34" charset="-34"/>
                <a:cs typeface="Cordia New" panose="020B0304020202020204" pitchFamily="34" charset="-34"/>
              </a:rPr>
              <a:t>prediction</a:t>
            </a:r>
            <a:r>
              <a:rPr lang="pt-BR" sz="3200" dirty="0">
                <a:solidFill>
                  <a:schemeClr val="accent2"/>
                </a:solidFill>
                <a:latin typeface="Cordia New" panose="020B0304020202020204" pitchFamily="34" charset="-34"/>
                <a:cs typeface="Cordia New" panose="020B0304020202020204" pitchFamily="34" charset="-34"/>
              </a:rPr>
              <a:t> </a:t>
            </a:r>
            <a:r>
              <a:rPr lang="pt-BR" sz="3200" dirty="0" err="1">
                <a:solidFill>
                  <a:schemeClr val="accent2"/>
                </a:solidFill>
                <a:latin typeface="Cordia New" panose="020B0304020202020204" pitchFamily="34" charset="-34"/>
                <a:cs typeface="Cordia New" panose="020B0304020202020204" pitchFamily="34" charset="-34"/>
              </a:rPr>
              <a:t>step</a:t>
            </a:r>
            <a:endParaRPr lang="pt-BR" sz="3200" dirty="0">
              <a:solidFill>
                <a:schemeClr val="accent2"/>
              </a:solidFill>
              <a:latin typeface="Cordia New" panose="020B0304020202020204" pitchFamily="34" charset="-34"/>
              <a:cs typeface="Cordia New" panose="020B0304020202020204" pitchFamily="34" charset="-34"/>
            </a:endParaRPr>
          </a:p>
        </p:txBody>
      </p:sp>
      <p:pic>
        <p:nvPicPr>
          <p:cNvPr id="6" name="Imagem 5">
            <a:extLst>
              <a:ext uri="{FF2B5EF4-FFF2-40B4-BE49-F238E27FC236}">
                <a16:creationId xmlns:a16="http://schemas.microsoft.com/office/drawing/2014/main" id="{CD514A2B-A7E6-5D42-46C8-796E7A94C0EC}"/>
              </a:ext>
            </a:extLst>
          </p:cNvPr>
          <p:cNvPicPr>
            <a:picLocks noChangeAspect="1"/>
          </p:cNvPicPr>
          <p:nvPr/>
        </p:nvPicPr>
        <p:blipFill>
          <a:blip r:embed="rId3">
            <a:duotone>
              <a:schemeClr val="accent3">
                <a:shade val="45000"/>
                <a:satMod val="135000"/>
              </a:schemeClr>
              <a:prstClr val="white"/>
            </a:duotone>
          </a:blip>
          <a:stretch>
            <a:fillRect/>
          </a:stretch>
        </p:blipFill>
        <p:spPr>
          <a:xfrm>
            <a:off x="6967727" y="3359719"/>
            <a:ext cx="2298523" cy="1427716"/>
          </a:xfrm>
          <a:prstGeom prst="rect">
            <a:avLst/>
          </a:prstGeom>
        </p:spPr>
      </p:pic>
      <p:sp>
        <p:nvSpPr>
          <p:cNvPr id="9" name="CaixaDeTexto 8">
            <a:extLst>
              <a:ext uri="{FF2B5EF4-FFF2-40B4-BE49-F238E27FC236}">
                <a16:creationId xmlns:a16="http://schemas.microsoft.com/office/drawing/2014/main" id="{2F84CF5C-9D9D-2EB2-8346-18BD385FACFD}"/>
              </a:ext>
            </a:extLst>
          </p:cNvPr>
          <p:cNvSpPr txBox="1"/>
          <p:nvPr/>
        </p:nvSpPr>
        <p:spPr>
          <a:xfrm>
            <a:off x="9266250" y="3898358"/>
            <a:ext cx="2450123" cy="446276"/>
          </a:xfrm>
          <a:prstGeom prst="rect">
            <a:avLst/>
          </a:prstGeom>
          <a:noFill/>
        </p:spPr>
        <p:txBody>
          <a:bodyPr wrap="square" rtlCol="0">
            <a:spAutoFit/>
          </a:bodyPr>
          <a:lstStyle/>
          <a:p>
            <a:pPr>
              <a:lnSpc>
                <a:spcPts val="2400"/>
              </a:lnSpc>
            </a:pPr>
            <a:r>
              <a:rPr lang="pt-BR" sz="3200" dirty="0" err="1">
                <a:solidFill>
                  <a:schemeClr val="accent3"/>
                </a:solidFill>
                <a:latin typeface="Cordia New" panose="020B0304020202020204" pitchFamily="34" charset="-34"/>
                <a:cs typeface="Cordia New" panose="020B0304020202020204" pitchFamily="34" charset="-34"/>
              </a:rPr>
              <a:t>Using</a:t>
            </a:r>
            <a:r>
              <a:rPr lang="pt-BR" sz="3200" dirty="0">
                <a:solidFill>
                  <a:schemeClr val="accent3"/>
                </a:solidFill>
                <a:latin typeface="Cordia New" panose="020B0304020202020204" pitchFamily="34" charset="-34"/>
                <a:cs typeface="Cordia New" panose="020B0304020202020204" pitchFamily="34" charset="-34"/>
              </a:rPr>
              <a:t> </a:t>
            </a:r>
            <a:r>
              <a:rPr lang="pt-BR" sz="3200" dirty="0" err="1">
                <a:solidFill>
                  <a:schemeClr val="accent3"/>
                </a:solidFill>
                <a:latin typeface="Cordia New" panose="020B0304020202020204" pitchFamily="34" charset="-34"/>
                <a:cs typeface="Cordia New" panose="020B0304020202020204" pitchFamily="34" charset="-34"/>
              </a:rPr>
              <a:t>Filterpy</a:t>
            </a:r>
            <a:endParaRPr lang="pt-BR" sz="3200" dirty="0">
              <a:solidFill>
                <a:schemeClr val="accent3"/>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46453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87E9944-58E9-4AC1-A2CA-DF5074931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1783" y="3765169"/>
            <a:ext cx="4529202" cy="2834024"/>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0B30EAF-F913-D21D-A0E3-1C77AE90B9EE}"/>
              </a:ext>
            </a:extLst>
          </p:cNvPr>
          <p:cNvSpPr txBox="1"/>
          <p:nvPr/>
        </p:nvSpPr>
        <p:spPr>
          <a:xfrm>
            <a:off x="867508" y="681335"/>
            <a:ext cx="6096000" cy="923330"/>
          </a:xfrm>
          <a:prstGeom prst="rect">
            <a:avLst/>
          </a:prstGeom>
          <a:solidFill>
            <a:schemeClr val="tx1"/>
          </a:solidFill>
        </p:spPr>
        <p:txBody>
          <a:bodyPr wrap="square">
            <a:spAutoFit/>
          </a:bodyPr>
          <a:lstStyle/>
          <a:p>
            <a:r>
              <a:rPr lang="en-US" b="0" dirty="0">
                <a:solidFill>
                  <a:srgbClr val="C586C0"/>
                </a:solidFill>
                <a:effectLst/>
                <a:latin typeface="Courier New" panose="02070309020205020404" pitchFamily="49" charset="0"/>
              </a:rPr>
              <a:t>for</a:t>
            </a:r>
            <a:r>
              <a:rPr lang="en-US" b="0" dirty="0">
                <a:solidFill>
                  <a:srgbClr val="D4D4D4"/>
                </a:solidFill>
                <a:effectLst/>
                <a:latin typeface="Courier New" panose="02070309020205020404" pitchFamily="49" charset="0"/>
              </a:rPr>
              <a:t> _ </a:t>
            </a:r>
            <a:r>
              <a:rPr lang="en-US" b="0" dirty="0">
                <a:solidFill>
                  <a:srgbClr val="82C6FF"/>
                </a:solidFill>
                <a:effectLst/>
                <a:latin typeface="Courier New" panose="02070309020205020404" pitchFamily="49" charset="0"/>
              </a:rPr>
              <a:t>in</a:t>
            </a:r>
            <a:r>
              <a:rPr lang="en-US" b="0" dirty="0">
                <a:solidFill>
                  <a:srgbClr val="D4D4D4"/>
                </a:solidFill>
                <a:effectLst/>
                <a:latin typeface="Courier New" panose="02070309020205020404" pitchFamily="49" charset="0"/>
              </a:rPr>
              <a:t> </a:t>
            </a:r>
            <a:r>
              <a:rPr lang="en-US" b="0" dirty="0">
                <a:solidFill>
                  <a:srgbClr val="DCDCAA"/>
                </a:solidFill>
                <a:effectLst/>
                <a:latin typeface="Courier New" panose="02070309020205020404" pitchFamily="49" charset="0"/>
              </a:rPr>
              <a:t>range</a:t>
            </a:r>
            <a:r>
              <a:rPr lang="en-US" b="0" dirty="0">
                <a:solidFill>
                  <a:srgbClr val="DCDCDC"/>
                </a:solidFill>
                <a:effectLst/>
                <a:latin typeface="Courier New" panose="02070309020205020404" pitchFamily="49" charset="0"/>
              </a:rPr>
              <a:t>(</a:t>
            </a:r>
            <a:r>
              <a:rPr lang="en-US" b="0" dirty="0">
                <a:solidFill>
                  <a:srgbClr val="B5CEA8"/>
                </a:solidFill>
                <a:effectLst/>
                <a:latin typeface="Courier New" panose="02070309020205020404" pitchFamily="49" charset="0"/>
              </a:rPr>
              <a:t>4</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x</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 P = predict</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x=x</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 P=P</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 F=F</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 Q=</a:t>
            </a:r>
            <a:r>
              <a:rPr lang="en-US" b="0" dirty="0">
                <a:solidFill>
                  <a:srgbClr val="B5CEA8"/>
                </a:solidFill>
                <a:effectLst/>
                <a:latin typeface="Courier New" panose="02070309020205020404" pitchFamily="49" charset="0"/>
              </a:rPr>
              <a:t>0</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    </a:t>
            </a:r>
            <a:r>
              <a:rPr lang="en-US" b="0" dirty="0">
                <a:solidFill>
                  <a:srgbClr val="DCDCAA"/>
                </a:solidFill>
                <a:effectLst/>
                <a:latin typeface="Courier New" panose="02070309020205020404" pitchFamily="49" charset="0"/>
              </a:rPr>
              <a:t>print</a:t>
            </a:r>
            <a:r>
              <a:rPr lang="en-US" b="0" dirty="0">
                <a:solidFill>
                  <a:srgbClr val="DCDCDC"/>
                </a:solidFill>
                <a:effectLst/>
                <a:latin typeface="Courier New" panose="02070309020205020404" pitchFamily="49" charset="0"/>
              </a:rPr>
              <a:t>(</a:t>
            </a:r>
            <a:r>
              <a:rPr lang="en-US" b="0" dirty="0">
                <a:solidFill>
                  <a:srgbClr val="CE9178"/>
                </a:solidFill>
                <a:effectLst/>
                <a:latin typeface="Courier New" panose="02070309020205020404" pitchFamily="49" charset="0"/>
              </a:rPr>
              <a:t>'x ='</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 x</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p:txBody>
      </p:sp>
      <p:sp>
        <p:nvSpPr>
          <p:cNvPr id="5" name="CaixaDeTexto 4">
            <a:extLst>
              <a:ext uri="{FF2B5EF4-FFF2-40B4-BE49-F238E27FC236}">
                <a16:creationId xmlns:a16="http://schemas.microsoft.com/office/drawing/2014/main" id="{7486F755-EFF7-85D8-6E3E-22F82FE4A883}"/>
              </a:ext>
            </a:extLst>
          </p:cNvPr>
          <p:cNvSpPr txBox="1"/>
          <p:nvPr/>
        </p:nvSpPr>
        <p:spPr>
          <a:xfrm>
            <a:off x="867508" y="1839743"/>
            <a:ext cx="6096000" cy="1200329"/>
          </a:xfrm>
          <a:prstGeom prst="rect">
            <a:avLst/>
          </a:prstGeom>
          <a:solidFill>
            <a:schemeClr val="tx1">
              <a:lumMod val="75000"/>
              <a:lumOff val="25000"/>
            </a:schemeClr>
          </a:solidFill>
        </p:spPr>
        <p:txBody>
          <a:bodyPr wrap="square">
            <a:spAutoFit/>
          </a:bodyPr>
          <a:lstStyle/>
          <a:p>
            <a:r>
              <a:rPr lang="pt-BR" b="0" i="0" dirty="0">
                <a:solidFill>
                  <a:srgbClr val="D5D5D5"/>
                </a:solidFill>
                <a:effectLst/>
                <a:latin typeface="Courier New" panose="02070309020205020404" pitchFamily="49" charset="0"/>
              </a:rPr>
              <a:t>x = [10.6  3. ]</a:t>
            </a:r>
          </a:p>
          <a:p>
            <a:r>
              <a:rPr lang="pt-BR" b="0" i="0" dirty="0">
                <a:solidFill>
                  <a:srgbClr val="D5D5D5"/>
                </a:solidFill>
                <a:effectLst/>
                <a:latin typeface="Courier New" panose="02070309020205020404" pitchFamily="49" charset="0"/>
              </a:rPr>
              <a:t>x = [10.9  3. ]</a:t>
            </a:r>
          </a:p>
          <a:p>
            <a:r>
              <a:rPr lang="pt-BR" b="0" i="0" dirty="0">
                <a:solidFill>
                  <a:srgbClr val="D5D5D5"/>
                </a:solidFill>
                <a:effectLst/>
                <a:latin typeface="Courier New" panose="02070309020205020404" pitchFamily="49" charset="0"/>
              </a:rPr>
              <a:t>x = [11.2  3. ]</a:t>
            </a:r>
          </a:p>
          <a:p>
            <a:r>
              <a:rPr lang="pt-BR" b="0" i="0" dirty="0">
                <a:solidFill>
                  <a:srgbClr val="D5D5D5"/>
                </a:solidFill>
                <a:effectLst/>
                <a:latin typeface="Courier New" panose="02070309020205020404" pitchFamily="49" charset="0"/>
              </a:rPr>
              <a:t>x = [11.5  3. ]</a:t>
            </a:r>
            <a:endParaRPr lang="pt-BR" dirty="0"/>
          </a:p>
        </p:txBody>
      </p:sp>
      <p:sp>
        <p:nvSpPr>
          <p:cNvPr id="7" name="CaixaDeTexto 6">
            <a:extLst>
              <a:ext uri="{FF2B5EF4-FFF2-40B4-BE49-F238E27FC236}">
                <a16:creationId xmlns:a16="http://schemas.microsoft.com/office/drawing/2014/main" id="{9829FC6D-9471-AEEF-57AF-02C7DB6F650D}"/>
              </a:ext>
            </a:extLst>
          </p:cNvPr>
          <p:cNvSpPr txBox="1"/>
          <p:nvPr/>
        </p:nvSpPr>
        <p:spPr>
          <a:xfrm>
            <a:off x="867507" y="3356264"/>
            <a:ext cx="6096000" cy="369332"/>
          </a:xfrm>
          <a:prstGeom prst="rect">
            <a:avLst/>
          </a:prstGeom>
          <a:solidFill>
            <a:schemeClr val="tx1"/>
          </a:solidFill>
        </p:spPr>
        <p:txBody>
          <a:bodyPr wrap="square">
            <a:spAutoFit/>
          </a:bodyPr>
          <a:lstStyle/>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P</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p:txBody>
      </p:sp>
      <p:sp>
        <p:nvSpPr>
          <p:cNvPr id="9" name="CaixaDeTexto 8">
            <a:extLst>
              <a:ext uri="{FF2B5EF4-FFF2-40B4-BE49-F238E27FC236}">
                <a16:creationId xmlns:a16="http://schemas.microsoft.com/office/drawing/2014/main" id="{3674F70E-E97C-D600-CD1F-038DA5398F5B}"/>
              </a:ext>
            </a:extLst>
          </p:cNvPr>
          <p:cNvSpPr txBox="1"/>
          <p:nvPr/>
        </p:nvSpPr>
        <p:spPr>
          <a:xfrm>
            <a:off x="789261" y="3896492"/>
            <a:ext cx="6096000" cy="646331"/>
          </a:xfrm>
          <a:prstGeom prst="rect">
            <a:avLst/>
          </a:prstGeom>
          <a:solidFill>
            <a:schemeClr val="tx1">
              <a:lumMod val="75000"/>
              <a:lumOff val="25000"/>
            </a:schemeClr>
          </a:solidFill>
        </p:spPr>
        <p:txBody>
          <a:bodyPr wrap="square">
            <a:spAutoFit/>
          </a:bodyPr>
          <a:lstStyle/>
          <a:p>
            <a:r>
              <a:rPr lang="pt-BR" b="0" i="0" dirty="0">
                <a:solidFill>
                  <a:srgbClr val="D5D5D5"/>
                </a:solidFill>
                <a:effectLst/>
                <a:latin typeface="Courier New" panose="02070309020205020404" pitchFamily="49" charset="0"/>
              </a:rPr>
              <a:t>[[5.0025e+02 5.0000e-01] </a:t>
            </a:r>
          </a:p>
          <a:p>
            <a:r>
              <a:rPr lang="pt-BR" b="0" i="0" dirty="0">
                <a:solidFill>
                  <a:srgbClr val="D5D5D5"/>
                </a:solidFill>
                <a:effectLst/>
                <a:latin typeface="Courier New" panose="02070309020205020404" pitchFamily="49" charset="0"/>
              </a:rPr>
              <a:t>[5.0000e-01 1.0000e+00]]</a:t>
            </a:r>
            <a:endParaRPr lang="pt-BR" dirty="0"/>
          </a:p>
        </p:txBody>
      </p:sp>
      <p:sp>
        <p:nvSpPr>
          <p:cNvPr id="11" name="CaixaDeTexto 10">
            <a:extLst>
              <a:ext uri="{FF2B5EF4-FFF2-40B4-BE49-F238E27FC236}">
                <a16:creationId xmlns:a16="http://schemas.microsoft.com/office/drawing/2014/main" id="{FF6E30F0-4B7A-3621-4099-022B2CF94EE7}"/>
              </a:ext>
            </a:extLst>
          </p:cNvPr>
          <p:cNvSpPr txBox="1"/>
          <p:nvPr/>
        </p:nvSpPr>
        <p:spPr>
          <a:xfrm>
            <a:off x="7358276" y="2564840"/>
            <a:ext cx="4372709" cy="1200329"/>
          </a:xfrm>
          <a:prstGeom prst="rect">
            <a:avLst/>
          </a:prstGeom>
          <a:noFill/>
        </p:spPr>
        <p:txBody>
          <a:bodyPr wrap="square">
            <a:spAutoFit/>
          </a:bodyPr>
          <a:lstStyle/>
          <a:p>
            <a:r>
              <a:rPr lang="en-US" dirty="0">
                <a:solidFill>
                  <a:schemeClr val="accent2"/>
                </a:solidFill>
                <a:latin typeface="Cavolini" panose="03000502040302020204" pitchFamily="66" charset="0"/>
                <a:cs typeface="Cavolini" panose="03000502040302020204" pitchFamily="66" charset="0"/>
              </a:rPr>
              <a:t>Off-diagonal elements became non-zero - the Kalman filter detected a correlation between position and velocity! </a:t>
            </a:r>
            <a:endParaRPr lang="pt-BR" dirty="0">
              <a:solidFill>
                <a:schemeClr val="accent2"/>
              </a:solidFill>
              <a:latin typeface="Cavolini" panose="03000502040302020204" pitchFamily="66" charset="0"/>
              <a:cs typeface="Cavolini" panose="03000502040302020204" pitchFamily="66" charset="0"/>
            </a:endParaRPr>
          </a:p>
        </p:txBody>
      </p:sp>
      <p:sp>
        <p:nvSpPr>
          <p:cNvPr id="12" name="Elipse 11">
            <a:extLst>
              <a:ext uri="{FF2B5EF4-FFF2-40B4-BE49-F238E27FC236}">
                <a16:creationId xmlns:a16="http://schemas.microsoft.com/office/drawing/2014/main" id="{D45DF171-DB6F-4957-CCA8-71B094C7B417}"/>
              </a:ext>
            </a:extLst>
          </p:cNvPr>
          <p:cNvSpPr/>
          <p:nvPr/>
        </p:nvSpPr>
        <p:spPr>
          <a:xfrm rot="591409">
            <a:off x="998966" y="3896491"/>
            <a:ext cx="3155222" cy="646331"/>
          </a:xfrm>
          <a:prstGeom prst="ellipse">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BC4F3B17-442F-19EA-2F9D-E6449AFFFB20}"/>
              </a:ext>
            </a:extLst>
          </p:cNvPr>
          <p:cNvSpPr txBox="1"/>
          <p:nvPr/>
        </p:nvSpPr>
        <p:spPr>
          <a:xfrm>
            <a:off x="703383" y="4852733"/>
            <a:ext cx="6267756" cy="1477328"/>
          </a:xfrm>
          <a:prstGeom prst="rect">
            <a:avLst/>
          </a:prstGeom>
          <a:noFill/>
        </p:spPr>
        <p:txBody>
          <a:bodyPr wrap="square">
            <a:spAutoFit/>
          </a:bodyPr>
          <a:lstStyle/>
          <a:p>
            <a:r>
              <a:rPr lang="en-US" dirty="0">
                <a:solidFill>
                  <a:schemeClr val="accent3"/>
                </a:solidFill>
                <a:latin typeface="Cavolini" panose="03000502040302020204" pitchFamily="66" charset="0"/>
                <a:cs typeface="Cavolini" panose="03000502040302020204" pitchFamily="66" charset="0"/>
              </a:rPr>
              <a:t>Inspection of the diagonals shows us that the position variance has increased. We performed five prediction steps without measurements and our uncertainty increased. The speed variance has not changed.</a:t>
            </a:r>
            <a:endParaRPr lang="pt-BR" dirty="0">
              <a:solidFill>
                <a:schemeClr val="accent3"/>
              </a:solidFill>
            </a:endParaRPr>
          </a:p>
        </p:txBody>
      </p:sp>
      <p:sp>
        <p:nvSpPr>
          <p:cNvPr id="15" name="Elipse 14">
            <a:extLst>
              <a:ext uri="{FF2B5EF4-FFF2-40B4-BE49-F238E27FC236}">
                <a16:creationId xmlns:a16="http://schemas.microsoft.com/office/drawing/2014/main" id="{676FA208-4D57-5662-0E50-121663CCEDA9}"/>
              </a:ext>
            </a:extLst>
          </p:cNvPr>
          <p:cNvSpPr/>
          <p:nvPr/>
        </p:nvSpPr>
        <p:spPr>
          <a:xfrm rot="21001541">
            <a:off x="819712" y="3874184"/>
            <a:ext cx="3377325" cy="646331"/>
          </a:xfrm>
          <a:prstGeom prst="ellips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9D130B7F-D20B-D999-0D46-D1835A5F4FC2}"/>
              </a:ext>
            </a:extLst>
          </p:cNvPr>
          <p:cNvSpPr txBox="1"/>
          <p:nvPr/>
        </p:nvSpPr>
        <p:spPr>
          <a:xfrm>
            <a:off x="9047374" y="5502015"/>
            <a:ext cx="2579077" cy="646331"/>
          </a:xfrm>
          <a:prstGeom prst="rect">
            <a:avLst/>
          </a:prstGeom>
          <a:noFill/>
        </p:spPr>
        <p:txBody>
          <a:bodyPr wrap="square" rtlCol="0">
            <a:spAutoFit/>
          </a:bodyPr>
          <a:lstStyle/>
          <a:p>
            <a:pPr algn="ctr"/>
            <a:r>
              <a:rPr lang="en-US" b="1" dirty="0">
                <a:solidFill>
                  <a:schemeClr val="accent4"/>
                </a:solidFill>
                <a:latin typeface="Cavolini" panose="03000502040302020204" pitchFamily="66" charset="0"/>
                <a:cs typeface="Cavolini" panose="03000502040302020204" pitchFamily="66" charset="0"/>
              </a:rPr>
              <a:t>See what happens in the Notebook!</a:t>
            </a:r>
            <a:endParaRPr lang="pt-BR" b="1" dirty="0">
              <a:solidFill>
                <a:schemeClr val="accent4"/>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379645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animEffect transition="in" filter="fade">
                                      <p:cBhvr>
                                        <p:cTn id="33" dur="500"/>
                                        <p:tgtEl>
                                          <p:spTgt spid="307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P spid="12" grpId="0" animBg="1"/>
      <p:bldP spid="14" grpId="0"/>
      <p:bldP spid="15" grpId="0"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F737F8-1CEC-07F4-8F54-12A3912805EB}"/>
              </a:ext>
            </a:extLst>
          </p:cNvPr>
          <p:cNvSpPr>
            <a:spLocks noGrp="1"/>
          </p:cNvSpPr>
          <p:nvPr>
            <p:ph type="title"/>
          </p:nvPr>
        </p:nvSpPr>
        <p:spPr/>
        <p:txBody>
          <a:bodyPr/>
          <a:lstStyle/>
          <a:p>
            <a:r>
              <a:rPr lang="pt-BR" dirty="0" err="1"/>
              <a:t>Process</a:t>
            </a:r>
            <a:r>
              <a:rPr lang="pt-BR" dirty="0"/>
              <a:t> </a:t>
            </a:r>
            <a:r>
              <a:rPr lang="pt-BR" dirty="0" err="1"/>
              <a:t>noise</a:t>
            </a:r>
            <a:r>
              <a:rPr lang="pt-BR" dirty="0"/>
              <a:t> </a:t>
            </a:r>
            <a:r>
              <a:rPr lang="pt-BR" sz="5400" dirty="0"/>
              <a:t>𝑸</a:t>
            </a:r>
            <a:endParaRPr lang="pt-BR" dirty="0"/>
          </a:p>
        </p:txBody>
      </p:sp>
      <p:sp>
        <p:nvSpPr>
          <p:cNvPr id="3" name="Espaço Reservado para Conteúdo 2">
            <a:extLst>
              <a:ext uri="{FF2B5EF4-FFF2-40B4-BE49-F238E27FC236}">
                <a16:creationId xmlns:a16="http://schemas.microsoft.com/office/drawing/2014/main" id="{8D0F7A7E-F228-4C28-511C-CC23531EC175}"/>
              </a:ext>
            </a:extLst>
          </p:cNvPr>
          <p:cNvSpPr>
            <a:spLocks noGrp="1"/>
          </p:cNvSpPr>
          <p:nvPr>
            <p:ph idx="1"/>
          </p:nvPr>
        </p:nvSpPr>
        <p:spPr>
          <a:xfrm>
            <a:off x="1024127" y="2286000"/>
            <a:ext cx="5395279" cy="4023360"/>
          </a:xfrm>
        </p:spPr>
        <p:txBody>
          <a:bodyPr>
            <a:noAutofit/>
          </a:bodyPr>
          <a:lstStyle/>
          <a:p>
            <a:r>
              <a:rPr lang="en-US" sz="2800" b="1" dirty="0"/>
              <a:t>However, the speed is affected by a number of unknown factors and as a consequence the cruise control is unable to maintain a perfectly constant speed</a:t>
            </a:r>
            <a:r>
              <a:rPr lang="pt-BR" sz="2800" dirty="0"/>
              <a:t>. </a:t>
            </a:r>
          </a:p>
          <a:p>
            <a:r>
              <a:rPr lang="en-US" sz="2800" dirty="0"/>
              <a:t>There are many unknown factors – hills, curves, changes in the coefficient of drag, the effects of wind, rain, and so on…</a:t>
            </a:r>
            <a:endParaRPr lang="pt-BR" sz="2800" dirty="0"/>
          </a:p>
        </p:txBody>
      </p:sp>
      <p:pic>
        <p:nvPicPr>
          <p:cNvPr id="4" name="Imagem 3">
            <a:extLst>
              <a:ext uri="{FF2B5EF4-FFF2-40B4-BE49-F238E27FC236}">
                <a16:creationId xmlns:a16="http://schemas.microsoft.com/office/drawing/2014/main" id="{9E16AAF5-7907-3589-8C17-13A77471866C}"/>
              </a:ext>
            </a:extLst>
          </p:cNvPr>
          <p:cNvPicPr>
            <a:picLocks noChangeAspect="1"/>
          </p:cNvPicPr>
          <p:nvPr/>
        </p:nvPicPr>
        <p:blipFill rotWithShape="1">
          <a:blip r:embed="rId3">
            <a:clrChange>
              <a:clrFrom>
                <a:srgbClr val="F6F6F6"/>
              </a:clrFrom>
              <a:clrTo>
                <a:srgbClr val="F6F6F6">
                  <a:alpha val="0"/>
                </a:srgbClr>
              </a:clrTo>
            </a:clrChange>
          </a:blip>
          <a:srcRect l="4915" t="2982" r="12756" b="8441"/>
          <a:stretch/>
        </p:blipFill>
        <p:spPr>
          <a:xfrm>
            <a:off x="6960781" y="3232549"/>
            <a:ext cx="5209954" cy="3423683"/>
          </a:xfrm>
          <a:prstGeom prst="rect">
            <a:avLst/>
          </a:prstGeom>
        </p:spPr>
      </p:pic>
      <p:sp>
        <p:nvSpPr>
          <p:cNvPr id="6" name="CaixaDeTexto 5">
            <a:extLst>
              <a:ext uri="{FF2B5EF4-FFF2-40B4-BE49-F238E27FC236}">
                <a16:creationId xmlns:a16="http://schemas.microsoft.com/office/drawing/2014/main" id="{289FB71B-CB05-188A-3BAC-E2728F46225F}"/>
              </a:ext>
            </a:extLst>
          </p:cNvPr>
          <p:cNvSpPr txBox="1"/>
          <p:nvPr/>
        </p:nvSpPr>
        <p:spPr>
          <a:xfrm>
            <a:off x="7381653" y="2195370"/>
            <a:ext cx="4247707" cy="1015663"/>
          </a:xfrm>
          <a:prstGeom prst="rect">
            <a:avLst/>
          </a:prstGeom>
          <a:noFill/>
        </p:spPr>
        <p:txBody>
          <a:bodyPr wrap="square">
            <a:spAutoFit/>
          </a:bodyPr>
          <a:lstStyle/>
          <a:p>
            <a:r>
              <a:rPr lang="en-US" sz="2000" dirty="0"/>
              <a:t>A car is driving on the road with the cruise control on and must travel at a constant speed.</a:t>
            </a:r>
          </a:p>
        </p:txBody>
      </p:sp>
      <p:sp>
        <p:nvSpPr>
          <p:cNvPr id="7" name="Retângulo 6">
            <a:extLst>
              <a:ext uri="{FF2B5EF4-FFF2-40B4-BE49-F238E27FC236}">
                <a16:creationId xmlns:a16="http://schemas.microsoft.com/office/drawing/2014/main" id="{6B4539E4-C64E-EBC6-8FB7-CE87F98AEAD1}"/>
              </a:ext>
            </a:extLst>
          </p:cNvPr>
          <p:cNvSpPr/>
          <p:nvPr/>
        </p:nvSpPr>
        <p:spPr>
          <a:xfrm>
            <a:off x="8761228" y="5901071"/>
            <a:ext cx="1435395" cy="40361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dirty="0">
                <a:latin typeface="Arial Rounded MT Bold" panose="020F0704030504030204" pitchFamily="34" charset="0"/>
              </a:rPr>
              <a:t>PMR3408</a:t>
            </a:r>
            <a:endParaRPr lang="en-US" dirty="0">
              <a:latin typeface="Arial Rounded MT Bold" panose="020F0704030504030204" pitchFamily="34" charset="0"/>
            </a:endParaRPr>
          </a:p>
        </p:txBody>
      </p:sp>
    </p:spTree>
    <p:extLst>
      <p:ext uri="{BB962C8B-B14F-4D97-AF65-F5344CB8AC3E}">
        <p14:creationId xmlns:p14="http://schemas.microsoft.com/office/powerpoint/2010/main" val="383152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F737F8-1CEC-07F4-8F54-12A3912805EB}"/>
              </a:ext>
            </a:extLst>
          </p:cNvPr>
          <p:cNvSpPr>
            <a:spLocks noGrp="1"/>
          </p:cNvSpPr>
          <p:nvPr>
            <p:ph type="title"/>
          </p:nvPr>
        </p:nvSpPr>
        <p:spPr/>
        <p:txBody>
          <a:bodyPr/>
          <a:lstStyle/>
          <a:p>
            <a:r>
              <a:rPr lang="pt-BR" dirty="0" err="1"/>
              <a:t>Process</a:t>
            </a:r>
            <a:r>
              <a:rPr lang="pt-BR" dirty="0"/>
              <a:t> </a:t>
            </a:r>
            <a:r>
              <a:rPr lang="pt-BR" dirty="0" err="1"/>
              <a:t>noise</a:t>
            </a:r>
            <a:r>
              <a:rPr lang="pt-BR" dirty="0"/>
              <a:t> </a:t>
            </a:r>
            <a:r>
              <a:rPr lang="pt-BR" sz="5400" dirty="0"/>
              <a:t>𝑸</a:t>
            </a:r>
            <a:endParaRPr lang="pt-BR" dirty="0"/>
          </a:p>
        </p:txBody>
      </p:sp>
      <p:sp>
        <p:nvSpPr>
          <p:cNvPr id="3" name="Espaço Reservado para Conteúdo 2">
            <a:extLst>
              <a:ext uri="{FF2B5EF4-FFF2-40B4-BE49-F238E27FC236}">
                <a16:creationId xmlns:a16="http://schemas.microsoft.com/office/drawing/2014/main" id="{8D0F7A7E-F228-4C28-511C-CC23531EC175}"/>
              </a:ext>
            </a:extLst>
          </p:cNvPr>
          <p:cNvSpPr>
            <a:spLocks noGrp="1"/>
          </p:cNvSpPr>
          <p:nvPr>
            <p:ph idx="1"/>
          </p:nvPr>
        </p:nvSpPr>
        <p:spPr>
          <a:xfrm>
            <a:off x="1024128" y="2286000"/>
            <a:ext cx="5209954" cy="4023360"/>
          </a:xfrm>
        </p:spPr>
        <p:txBody>
          <a:bodyPr>
            <a:normAutofit/>
          </a:bodyPr>
          <a:lstStyle/>
          <a:p>
            <a:r>
              <a:rPr lang="en-US" sz="2800" dirty="0"/>
              <a:t>In general, the design of the </a:t>
            </a:r>
            <a:r>
              <a:rPr lang="pt-BR" sz="2800" dirty="0"/>
              <a:t>𝑸 </a:t>
            </a:r>
            <a:r>
              <a:rPr lang="en-US" sz="2800" dirty="0"/>
              <a:t>matrix is among the most difficult aspects of Kalman filter design.</a:t>
            </a:r>
          </a:p>
          <a:p>
            <a:r>
              <a:rPr lang="en-US" sz="2800" dirty="0"/>
              <a:t>We are trying to model the noise of something we have little information about.</a:t>
            </a:r>
            <a:endParaRPr lang="pt-BR" sz="2800" dirty="0"/>
          </a:p>
        </p:txBody>
      </p:sp>
      <p:pic>
        <p:nvPicPr>
          <p:cNvPr id="4" name="Imagem 3">
            <a:extLst>
              <a:ext uri="{FF2B5EF4-FFF2-40B4-BE49-F238E27FC236}">
                <a16:creationId xmlns:a16="http://schemas.microsoft.com/office/drawing/2014/main" id="{B9BCFD73-323C-1758-D21B-351A278B0FFA}"/>
              </a:ext>
            </a:extLst>
          </p:cNvPr>
          <p:cNvPicPr>
            <a:picLocks noChangeAspect="1"/>
          </p:cNvPicPr>
          <p:nvPr/>
        </p:nvPicPr>
        <p:blipFill>
          <a:blip r:embed="rId3">
            <a:clrChange>
              <a:clrFrom>
                <a:srgbClr val="F6F6F6"/>
              </a:clrFrom>
              <a:clrTo>
                <a:srgbClr val="F6F6F6">
                  <a:alpha val="0"/>
                </a:srgbClr>
              </a:clrTo>
            </a:clrChange>
          </a:blip>
          <a:stretch>
            <a:fillRect/>
          </a:stretch>
        </p:blipFill>
        <p:spPr>
          <a:xfrm>
            <a:off x="5883368" y="2374094"/>
            <a:ext cx="6308632" cy="3847171"/>
          </a:xfrm>
          <a:prstGeom prst="rect">
            <a:avLst/>
          </a:prstGeom>
        </p:spPr>
      </p:pic>
      <p:sp>
        <p:nvSpPr>
          <p:cNvPr id="5" name="Retângulo 4">
            <a:extLst>
              <a:ext uri="{FF2B5EF4-FFF2-40B4-BE49-F238E27FC236}">
                <a16:creationId xmlns:a16="http://schemas.microsoft.com/office/drawing/2014/main" id="{A93C8918-8669-E462-0A93-E42616443EDB}"/>
              </a:ext>
            </a:extLst>
          </p:cNvPr>
          <p:cNvSpPr/>
          <p:nvPr/>
        </p:nvSpPr>
        <p:spPr>
          <a:xfrm>
            <a:off x="8078235" y="5161391"/>
            <a:ext cx="1435395" cy="40361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dirty="0">
                <a:latin typeface="Arial Rounded MT Bold" panose="020F0704030504030204" pitchFamily="34" charset="0"/>
              </a:rPr>
              <a:t>PMR3408</a:t>
            </a:r>
            <a:endParaRPr lang="en-US" dirty="0">
              <a:latin typeface="Arial Rounded MT Bold" panose="020F0704030504030204" pitchFamily="34" charset="0"/>
            </a:endParaRPr>
          </a:p>
        </p:txBody>
      </p:sp>
    </p:spTree>
    <p:extLst>
      <p:ext uri="{BB962C8B-B14F-4D97-AF65-F5344CB8AC3E}">
        <p14:creationId xmlns:p14="http://schemas.microsoft.com/office/powerpoint/2010/main" val="1888960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F737F8-1CEC-07F4-8F54-12A3912805EB}"/>
              </a:ext>
            </a:extLst>
          </p:cNvPr>
          <p:cNvSpPr>
            <a:spLocks noGrp="1"/>
          </p:cNvSpPr>
          <p:nvPr>
            <p:ph type="title"/>
          </p:nvPr>
        </p:nvSpPr>
        <p:spPr/>
        <p:txBody>
          <a:bodyPr/>
          <a:lstStyle/>
          <a:p>
            <a:r>
              <a:rPr lang="pt-BR" dirty="0" err="1"/>
              <a:t>Process</a:t>
            </a:r>
            <a:r>
              <a:rPr lang="pt-BR" dirty="0"/>
              <a:t> </a:t>
            </a:r>
            <a:r>
              <a:rPr lang="pt-BR" dirty="0" err="1"/>
              <a:t>noise</a:t>
            </a:r>
            <a:r>
              <a:rPr lang="pt-BR" dirty="0"/>
              <a:t> </a:t>
            </a:r>
            <a:r>
              <a:rPr lang="pt-BR" sz="5400" dirty="0"/>
              <a:t>𝑸</a:t>
            </a:r>
            <a:endParaRPr lang="pt-BR" dirty="0"/>
          </a:p>
        </p:txBody>
      </p:sp>
      <p:sp>
        <p:nvSpPr>
          <p:cNvPr id="3" name="Espaço Reservado para Conteúdo 2">
            <a:extLst>
              <a:ext uri="{FF2B5EF4-FFF2-40B4-BE49-F238E27FC236}">
                <a16:creationId xmlns:a16="http://schemas.microsoft.com/office/drawing/2014/main" id="{8D0F7A7E-F228-4C28-511C-CC23531EC175}"/>
              </a:ext>
            </a:extLst>
          </p:cNvPr>
          <p:cNvSpPr>
            <a:spLocks noGrp="1"/>
          </p:cNvSpPr>
          <p:nvPr>
            <p:ph idx="1"/>
          </p:nvPr>
        </p:nvSpPr>
        <p:spPr/>
        <p:txBody>
          <a:bodyPr>
            <a:noAutofit/>
          </a:bodyPr>
          <a:lstStyle/>
          <a:p>
            <a:r>
              <a:rPr lang="en-US" sz="2800" dirty="0"/>
              <a:t>In general, the design of the 𝑸 matrix is among the most difficult aspects of Kalman filter design. We are trying to model the noise of something we have little information about.</a:t>
            </a:r>
          </a:p>
          <a:p>
            <a:pPr lvl="1">
              <a:buFont typeface="Wingdings" panose="05000000000000000000" pitchFamily="2" charset="2"/>
              <a:buChar char="§"/>
            </a:pPr>
            <a:r>
              <a:rPr lang="en-US" sz="2400" dirty="0"/>
              <a:t>If 𝑸 is too small, the filter will become overconfident in its prediction model and diverge from the actual solution.</a:t>
            </a:r>
          </a:p>
          <a:p>
            <a:pPr lvl="1">
              <a:buFont typeface="Wingdings" panose="05000000000000000000" pitchFamily="2" charset="2"/>
              <a:buChar char="§"/>
            </a:pPr>
            <a:r>
              <a:rPr lang="en-US" sz="2400" dirty="0"/>
              <a:t>If 𝑸 is too large, the filter will be unduly influenced by noise in the measurements and will perform </a:t>
            </a:r>
            <a:r>
              <a:rPr lang="en-US" sz="2400" dirty="0" err="1"/>
              <a:t>suboptimally</a:t>
            </a:r>
            <a:r>
              <a:rPr lang="en-US" sz="2400" dirty="0"/>
              <a:t>.</a:t>
            </a:r>
          </a:p>
          <a:p>
            <a:r>
              <a:rPr lang="en-US" sz="2800" dirty="0"/>
              <a:t>In practice, we spend a lot of time running simulations and evaluating the data collected to try to select an appropriate value for 𝑸.</a:t>
            </a:r>
            <a:endParaRPr lang="pt-BR" sz="2800" dirty="0"/>
          </a:p>
        </p:txBody>
      </p:sp>
    </p:spTree>
    <p:extLst>
      <p:ext uri="{BB962C8B-B14F-4D97-AF65-F5344CB8AC3E}">
        <p14:creationId xmlns:p14="http://schemas.microsoft.com/office/powerpoint/2010/main" val="92767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827301-A8F7-BA08-16AE-7C6422A8D139}"/>
              </a:ext>
            </a:extLst>
          </p:cNvPr>
          <p:cNvSpPr>
            <a:spLocks noGrp="1"/>
          </p:cNvSpPr>
          <p:nvPr>
            <p:ph type="title"/>
          </p:nvPr>
        </p:nvSpPr>
        <p:spPr/>
        <p:txBody>
          <a:bodyPr/>
          <a:lstStyle/>
          <a:p>
            <a:r>
              <a:rPr lang="pt-BR" dirty="0" err="1"/>
              <a:t>Piecewise</a:t>
            </a:r>
            <a:r>
              <a:rPr lang="pt-BR" dirty="0"/>
              <a:t> </a:t>
            </a:r>
            <a:r>
              <a:rPr lang="pt-BR" dirty="0" err="1"/>
              <a:t>white</a:t>
            </a:r>
            <a:r>
              <a:rPr lang="pt-BR" dirty="0"/>
              <a:t> </a:t>
            </a:r>
            <a:r>
              <a:rPr lang="pt-BR" dirty="0" err="1"/>
              <a:t>noise</a:t>
            </a:r>
            <a:r>
              <a:rPr lang="pt-BR" dirty="0"/>
              <a:t> </a:t>
            </a:r>
            <a:r>
              <a:rPr lang="pt-BR" dirty="0" err="1"/>
              <a:t>matrix</a:t>
            </a:r>
            <a:endParaRPr lang="pt-BR" dirty="0"/>
          </a:p>
        </p:txBody>
      </p:sp>
      <p:sp>
        <p:nvSpPr>
          <p:cNvPr id="3" name="Espaço Reservado para Conteúdo 2">
            <a:extLst>
              <a:ext uri="{FF2B5EF4-FFF2-40B4-BE49-F238E27FC236}">
                <a16:creationId xmlns:a16="http://schemas.microsoft.com/office/drawing/2014/main" id="{07BAEC09-5955-CEF0-EBE2-9254BAEB0F74}"/>
              </a:ext>
            </a:extLst>
          </p:cNvPr>
          <p:cNvSpPr>
            <a:spLocks noGrp="1"/>
          </p:cNvSpPr>
          <p:nvPr>
            <p:ph idx="1"/>
          </p:nvPr>
        </p:nvSpPr>
        <p:spPr>
          <a:xfrm>
            <a:off x="1024128" y="2286000"/>
            <a:ext cx="9757286" cy="1406769"/>
          </a:xfrm>
        </p:spPr>
        <p:txBody>
          <a:bodyPr>
            <a:normAutofit/>
          </a:bodyPr>
          <a:lstStyle/>
          <a:p>
            <a:r>
              <a:rPr lang="en-US" dirty="0"/>
              <a:t>The model assumes that the highest-order term (acceleration) remains constant over a given time interval and is uncorrelated across different time intervals. In other words, there is a discontinuous jump in acceleration at each time step.</a:t>
            </a:r>
            <a:endParaRPr lang="pt-BR" dirty="0"/>
          </a:p>
        </p:txBody>
      </p:sp>
      <p:pic>
        <p:nvPicPr>
          <p:cNvPr id="5" name="Imagem 4">
            <a:extLst>
              <a:ext uri="{FF2B5EF4-FFF2-40B4-BE49-F238E27FC236}">
                <a16:creationId xmlns:a16="http://schemas.microsoft.com/office/drawing/2014/main" id="{B888BF76-92CD-DB36-75A0-CACBCCBEDF03}"/>
              </a:ext>
            </a:extLst>
          </p:cNvPr>
          <p:cNvPicPr>
            <a:picLocks noChangeAspect="1"/>
          </p:cNvPicPr>
          <p:nvPr/>
        </p:nvPicPr>
        <p:blipFill>
          <a:blip r:embed="rId3"/>
          <a:stretch>
            <a:fillRect/>
          </a:stretch>
        </p:blipFill>
        <p:spPr>
          <a:xfrm>
            <a:off x="3880315" y="3651738"/>
            <a:ext cx="3446608" cy="549674"/>
          </a:xfrm>
          <a:prstGeom prst="rect">
            <a:avLst/>
          </a:prstGeom>
        </p:spPr>
      </p:pic>
      <p:pic>
        <p:nvPicPr>
          <p:cNvPr id="7" name="Imagem 6">
            <a:extLst>
              <a:ext uri="{FF2B5EF4-FFF2-40B4-BE49-F238E27FC236}">
                <a16:creationId xmlns:a16="http://schemas.microsoft.com/office/drawing/2014/main" id="{4BE1C6F5-DE77-25EA-1A5F-A66930885570}"/>
              </a:ext>
            </a:extLst>
          </p:cNvPr>
          <p:cNvPicPr>
            <a:picLocks noChangeAspect="1"/>
          </p:cNvPicPr>
          <p:nvPr/>
        </p:nvPicPr>
        <p:blipFill>
          <a:blip r:embed="rId4">
            <a:duotone>
              <a:schemeClr val="accent2">
                <a:shade val="45000"/>
                <a:satMod val="135000"/>
              </a:schemeClr>
              <a:prstClr val="white"/>
            </a:duotone>
          </a:blip>
          <a:stretch>
            <a:fillRect/>
          </a:stretch>
        </p:blipFill>
        <p:spPr>
          <a:xfrm>
            <a:off x="7114755" y="4243435"/>
            <a:ext cx="1324742" cy="331186"/>
          </a:xfrm>
          <a:prstGeom prst="rect">
            <a:avLst/>
          </a:prstGeom>
        </p:spPr>
      </p:pic>
      <p:sp>
        <p:nvSpPr>
          <p:cNvPr id="9" name="CaixaDeTexto 8">
            <a:extLst>
              <a:ext uri="{FF2B5EF4-FFF2-40B4-BE49-F238E27FC236}">
                <a16:creationId xmlns:a16="http://schemas.microsoft.com/office/drawing/2014/main" id="{4B750DA5-CBE7-A54E-0B0C-6F3B947A26B3}"/>
              </a:ext>
            </a:extLst>
          </p:cNvPr>
          <p:cNvSpPr txBox="1"/>
          <p:nvPr/>
        </p:nvSpPr>
        <p:spPr>
          <a:xfrm>
            <a:off x="7420707" y="4663622"/>
            <a:ext cx="4332678" cy="923330"/>
          </a:xfrm>
          <a:prstGeom prst="rect">
            <a:avLst/>
          </a:prstGeom>
          <a:noFill/>
        </p:spPr>
        <p:txBody>
          <a:bodyPr wrap="square" rtlCol="0">
            <a:spAutoFit/>
          </a:bodyPr>
          <a:lstStyle/>
          <a:p>
            <a:r>
              <a:rPr lang="en-US" dirty="0">
                <a:solidFill>
                  <a:srgbClr val="8B2631"/>
                </a:solidFill>
                <a:latin typeface="Cavolini" panose="03000502040302020204" pitchFamily="66" charset="0"/>
                <a:cs typeface="Cavolini" panose="03000502040302020204" pitchFamily="66" charset="0"/>
              </a:rPr>
              <a:t>𝚪 is the noise gain of the system and constant 𝜔 is the piecewise acceleration</a:t>
            </a:r>
            <a:endParaRPr lang="pt-BR" dirty="0">
              <a:solidFill>
                <a:srgbClr val="8B2631"/>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103218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827301-A8F7-BA08-16AE-7C6422A8D139}"/>
              </a:ext>
            </a:extLst>
          </p:cNvPr>
          <p:cNvSpPr>
            <a:spLocks noGrp="1"/>
          </p:cNvSpPr>
          <p:nvPr>
            <p:ph type="title"/>
          </p:nvPr>
        </p:nvSpPr>
        <p:spPr/>
        <p:txBody>
          <a:bodyPr/>
          <a:lstStyle/>
          <a:p>
            <a:r>
              <a:rPr lang="pt-BR" dirty="0" err="1"/>
              <a:t>Piecewise</a:t>
            </a:r>
            <a:r>
              <a:rPr lang="pt-BR" dirty="0"/>
              <a:t> </a:t>
            </a:r>
            <a:r>
              <a:rPr lang="pt-BR" dirty="0" err="1"/>
              <a:t>white</a:t>
            </a:r>
            <a:r>
              <a:rPr lang="pt-BR" dirty="0"/>
              <a:t> </a:t>
            </a:r>
            <a:r>
              <a:rPr lang="pt-BR" dirty="0" err="1"/>
              <a:t>noise</a:t>
            </a:r>
            <a:r>
              <a:rPr lang="pt-BR" dirty="0"/>
              <a:t> </a:t>
            </a:r>
            <a:r>
              <a:rPr lang="pt-BR" dirty="0" err="1"/>
              <a:t>matrix</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7BAEC09-5955-CEF0-EBE2-9254BAEB0F74}"/>
                  </a:ext>
                </a:extLst>
              </p:cNvPr>
              <p:cNvSpPr>
                <a:spLocks noGrp="1"/>
              </p:cNvSpPr>
              <p:nvPr>
                <p:ph idx="1"/>
              </p:nvPr>
            </p:nvSpPr>
            <p:spPr>
              <a:xfrm>
                <a:off x="1024128" y="2286000"/>
                <a:ext cx="9799816" cy="3757961"/>
              </a:xfrm>
            </p:spPr>
            <p:txBody>
              <a:bodyPr>
                <a:normAutofit/>
              </a:bodyPr>
              <a:lstStyle/>
              <a:p>
                <a:r>
                  <a:rPr lang="en-US" dirty="0"/>
                  <a:t>The model assumes that the highest-order term (acceleration) remains constant over a given time interval and is uncorrelated across different time intervals. In other words, there is a discontinuous jump in acceleration at each time step.</a:t>
                </a:r>
                <a:endParaRPr lang="pt-BR" dirty="0"/>
              </a:p>
              <a:p>
                <a:endParaRPr lang="pt-BR" dirty="0">
                  <a:solidFill>
                    <a:srgbClr val="212121"/>
                  </a:solidFill>
                </a:endParaRPr>
              </a:p>
              <a:p>
                <a:endParaRPr lang="pt-BR" dirty="0">
                  <a:solidFill>
                    <a:srgbClr val="212121"/>
                  </a:solidFill>
                </a:endParaRPr>
              </a:p>
              <a:p>
                <a:r>
                  <a:rPr lang="en-US" dirty="0"/>
                  <a:t>Over a time interval, the change in velocity will be</a:t>
                </a:r>
                <a:r>
                  <a:rPr lang="pt-BR" dirty="0"/>
                  <a:t> </a:t>
                </a:r>
                <a14:m>
                  <m:oMath xmlns:m="http://schemas.openxmlformats.org/officeDocument/2006/math">
                    <m:r>
                      <a:rPr lang="el-GR" b="0" i="1" dirty="0" smtClean="0">
                        <a:solidFill>
                          <a:srgbClr val="212121"/>
                        </a:solidFill>
                        <a:effectLst/>
                        <a:latin typeface="Cambria Math" panose="02040503050406030204" pitchFamily="18" charset="0"/>
                        <a:ea typeface="Cambria Math" panose="02040503050406030204" pitchFamily="18" charset="0"/>
                      </a:rPr>
                      <m:t>𝜔</m:t>
                    </m:r>
                    <m:r>
                      <a:rPr lang="en-US" b="0" i="1" dirty="0" smtClean="0">
                        <a:solidFill>
                          <a:srgbClr val="212121"/>
                        </a:solidFill>
                        <a:effectLst/>
                        <a:latin typeface="Cambria Math" panose="02040503050406030204" pitchFamily="18" charset="0"/>
                      </a:rPr>
                      <m:t>(</m:t>
                    </m:r>
                    <m:r>
                      <a:rPr lang="en-US" b="0" i="1" dirty="0" smtClean="0">
                        <a:solidFill>
                          <a:srgbClr val="212121"/>
                        </a:solidFill>
                        <a:effectLst/>
                        <a:latin typeface="Cambria Math" panose="02040503050406030204" pitchFamily="18" charset="0"/>
                      </a:rPr>
                      <m:t>𝑡</m:t>
                    </m:r>
                    <m:r>
                      <a:rPr lang="en-US" b="0" i="1" dirty="0" smtClean="0">
                        <a:solidFill>
                          <a:srgbClr val="212121"/>
                        </a:solidFill>
                        <a:effectLst/>
                        <a:latin typeface="Cambria Math" panose="02040503050406030204" pitchFamily="18" charset="0"/>
                      </a:rPr>
                      <m:t>)</m:t>
                    </m:r>
                    <m:r>
                      <m:rPr>
                        <m:sty m:val="p"/>
                      </m:rPr>
                      <a:rPr lang="en-US" b="0" i="0" dirty="0" err="1" smtClean="0">
                        <a:solidFill>
                          <a:srgbClr val="212121"/>
                        </a:solidFill>
                        <a:effectLst/>
                        <a:latin typeface="Cambria Math" panose="02040503050406030204" pitchFamily="18" charset="0"/>
                      </a:rPr>
                      <m:t>Δ</m:t>
                    </m:r>
                    <m:r>
                      <a:rPr lang="en-US" b="0" i="1" dirty="0" err="1" smtClean="0">
                        <a:solidFill>
                          <a:srgbClr val="212121"/>
                        </a:solidFill>
                        <a:effectLst/>
                        <a:latin typeface="Cambria Math" panose="02040503050406030204" pitchFamily="18" charset="0"/>
                      </a:rPr>
                      <m:t>𝑡</m:t>
                    </m:r>
                  </m:oMath>
                </a14:m>
                <a:r>
                  <a:rPr lang="pt-BR" dirty="0"/>
                  <a:t>, </a:t>
                </a:r>
                <a:r>
                  <a:rPr lang="en-US" dirty="0"/>
                  <a:t>and the change in position will be</a:t>
                </a:r>
                <a:r>
                  <a:rPr lang="pt-BR" dirty="0"/>
                  <a:t> </a:t>
                </a:r>
                <a14:m>
                  <m:oMath xmlns:m="http://schemas.openxmlformats.org/officeDocument/2006/math">
                    <m:r>
                      <a:rPr lang="el-GR" i="1" dirty="0">
                        <a:solidFill>
                          <a:srgbClr val="212121"/>
                        </a:solidFill>
                        <a:latin typeface="Cambria Math" panose="02040503050406030204" pitchFamily="18" charset="0"/>
                        <a:ea typeface="Cambria Math" panose="02040503050406030204" pitchFamily="18" charset="0"/>
                      </a:rPr>
                      <m:t>𝜔</m:t>
                    </m:r>
                    <m:d>
                      <m:dPr>
                        <m:ctrlPr>
                          <a:rPr lang="en-US" i="1" dirty="0">
                            <a:solidFill>
                              <a:srgbClr val="212121"/>
                            </a:solidFill>
                            <a:latin typeface="Cambria Math" panose="02040503050406030204" pitchFamily="18" charset="0"/>
                            <a:ea typeface="Cambria Math" panose="02040503050406030204" pitchFamily="18" charset="0"/>
                          </a:rPr>
                        </m:ctrlPr>
                      </m:dPr>
                      <m:e>
                        <m:r>
                          <a:rPr lang="en-US" i="1" dirty="0">
                            <a:solidFill>
                              <a:srgbClr val="212121"/>
                            </a:solidFill>
                            <a:latin typeface="Cambria Math" panose="02040503050406030204" pitchFamily="18" charset="0"/>
                          </a:rPr>
                          <m:t>𝑡</m:t>
                        </m:r>
                      </m:e>
                    </m:d>
                    <m:sSup>
                      <m:sSupPr>
                        <m:ctrlPr>
                          <a:rPr lang="en-US" i="1" dirty="0">
                            <a:solidFill>
                              <a:srgbClr val="212121"/>
                            </a:solidFill>
                            <a:latin typeface="Cambria Math" panose="02040503050406030204" pitchFamily="18" charset="0"/>
                          </a:rPr>
                        </m:ctrlPr>
                      </m:sSupPr>
                      <m:e>
                        <m:r>
                          <m:rPr>
                            <m:sty m:val="p"/>
                          </m:rPr>
                          <a:rPr lang="en-US" dirty="0">
                            <a:solidFill>
                              <a:srgbClr val="212121"/>
                            </a:solidFill>
                            <a:latin typeface="Cambria Math" panose="02040503050406030204" pitchFamily="18" charset="0"/>
                          </a:rPr>
                          <m:t>Δ</m:t>
                        </m:r>
                        <m:r>
                          <a:rPr lang="en-US" i="1" dirty="0" err="1">
                            <a:solidFill>
                              <a:srgbClr val="212121"/>
                            </a:solidFill>
                            <a:latin typeface="Cambria Math" panose="02040503050406030204" pitchFamily="18" charset="0"/>
                          </a:rPr>
                          <m:t>𝑡</m:t>
                        </m:r>
                      </m:e>
                      <m:sup>
                        <m:r>
                          <a:rPr lang="pt-BR" i="1" dirty="0">
                            <a:solidFill>
                              <a:srgbClr val="212121"/>
                            </a:solidFill>
                            <a:latin typeface="Cambria Math" panose="02040503050406030204" pitchFamily="18" charset="0"/>
                          </a:rPr>
                          <m:t>2</m:t>
                        </m:r>
                      </m:sup>
                    </m:sSup>
                    <m:r>
                      <a:rPr lang="pt-BR" i="1" dirty="0">
                        <a:solidFill>
                          <a:srgbClr val="212121"/>
                        </a:solidFill>
                        <a:latin typeface="Cambria Math" panose="02040503050406030204" pitchFamily="18" charset="0"/>
                      </a:rPr>
                      <m:t>/2</m:t>
                    </m:r>
                  </m:oMath>
                </a14:m>
                <a:r>
                  <a:rPr lang="en-US" dirty="0">
                    <a:solidFill>
                      <a:srgbClr val="212121"/>
                    </a:solidFill>
                  </a:rPr>
                  <a:t> </a:t>
                </a:r>
                <a:r>
                  <a:rPr lang="pt-BR" dirty="0"/>
                  <a:t>, </a:t>
                </a:r>
                <a:r>
                  <a:rPr lang="pt-BR" dirty="0" err="1"/>
                  <a:t>such</a:t>
                </a:r>
                <a:r>
                  <a:rPr lang="pt-BR" dirty="0"/>
                  <a:t> </a:t>
                </a:r>
                <a:r>
                  <a:rPr lang="pt-BR" dirty="0" err="1"/>
                  <a:t>that</a:t>
                </a:r>
                <a:endParaRPr lang="pt-BR" dirty="0"/>
              </a:p>
            </p:txBody>
          </p:sp>
        </mc:Choice>
        <mc:Fallback xmlns="">
          <p:sp>
            <p:nvSpPr>
              <p:cNvPr id="3" name="Espaço Reservado para Conteúdo 2">
                <a:extLst>
                  <a:ext uri="{FF2B5EF4-FFF2-40B4-BE49-F238E27FC236}">
                    <a16:creationId xmlns:a16="http://schemas.microsoft.com/office/drawing/2014/main" id="{07BAEC09-5955-CEF0-EBE2-9254BAEB0F74}"/>
                  </a:ext>
                </a:extLst>
              </p:cNvPr>
              <p:cNvSpPr>
                <a:spLocks noGrp="1" noRot="1" noChangeAspect="1" noMove="1" noResize="1" noEditPoints="1" noAdjustHandles="1" noChangeArrowheads="1" noChangeShapeType="1" noTextEdit="1"/>
              </p:cNvSpPr>
              <p:nvPr>
                <p:ph idx="1"/>
              </p:nvPr>
            </p:nvSpPr>
            <p:spPr>
              <a:xfrm>
                <a:off x="1024128" y="2286000"/>
                <a:ext cx="9799816" cy="3757961"/>
              </a:xfrm>
              <a:blipFill>
                <a:blip r:embed="rId2"/>
                <a:stretch>
                  <a:fillRect l="-311" t="-1948" r="-180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B888BF76-92CD-DB36-75A0-CACBCCBEDF03}"/>
              </a:ext>
            </a:extLst>
          </p:cNvPr>
          <p:cNvPicPr>
            <a:picLocks noChangeAspect="1"/>
          </p:cNvPicPr>
          <p:nvPr/>
        </p:nvPicPr>
        <p:blipFill>
          <a:blip r:embed="rId3"/>
          <a:stretch>
            <a:fillRect/>
          </a:stretch>
        </p:blipFill>
        <p:spPr>
          <a:xfrm>
            <a:off x="3880315" y="3651738"/>
            <a:ext cx="3446608" cy="549674"/>
          </a:xfrm>
          <a:prstGeom prst="rect">
            <a:avLst/>
          </a:prstGeom>
        </p:spPr>
      </p:pic>
      <p:pic>
        <p:nvPicPr>
          <p:cNvPr id="4" name="Imagem 3">
            <a:extLst>
              <a:ext uri="{FF2B5EF4-FFF2-40B4-BE49-F238E27FC236}">
                <a16:creationId xmlns:a16="http://schemas.microsoft.com/office/drawing/2014/main" id="{BF046C47-7D28-BF34-D717-B495165CE137}"/>
              </a:ext>
            </a:extLst>
          </p:cNvPr>
          <p:cNvPicPr>
            <a:picLocks noChangeAspect="1"/>
          </p:cNvPicPr>
          <p:nvPr/>
        </p:nvPicPr>
        <p:blipFill>
          <a:blip r:embed="rId4"/>
          <a:stretch>
            <a:fillRect/>
          </a:stretch>
        </p:blipFill>
        <p:spPr>
          <a:xfrm>
            <a:off x="4653707" y="4898136"/>
            <a:ext cx="2127960" cy="1145825"/>
          </a:xfrm>
          <a:prstGeom prst="rect">
            <a:avLst/>
          </a:prstGeom>
        </p:spPr>
      </p:pic>
    </p:spTree>
    <p:extLst>
      <p:ext uri="{BB962C8B-B14F-4D97-AF65-F5344CB8AC3E}">
        <p14:creationId xmlns:p14="http://schemas.microsoft.com/office/powerpoint/2010/main" val="2961369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B827301-A8F7-BA08-16AE-7C6422A8D139}"/>
                  </a:ext>
                </a:extLst>
              </p:cNvPr>
              <p:cNvSpPr>
                <a:spLocks noGrp="1"/>
              </p:cNvSpPr>
              <p:nvPr>
                <p:ph type="title"/>
              </p:nvPr>
            </p:nvSpPr>
            <p:spPr/>
            <p:txBody>
              <a:bodyPr/>
              <a:lstStyle/>
              <a:p>
                <a14:m>
                  <m:oMath xmlns:m="http://schemas.openxmlformats.org/officeDocument/2006/math">
                    <m:r>
                      <a:rPr lang="pt-BR" b="1" i="1" dirty="0" smtClean="0">
                        <a:latin typeface="Cambria Math" panose="02040503050406030204" pitchFamily="18" charset="0"/>
                      </a:rPr>
                      <m:t>𝑸</m:t>
                    </m:r>
                  </m:oMath>
                </a14:m>
                <a:r>
                  <a:rPr lang="pt-BR" dirty="0"/>
                  <a:t> Matrix</a:t>
                </a:r>
              </a:p>
            </p:txBody>
          </p:sp>
        </mc:Choice>
        <mc:Fallback xmlns="">
          <p:sp>
            <p:nvSpPr>
              <p:cNvPr id="2" name="Título 1">
                <a:extLst>
                  <a:ext uri="{FF2B5EF4-FFF2-40B4-BE49-F238E27FC236}">
                    <a16:creationId xmlns:a16="http://schemas.microsoft.com/office/drawing/2014/main" id="{AB827301-A8F7-BA08-16AE-7C6422A8D13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10" name="Imagem 9">
            <a:extLst>
              <a:ext uri="{FF2B5EF4-FFF2-40B4-BE49-F238E27FC236}">
                <a16:creationId xmlns:a16="http://schemas.microsoft.com/office/drawing/2014/main" id="{F6379E13-9CE0-A9FD-BE84-E84B92DE5D20}"/>
              </a:ext>
            </a:extLst>
          </p:cNvPr>
          <p:cNvPicPr>
            <a:picLocks noChangeAspect="1"/>
          </p:cNvPicPr>
          <p:nvPr/>
        </p:nvPicPr>
        <p:blipFill>
          <a:blip r:embed="rId4"/>
          <a:stretch>
            <a:fillRect/>
          </a:stretch>
        </p:blipFill>
        <p:spPr>
          <a:xfrm>
            <a:off x="1024127" y="1937044"/>
            <a:ext cx="2127960" cy="1145825"/>
          </a:xfrm>
          <a:prstGeom prst="rect">
            <a:avLst/>
          </a:prstGeom>
        </p:spPr>
      </p:pic>
      <p:pic>
        <p:nvPicPr>
          <p:cNvPr id="5" name="Imagem 4">
            <a:extLst>
              <a:ext uri="{FF2B5EF4-FFF2-40B4-BE49-F238E27FC236}">
                <a16:creationId xmlns:a16="http://schemas.microsoft.com/office/drawing/2014/main" id="{4E898A08-6BA5-16F7-418A-254A2EB24954}"/>
              </a:ext>
            </a:extLst>
          </p:cNvPr>
          <p:cNvPicPr>
            <a:picLocks noChangeAspect="1"/>
          </p:cNvPicPr>
          <p:nvPr/>
        </p:nvPicPr>
        <p:blipFill rotWithShape="1">
          <a:blip r:embed="rId5"/>
          <a:srcRect t="1" b="73629"/>
          <a:stretch/>
        </p:blipFill>
        <p:spPr>
          <a:xfrm>
            <a:off x="5650708" y="1937044"/>
            <a:ext cx="4030520" cy="997542"/>
          </a:xfrm>
          <a:prstGeom prst="rect">
            <a:avLst/>
          </a:prstGeom>
        </p:spPr>
      </p:pic>
      <p:pic>
        <p:nvPicPr>
          <p:cNvPr id="12" name="Imagem 11">
            <a:extLst>
              <a:ext uri="{FF2B5EF4-FFF2-40B4-BE49-F238E27FC236}">
                <a16:creationId xmlns:a16="http://schemas.microsoft.com/office/drawing/2014/main" id="{6780D8A0-9B50-8C71-4081-BC59AF7AAD59}"/>
              </a:ext>
            </a:extLst>
          </p:cNvPr>
          <p:cNvPicPr>
            <a:picLocks noChangeAspect="1"/>
          </p:cNvPicPr>
          <p:nvPr/>
        </p:nvPicPr>
        <p:blipFill>
          <a:blip r:embed="rId6">
            <a:duotone>
              <a:schemeClr val="bg2">
                <a:shade val="45000"/>
                <a:satMod val="135000"/>
              </a:schemeClr>
              <a:prstClr val="white"/>
            </a:duotone>
          </a:blip>
          <a:stretch>
            <a:fillRect/>
          </a:stretch>
        </p:blipFill>
        <p:spPr>
          <a:xfrm>
            <a:off x="5650708" y="3307261"/>
            <a:ext cx="3346147" cy="580178"/>
          </a:xfrm>
          <a:prstGeom prst="rect">
            <a:avLst/>
          </a:prstGeom>
        </p:spPr>
      </p:pic>
    </p:spTree>
    <p:extLst>
      <p:ext uri="{BB962C8B-B14F-4D97-AF65-F5344CB8AC3E}">
        <p14:creationId xmlns:p14="http://schemas.microsoft.com/office/powerpoint/2010/main" val="221395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B827301-A8F7-BA08-16AE-7C6422A8D139}"/>
                  </a:ext>
                </a:extLst>
              </p:cNvPr>
              <p:cNvSpPr>
                <a:spLocks noGrp="1"/>
              </p:cNvSpPr>
              <p:nvPr>
                <p:ph type="title"/>
              </p:nvPr>
            </p:nvSpPr>
            <p:spPr/>
            <p:txBody>
              <a:bodyPr/>
              <a:lstStyle/>
              <a:p>
                <a14:m>
                  <m:oMath xmlns:m="http://schemas.openxmlformats.org/officeDocument/2006/math">
                    <m:r>
                      <a:rPr lang="pt-BR" b="1" i="1" dirty="0">
                        <a:latin typeface="Cambria Math" panose="02040503050406030204" pitchFamily="18" charset="0"/>
                      </a:rPr>
                      <m:t>𝑸</m:t>
                    </m:r>
                  </m:oMath>
                </a14:m>
                <a:r>
                  <a:rPr lang="pt-BR" dirty="0"/>
                  <a:t> Matrix</a:t>
                </a:r>
              </a:p>
            </p:txBody>
          </p:sp>
        </mc:Choice>
        <mc:Fallback xmlns="">
          <p:sp>
            <p:nvSpPr>
              <p:cNvPr id="2" name="Título 1">
                <a:extLst>
                  <a:ext uri="{FF2B5EF4-FFF2-40B4-BE49-F238E27FC236}">
                    <a16:creationId xmlns:a16="http://schemas.microsoft.com/office/drawing/2014/main" id="{AB827301-A8F7-BA08-16AE-7C6422A8D139}"/>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pic>
        <p:nvPicPr>
          <p:cNvPr id="10" name="Imagem 9">
            <a:extLst>
              <a:ext uri="{FF2B5EF4-FFF2-40B4-BE49-F238E27FC236}">
                <a16:creationId xmlns:a16="http://schemas.microsoft.com/office/drawing/2014/main" id="{F6379E13-9CE0-A9FD-BE84-E84B92DE5D20}"/>
              </a:ext>
            </a:extLst>
          </p:cNvPr>
          <p:cNvPicPr>
            <a:picLocks noChangeAspect="1"/>
          </p:cNvPicPr>
          <p:nvPr/>
        </p:nvPicPr>
        <p:blipFill>
          <a:blip r:embed="rId3"/>
          <a:stretch>
            <a:fillRect/>
          </a:stretch>
        </p:blipFill>
        <p:spPr>
          <a:xfrm>
            <a:off x="1024127" y="1937044"/>
            <a:ext cx="2127960" cy="1145825"/>
          </a:xfrm>
          <a:prstGeom prst="rect">
            <a:avLst/>
          </a:prstGeom>
        </p:spPr>
      </p:pic>
      <p:pic>
        <p:nvPicPr>
          <p:cNvPr id="6" name="Imagem 5">
            <a:extLst>
              <a:ext uri="{FF2B5EF4-FFF2-40B4-BE49-F238E27FC236}">
                <a16:creationId xmlns:a16="http://schemas.microsoft.com/office/drawing/2014/main" id="{4AA1E380-3607-C5FD-886D-4852A7C6E39E}"/>
              </a:ext>
            </a:extLst>
          </p:cNvPr>
          <p:cNvPicPr>
            <a:picLocks noChangeAspect="1"/>
          </p:cNvPicPr>
          <p:nvPr/>
        </p:nvPicPr>
        <p:blipFill>
          <a:blip r:embed="rId4">
            <a:duotone>
              <a:schemeClr val="accent2">
                <a:shade val="45000"/>
                <a:satMod val="135000"/>
              </a:schemeClr>
              <a:prstClr val="white"/>
            </a:duotone>
          </a:blip>
          <a:stretch>
            <a:fillRect/>
          </a:stretch>
        </p:blipFill>
        <p:spPr>
          <a:xfrm>
            <a:off x="3039469" y="3400499"/>
            <a:ext cx="2249449" cy="564840"/>
          </a:xfrm>
          <a:prstGeom prst="rect">
            <a:avLst/>
          </a:prstGeom>
        </p:spPr>
      </p:pic>
      <p:pic>
        <p:nvPicPr>
          <p:cNvPr id="5" name="Imagem 4">
            <a:extLst>
              <a:ext uri="{FF2B5EF4-FFF2-40B4-BE49-F238E27FC236}">
                <a16:creationId xmlns:a16="http://schemas.microsoft.com/office/drawing/2014/main" id="{4E898A08-6BA5-16F7-418A-254A2EB24954}"/>
              </a:ext>
            </a:extLst>
          </p:cNvPr>
          <p:cNvPicPr>
            <a:picLocks noChangeAspect="1"/>
          </p:cNvPicPr>
          <p:nvPr/>
        </p:nvPicPr>
        <p:blipFill rotWithShape="1">
          <a:blip r:embed="rId5"/>
          <a:srcRect t="-1" b="32596"/>
          <a:stretch/>
        </p:blipFill>
        <p:spPr>
          <a:xfrm>
            <a:off x="5650708" y="1937044"/>
            <a:ext cx="4030520" cy="2549895"/>
          </a:xfrm>
          <a:prstGeom prst="rect">
            <a:avLst/>
          </a:prstGeom>
        </p:spPr>
      </p:pic>
      <p:sp>
        <p:nvSpPr>
          <p:cNvPr id="7" name="Retângulo 6">
            <a:extLst>
              <a:ext uri="{FF2B5EF4-FFF2-40B4-BE49-F238E27FC236}">
                <a16:creationId xmlns:a16="http://schemas.microsoft.com/office/drawing/2014/main" id="{55533FE9-74CA-C483-19A0-B17D10BE0086}"/>
              </a:ext>
            </a:extLst>
          </p:cNvPr>
          <p:cNvSpPr/>
          <p:nvPr/>
        </p:nvSpPr>
        <p:spPr>
          <a:xfrm>
            <a:off x="6762307" y="2966484"/>
            <a:ext cx="1137684" cy="58479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ctor: Angulado 8">
            <a:extLst>
              <a:ext uri="{FF2B5EF4-FFF2-40B4-BE49-F238E27FC236}">
                <a16:creationId xmlns:a16="http://schemas.microsoft.com/office/drawing/2014/main" id="{B771409A-15A1-53B4-F713-9406BEDCF70D}"/>
              </a:ext>
            </a:extLst>
          </p:cNvPr>
          <p:cNvCxnSpPr>
            <a:endCxn id="6" idx="3"/>
          </p:cNvCxnSpPr>
          <p:nvPr/>
        </p:nvCxnSpPr>
        <p:spPr>
          <a:xfrm rot="10800000" flipV="1">
            <a:off x="5288919" y="3258879"/>
            <a:ext cx="1473389" cy="424040"/>
          </a:xfrm>
          <a:prstGeom prst="bent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108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B827301-A8F7-BA08-16AE-7C6422A8D139}"/>
                  </a:ext>
                </a:extLst>
              </p:cNvPr>
              <p:cNvSpPr>
                <a:spLocks noGrp="1"/>
              </p:cNvSpPr>
              <p:nvPr>
                <p:ph type="title"/>
              </p:nvPr>
            </p:nvSpPr>
            <p:spPr/>
            <p:txBody>
              <a:bodyPr/>
              <a:lstStyle/>
              <a:p>
                <a:r>
                  <a:rPr lang="pt-BR" dirty="0"/>
                  <a:t>Matriz </a:t>
                </a:r>
                <a14:m>
                  <m:oMath xmlns:m="http://schemas.openxmlformats.org/officeDocument/2006/math">
                    <m:r>
                      <a:rPr lang="pt-BR" b="1" i="1" dirty="0" smtClean="0">
                        <a:latin typeface="Cambria Math" panose="02040503050406030204" pitchFamily="18" charset="0"/>
                      </a:rPr>
                      <m:t>𝑸</m:t>
                    </m:r>
                  </m:oMath>
                </a14:m>
                <a:endParaRPr lang="pt-BR" dirty="0"/>
              </a:p>
            </p:txBody>
          </p:sp>
        </mc:Choice>
        <mc:Fallback xmlns="">
          <p:sp>
            <p:nvSpPr>
              <p:cNvPr id="2" name="Título 1">
                <a:extLst>
                  <a:ext uri="{FF2B5EF4-FFF2-40B4-BE49-F238E27FC236}">
                    <a16:creationId xmlns:a16="http://schemas.microsoft.com/office/drawing/2014/main" id="{AB827301-A8F7-BA08-16AE-7C6422A8D139}"/>
                  </a:ext>
                </a:extLst>
              </p:cNvPr>
              <p:cNvSpPr>
                <a:spLocks noGrp="1" noRot="1" noChangeAspect="1" noMove="1" noResize="1" noEditPoints="1" noAdjustHandles="1" noChangeArrowheads="1" noChangeShapeType="1" noTextEdit="1"/>
              </p:cNvSpPr>
              <p:nvPr>
                <p:ph type="title"/>
              </p:nvPr>
            </p:nvSpPr>
            <p:spPr>
              <a:blipFill>
                <a:blip r:embed="rId2"/>
                <a:stretch>
                  <a:fillRect l="-3263"/>
                </a:stretch>
              </a:blipFill>
            </p:spPr>
            <p:txBody>
              <a:bodyPr/>
              <a:lstStyle/>
              <a:p>
                <a:r>
                  <a:rPr lang="en-US">
                    <a:noFill/>
                  </a:rPr>
                  <a:t> </a:t>
                </a:r>
              </a:p>
            </p:txBody>
          </p:sp>
        </mc:Fallback>
      </mc:AlternateContent>
      <p:pic>
        <p:nvPicPr>
          <p:cNvPr id="10" name="Imagem 9">
            <a:extLst>
              <a:ext uri="{FF2B5EF4-FFF2-40B4-BE49-F238E27FC236}">
                <a16:creationId xmlns:a16="http://schemas.microsoft.com/office/drawing/2014/main" id="{F6379E13-9CE0-A9FD-BE84-E84B92DE5D20}"/>
              </a:ext>
            </a:extLst>
          </p:cNvPr>
          <p:cNvPicPr>
            <a:picLocks noChangeAspect="1"/>
          </p:cNvPicPr>
          <p:nvPr/>
        </p:nvPicPr>
        <p:blipFill>
          <a:blip r:embed="rId3"/>
          <a:stretch>
            <a:fillRect/>
          </a:stretch>
        </p:blipFill>
        <p:spPr>
          <a:xfrm>
            <a:off x="1024127" y="1937044"/>
            <a:ext cx="2127960" cy="1145825"/>
          </a:xfrm>
          <a:prstGeom prst="rect">
            <a:avLst/>
          </a:prstGeom>
        </p:spPr>
      </p:pic>
      <p:pic>
        <p:nvPicPr>
          <p:cNvPr id="6" name="Imagem 5">
            <a:extLst>
              <a:ext uri="{FF2B5EF4-FFF2-40B4-BE49-F238E27FC236}">
                <a16:creationId xmlns:a16="http://schemas.microsoft.com/office/drawing/2014/main" id="{4AA1E380-3607-C5FD-886D-4852A7C6E39E}"/>
              </a:ext>
            </a:extLst>
          </p:cNvPr>
          <p:cNvPicPr>
            <a:picLocks noChangeAspect="1"/>
          </p:cNvPicPr>
          <p:nvPr/>
        </p:nvPicPr>
        <p:blipFill>
          <a:blip r:embed="rId4">
            <a:duotone>
              <a:schemeClr val="accent2">
                <a:shade val="45000"/>
                <a:satMod val="135000"/>
              </a:schemeClr>
              <a:prstClr val="white"/>
            </a:duotone>
          </a:blip>
          <a:stretch>
            <a:fillRect/>
          </a:stretch>
        </p:blipFill>
        <p:spPr>
          <a:xfrm>
            <a:off x="3039469" y="3400499"/>
            <a:ext cx="2249449" cy="564840"/>
          </a:xfrm>
          <a:prstGeom prst="rect">
            <a:avLst/>
          </a:prstGeom>
        </p:spPr>
      </p:pic>
      <p:pic>
        <p:nvPicPr>
          <p:cNvPr id="5" name="Imagem 4">
            <a:extLst>
              <a:ext uri="{FF2B5EF4-FFF2-40B4-BE49-F238E27FC236}">
                <a16:creationId xmlns:a16="http://schemas.microsoft.com/office/drawing/2014/main" id="{4E898A08-6BA5-16F7-418A-254A2EB24954}"/>
              </a:ext>
            </a:extLst>
          </p:cNvPr>
          <p:cNvPicPr>
            <a:picLocks noChangeAspect="1"/>
          </p:cNvPicPr>
          <p:nvPr/>
        </p:nvPicPr>
        <p:blipFill>
          <a:blip r:embed="rId5"/>
          <a:stretch>
            <a:fillRect/>
          </a:stretch>
        </p:blipFill>
        <p:spPr>
          <a:xfrm>
            <a:off x="5650708" y="1937044"/>
            <a:ext cx="4030520" cy="3782945"/>
          </a:xfrm>
          <a:prstGeom prst="rect">
            <a:avLst/>
          </a:prstGeom>
        </p:spPr>
      </p:pic>
      <p:sp>
        <p:nvSpPr>
          <p:cNvPr id="7" name="Retângulo 6">
            <a:extLst>
              <a:ext uri="{FF2B5EF4-FFF2-40B4-BE49-F238E27FC236}">
                <a16:creationId xmlns:a16="http://schemas.microsoft.com/office/drawing/2014/main" id="{55533FE9-74CA-C483-19A0-B17D10BE0086}"/>
              </a:ext>
            </a:extLst>
          </p:cNvPr>
          <p:cNvSpPr/>
          <p:nvPr/>
        </p:nvSpPr>
        <p:spPr>
          <a:xfrm>
            <a:off x="6762307" y="2966484"/>
            <a:ext cx="1137684" cy="58479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ctor: Angulado 8">
            <a:extLst>
              <a:ext uri="{FF2B5EF4-FFF2-40B4-BE49-F238E27FC236}">
                <a16:creationId xmlns:a16="http://schemas.microsoft.com/office/drawing/2014/main" id="{B771409A-15A1-53B4-F713-9406BEDCF70D}"/>
              </a:ext>
            </a:extLst>
          </p:cNvPr>
          <p:cNvCxnSpPr>
            <a:endCxn id="6" idx="3"/>
          </p:cNvCxnSpPr>
          <p:nvPr/>
        </p:nvCxnSpPr>
        <p:spPr>
          <a:xfrm rot="10800000" flipV="1">
            <a:off x="5288919" y="3258879"/>
            <a:ext cx="1473389" cy="424040"/>
          </a:xfrm>
          <a:prstGeom prst="bent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86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ipse 5">
            <a:extLst>
              <a:ext uri="{FF2B5EF4-FFF2-40B4-BE49-F238E27FC236}">
                <a16:creationId xmlns:a16="http://schemas.microsoft.com/office/drawing/2014/main" id="{352F549A-0199-0603-861F-9CC1F9C618BA}"/>
              </a:ext>
            </a:extLst>
          </p:cNvPr>
          <p:cNvSpPr/>
          <p:nvPr/>
        </p:nvSpPr>
        <p:spPr>
          <a:xfrm>
            <a:off x="337238" y="2360474"/>
            <a:ext cx="5442239" cy="2668726"/>
          </a:xfrm>
          <a:prstGeom prst="ellipse">
            <a:avLst/>
          </a:prstGeom>
          <a:gradFill flip="none" rotWithShape="1">
            <a:gsLst>
              <a:gs pos="0">
                <a:schemeClr val="accent2"/>
              </a:gs>
              <a:gs pos="97000">
                <a:srgbClr val="F6DEE1"/>
              </a:gs>
            </a:gsLst>
            <a:path path="circle">
              <a:fillToRect l="50000" t="50000" r="50000" b="50000"/>
            </a:path>
            <a:tileRect/>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584331E1-35D2-E8CE-B8EC-6272A1B67006}"/>
              </a:ext>
            </a:extLst>
          </p:cNvPr>
          <p:cNvCxnSpPr>
            <a:cxnSpLocks/>
          </p:cNvCxnSpPr>
          <p:nvPr/>
        </p:nvCxnSpPr>
        <p:spPr>
          <a:xfrm>
            <a:off x="566337" y="5600700"/>
            <a:ext cx="5943600"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759A2003-689A-231F-8D68-C52FCCD11E30}"/>
              </a:ext>
            </a:extLst>
          </p:cNvPr>
          <p:cNvCxnSpPr>
            <a:cxnSpLocks/>
          </p:cNvCxnSpPr>
          <p:nvPr/>
        </p:nvCxnSpPr>
        <p:spPr>
          <a:xfrm rot="16200000">
            <a:off x="-1729687" y="3304309"/>
            <a:ext cx="4613564"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503C6771-5744-3176-B8F0-1CBA2AA8571D}"/>
              </a:ext>
            </a:extLst>
          </p:cNvPr>
          <p:cNvSpPr txBox="1"/>
          <p:nvPr/>
        </p:nvSpPr>
        <p:spPr>
          <a:xfrm>
            <a:off x="2686450" y="5715000"/>
            <a:ext cx="1808018" cy="369332"/>
          </a:xfrm>
          <a:prstGeom prst="rect">
            <a:avLst/>
          </a:prstGeom>
          <a:noFill/>
        </p:spPr>
        <p:txBody>
          <a:bodyPr wrap="square" rtlCol="0">
            <a:spAutoFit/>
          </a:bodyPr>
          <a:lstStyle/>
          <a:p>
            <a:r>
              <a:rPr lang="pt-BR" dirty="0" err="1">
                <a:latin typeface="Mystical Woods Rough Script" panose="02000500000000000000" pitchFamily="2" charset="0"/>
              </a:rPr>
              <a:t>velocity</a:t>
            </a:r>
            <a:endParaRPr lang="pt-BR" dirty="0">
              <a:latin typeface="Mystical Woods Rough Script" panose="02000500000000000000" pitchFamily="2" charset="0"/>
            </a:endParaRPr>
          </a:p>
        </p:txBody>
      </p:sp>
      <p:sp>
        <p:nvSpPr>
          <p:cNvPr id="11" name="CaixaDeTexto 10">
            <a:extLst>
              <a:ext uri="{FF2B5EF4-FFF2-40B4-BE49-F238E27FC236}">
                <a16:creationId xmlns:a16="http://schemas.microsoft.com/office/drawing/2014/main" id="{2A6915F0-1E71-5878-041F-D82498E73AC7}"/>
              </a:ext>
            </a:extLst>
          </p:cNvPr>
          <p:cNvSpPr txBox="1"/>
          <p:nvPr/>
        </p:nvSpPr>
        <p:spPr>
          <a:xfrm rot="16200000">
            <a:off x="-351367" y="3119643"/>
            <a:ext cx="1377210" cy="369332"/>
          </a:xfrm>
          <a:prstGeom prst="rect">
            <a:avLst/>
          </a:prstGeom>
          <a:noFill/>
        </p:spPr>
        <p:txBody>
          <a:bodyPr wrap="square" rtlCol="0">
            <a:spAutoFit/>
          </a:bodyPr>
          <a:lstStyle/>
          <a:p>
            <a:r>
              <a:rPr lang="pt-BR" dirty="0">
                <a:latin typeface="Mystical Woods Rough Script" panose="02000500000000000000" pitchFamily="2" charset="0"/>
              </a:rPr>
              <a:t>position</a:t>
            </a:r>
          </a:p>
        </p:txBody>
      </p:sp>
      <p:sp>
        <p:nvSpPr>
          <p:cNvPr id="12" name="CaixaDeTexto 11">
            <a:extLst>
              <a:ext uri="{FF2B5EF4-FFF2-40B4-BE49-F238E27FC236}">
                <a16:creationId xmlns:a16="http://schemas.microsoft.com/office/drawing/2014/main" id="{C8AA7344-69C4-CDD2-EC0A-663956D415D3}"/>
              </a:ext>
            </a:extLst>
          </p:cNvPr>
          <p:cNvSpPr txBox="1"/>
          <p:nvPr/>
        </p:nvSpPr>
        <p:spPr>
          <a:xfrm>
            <a:off x="4498867" y="4606935"/>
            <a:ext cx="1986116" cy="523220"/>
          </a:xfrm>
          <a:prstGeom prst="rect">
            <a:avLst/>
          </a:prstGeom>
          <a:noFill/>
        </p:spPr>
        <p:txBody>
          <a:bodyPr wrap="square" rtlCol="0">
            <a:spAutoFit/>
          </a:bodyPr>
          <a:lstStyle/>
          <a:p>
            <a:r>
              <a:rPr lang="en-US" sz="1400" dirty="0">
                <a:solidFill>
                  <a:schemeClr val="bg1">
                    <a:lumMod val="50000"/>
                  </a:schemeClr>
                </a:solidFill>
                <a:latin typeface="Mystical Woods Rough Script" panose="02000500000000000000" pitchFamily="2" charset="0"/>
              </a:rPr>
              <a:t>Some state that might be true</a:t>
            </a:r>
            <a:endParaRPr lang="pt-BR" sz="1400" dirty="0">
              <a:solidFill>
                <a:schemeClr val="bg1">
                  <a:lumMod val="50000"/>
                </a:schemeClr>
              </a:solidFill>
              <a:latin typeface="Mystical Woods Rough Script" panose="02000500000000000000" pitchFamily="2" charset="0"/>
            </a:endParaRPr>
          </a:p>
        </p:txBody>
      </p:sp>
      <p:sp>
        <p:nvSpPr>
          <p:cNvPr id="13" name="Retângulo 12">
            <a:extLst>
              <a:ext uri="{FF2B5EF4-FFF2-40B4-BE49-F238E27FC236}">
                <a16:creationId xmlns:a16="http://schemas.microsoft.com/office/drawing/2014/main" id="{06336825-204A-3369-4B68-6C112DA0C69B}"/>
              </a:ext>
            </a:extLst>
          </p:cNvPr>
          <p:cNvSpPr/>
          <p:nvPr/>
        </p:nvSpPr>
        <p:spPr>
          <a:xfrm>
            <a:off x="1449932" y="1480171"/>
            <a:ext cx="3044530" cy="483631"/>
          </a:xfrm>
          <a:prstGeom prst="rect">
            <a:avLst/>
          </a:prstGeom>
          <a:gradFill flip="none" rotWithShape="1">
            <a:gsLst>
              <a:gs pos="0">
                <a:srgbClr val="F6DEE1"/>
              </a:gs>
              <a:gs pos="100000">
                <a:schemeClr val="accent2"/>
              </a:gs>
            </a:gsLst>
            <a:lin ang="0" scaled="1"/>
            <a:tileRect/>
          </a:gra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250264D7-9935-05B9-CA7B-8FDF4935CB8B}"/>
              </a:ext>
            </a:extLst>
          </p:cNvPr>
          <p:cNvSpPr txBox="1"/>
          <p:nvPr/>
        </p:nvSpPr>
        <p:spPr>
          <a:xfrm>
            <a:off x="1100022" y="774695"/>
            <a:ext cx="4737153" cy="307777"/>
          </a:xfrm>
          <a:prstGeom prst="rect">
            <a:avLst/>
          </a:prstGeom>
          <a:noFill/>
        </p:spPr>
        <p:txBody>
          <a:bodyPr wrap="square" rtlCol="0">
            <a:spAutoFit/>
          </a:bodyPr>
          <a:lstStyle/>
          <a:p>
            <a:r>
              <a:rPr lang="pt-BR" sz="1400" dirty="0" err="1">
                <a:solidFill>
                  <a:schemeClr val="bg1">
                    <a:lumMod val="50000"/>
                  </a:schemeClr>
                </a:solidFill>
                <a:latin typeface="Mystical Woods Rough Script" panose="02000500000000000000" pitchFamily="2" charset="0"/>
              </a:rPr>
              <a:t>Unlikely</a:t>
            </a:r>
            <a:r>
              <a:rPr lang="pt-BR" sz="1400" dirty="0">
                <a:solidFill>
                  <a:schemeClr val="bg1">
                    <a:lumMod val="50000"/>
                  </a:schemeClr>
                </a:solidFill>
                <a:latin typeface="Mystical Woods Rough Script" panose="02000500000000000000" pitchFamily="2" charset="0"/>
              </a:rPr>
              <a:t>                                  </a:t>
            </a:r>
            <a:r>
              <a:rPr lang="pt-BR" sz="1400" dirty="0" err="1">
                <a:solidFill>
                  <a:schemeClr val="bg1">
                    <a:lumMod val="50000"/>
                  </a:schemeClr>
                </a:solidFill>
                <a:latin typeface="Mystical Woods Rough Script" panose="02000500000000000000" pitchFamily="2" charset="0"/>
              </a:rPr>
              <a:t>Very</a:t>
            </a:r>
            <a:r>
              <a:rPr lang="pt-BR" sz="1400" dirty="0">
                <a:solidFill>
                  <a:schemeClr val="bg1">
                    <a:lumMod val="50000"/>
                  </a:schemeClr>
                </a:solidFill>
                <a:latin typeface="Mystical Woods Rough Script" panose="02000500000000000000" pitchFamily="2" charset="0"/>
              </a:rPr>
              <a:t> </a:t>
            </a:r>
            <a:r>
              <a:rPr lang="pt-BR" sz="1400" dirty="0" err="1">
                <a:solidFill>
                  <a:schemeClr val="bg1">
                    <a:lumMod val="50000"/>
                  </a:schemeClr>
                </a:solidFill>
                <a:latin typeface="Mystical Woods Rough Script" panose="02000500000000000000" pitchFamily="2" charset="0"/>
              </a:rPr>
              <a:t>likely</a:t>
            </a:r>
            <a:endParaRPr lang="pt-BR" sz="1400" dirty="0">
              <a:solidFill>
                <a:schemeClr val="bg1">
                  <a:lumMod val="50000"/>
                </a:schemeClr>
              </a:solidFill>
              <a:latin typeface="Mystical Woods Rough Script" panose="02000500000000000000" pitchFamily="2" charset="0"/>
            </a:endParaRPr>
          </a:p>
        </p:txBody>
      </p:sp>
      <p:cxnSp>
        <p:nvCxnSpPr>
          <p:cNvPr id="15" name="Conector de Seta Reta 14">
            <a:extLst>
              <a:ext uri="{FF2B5EF4-FFF2-40B4-BE49-F238E27FC236}">
                <a16:creationId xmlns:a16="http://schemas.microsoft.com/office/drawing/2014/main" id="{8B03824E-25BE-2575-FED2-D65A8E432A90}"/>
              </a:ext>
            </a:extLst>
          </p:cNvPr>
          <p:cNvCxnSpPr>
            <a:cxnSpLocks/>
          </p:cNvCxnSpPr>
          <p:nvPr/>
        </p:nvCxnSpPr>
        <p:spPr>
          <a:xfrm>
            <a:off x="1460323" y="1062559"/>
            <a:ext cx="0" cy="417612"/>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83C59F1-F83A-3632-324A-8FBB75184326}"/>
              </a:ext>
            </a:extLst>
          </p:cNvPr>
          <p:cNvCxnSpPr>
            <a:cxnSpLocks/>
          </p:cNvCxnSpPr>
          <p:nvPr/>
        </p:nvCxnSpPr>
        <p:spPr>
          <a:xfrm>
            <a:off x="4494462" y="1062559"/>
            <a:ext cx="0" cy="417612"/>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ree PNGs - Icon free PNG images | 100% free transparent cutout images">
            <a:extLst>
              <a:ext uri="{FF2B5EF4-FFF2-40B4-BE49-F238E27FC236}">
                <a16:creationId xmlns:a16="http://schemas.microsoft.com/office/drawing/2014/main" id="{730B793C-E06D-2023-B6D3-9F19438F5F51}"/>
              </a:ext>
            </a:extLst>
          </p:cNvPr>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4579132" flipH="1">
            <a:off x="3866464" y="4306178"/>
            <a:ext cx="615285" cy="516436"/>
          </a:xfrm>
          <a:prstGeom prst="rect">
            <a:avLst/>
          </a:prstGeom>
          <a:noFill/>
          <a:extLst>
            <a:ext uri="{909E8E84-426E-40DD-AFC4-6F175D3DCCD1}">
              <a14:hiddenFill xmlns:a14="http://schemas.microsoft.com/office/drawing/2010/main">
                <a:solidFill>
                  <a:srgbClr val="FFFFFF"/>
                </a:solidFill>
              </a14:hiddenFill>
            </a:ext>
          </a:extLst>
        </p:spPr>
      </p:pic>
      <p:sp>
        <p:nvSpPr>
          <p:cNvPr id="37" name="CaixaDeTexto 36">
            <a:extLst>
              <a:ext uri="{FF2B5EF4-FFF2-40B4-BE49-F238E27FC236}">
                <a16:creationId xmlns:a16="http://schemas.microsoft.com/office/drawing/2014/main" id="{2283A13B-787E-1970-C6E0-4D768A9014E7}"/>
              </a:ext>
            </a:extLst>
          </p:cNvPr>
          <p:cNvSpPr txBox="1"/>
          <p:nvPr/>
        </p:nvSpPr>
        <p:spPr>
          <a:xfrm>
            <a:off x="6880395" y="2217129"/>
            <a:ext cx="3721820" cy="3416320"/>
          </a:xfrm>
          <a:prstGeom prst="rect">
            <a:avLst/>
          </a:prstGeom>
          <a:noFill/>
        </p:spPr>
        <p:txBody>
          <a:bodyPr wrap="square">
            <a:spAutoFit/>
          </a:bodyPr>
          <a:lstStyle/>
          <a:p>
            <a:r>
              <a:rPr lang="en-US" sz="2400" b="0" i="0" dirty="0">
                <a:solidFill>
                  <a:srgbClr val="212121"/>
                </a:solidFill>
                <a:effectLst/>
                <a:latin typeface="MV Boli" panose="02000500030200090000" pitchFamily="2" charset="0"/>
                <a:cs typeface="MV Boli" panose="02000500030200090000" pitchFamily="2" charset="0"/>
              </a:rPr>
              <a:t>We don't know what the actual position and velocity are, but there are a whole range of possible combinations of position and velocity that could be true... some of them are more likely than others.</a:t>
            </a:r>
            <a:endParaRPr lang="pt-BR" sz="2400" dirty="0">
              <a:latin typeface="MV Boli" panose="02000500030200090000" pitchFamily="2" charset="0"/>
              <a:cs typeface="MV Boli" panose="02000500030200090000" pitchFamily="2" charset="0"/>
            </a:endParaRPr>
          </a:p>
        </p:txBody>
      </p:sp>
      <p:pic>
        <p:nvPicPr>
          <p:cNvPr id="2" name="Imagem 1">
            <a:extLst>
              <a:ext uri="{FF2B5EF4-FFF2-40B4-BE49-F238E27FC236}">
                <a16:creationId xmlns:a16="http://schemas.microsoft.com/office/drawing/2014/main" id="{D9EAD696-F8FA-F358-4721-AC36B0524992}"/>
              </a:ext>
            </a:extLst>
          </p:cNvPr>
          <p:cNvPicPr>
            <a:picLocks noChangeAspect="1"/>
          </p:cNvPicPr>
          <p:nvPr/>
        </p:nvPicPr>
        <p:blipFill>
          <a:blip r:embed="rId3"/>
          <a:stretch>
            <a:fillRect/>
          </a:stretch>
        </p:blipFill>
        <p:spPr>
          <a:xfrm>
            <a:off x="3481316" y="3632908"/>
            <a:ext cx="659606" cy="696729"/>
          </a:xfrm>
          <a:prstGeom prst="rect">
            <a:avLst/>
          </a:prstGeom>
        </p:spPr>
      </p:pic>
    </p:spTree>
    <p:extLst>
      <p:ext uri="{BB962C8B-B14F-4D97-AF65-F5344CB8AC3E}">
        <p14:creationId xmlns:p14="http://schemas.microsoft.com/office/powerpoint/2010/main" val="2178140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4F476E1-A19E-6A33-C37F-2F5D257A102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50707" y="1896186"/>
            <a:ext cx="3851506" cy="1758044"/>
          </a:xfrm>
          <a:prstGeom prst="rect">
            <a:avLst/>
          </a:prstGeom>
        </p:spPr>
      </p:pic>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B827301-A8F7-BA08-16AE-7C6422A8D139}"/>
                  </a:ext>
                </a:extLst>
              </p:cNvPr>
              <p:cNvSpPr>
                <a:spLocks noGrp="1"/>
              </p:cNvSpPr>
              <p:nvPr>
                <p:ph type="title"/>
              </p:nvPr>
            </p:nvSpPr>
            <p:spPr/>
            <p:txBody>
              <a:bodyPr/>
              <a:lstStyle/>
              <a:p>
                <a14:m>
                  <m:oMath xmlns:m="http://schemas.openxmlformats.org/officeDocument/2006/math">
                    <m:r>
                      <a:rPr lang="pt-BR" b="1" i="1" dirty="0">
                        <a:latin typeface="Cambria Math" panose="02040503050406030204" pitchFamily="18" charset="0"/>
                      </a:rPr>
                      <m:t>𝑸</m:t>
                    </m:r>
                  </m:oMath>
                </a14:m>
                <a:r>
                  <a:rPr lang="pt-BR" dirty="0"/>
                  <a:t> Matrix</a:t>
                </a:r>
              </a:p>
            </p:txBody>
          </p:sp>
        </mc:Choice>
        <mc:Fallback xmlns="">
          <p:sp>
            <p:nvSpPr>
              <p:cNvPr id="2" name="Título 1">
                <a:extLst>
                  <a:ext uri="{FF2B5EF4-FFF2-40B4-BE49-F238E27FC236}">
                    <a16:creationId xmlns:a16="http://schemas.microsoft.com/office/drawing/2014/main" id="{AB827301-A8F7-BA08-16AE-7C6422A8D13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10" name="Imagem 9">
            <a:extLst>
              <a:ext uri="{FF2B5EF4-FFF2-40B4-BE49-F238E27FC236}">
                <a16:creationId xmlns:a16="http://schemas.microsoft.com/office/drawing/2014/main" id="{F6379E13-9CE0-A9FD-BE84-E84B92DE5D20}"/>
              </a:ext>
            </a:extLst>
          </p:cNvPr>
          <p:cNvPicPr>
            <a:picLocks noChangeAspect="1"/>
          </p:cNvPicPr>
          <p:nvPr/>
        </p:nvPicPr>
        <p:blipFill>
          <a:blip r:embed="rId4"/>
          <a:stretch>
            <a:fillRect/>
          </a:stretch>
        </p:blipFill>
        <p:spPr>
          <a:xfrm>
            <a:off x="1024127" y="1937044"/>
            <a:ext cx="2127960" cy="114582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7A25F84-C1D7-68B7-0972-49B3A5B8C4E1}"/>
                  </a:ext>
                </a:extLst>
              </p:cNvPr>
              <p:cNvSpPr txBox="1"/>
              <p:nvPr/>
            </p:nvSpPr>
            <p:spPr>
              <a:xfrm>
                <a:off x="822768" y="4205038"/>
                <a:ext cx="10546464" cy="2067746"/>
              </a:xfrm>
              <a:prstGeom prst="rect">
                <a:avLst/>
              </a:prstGeom>
              <a:noFill/>
            </p:spPr>
            <p:txBody>
              <a:bodyPr wrap="square">
                <a:spAutoFit/>
              </a:bodyPr>
              <a:lstStyle/>
              <a:p>
                <a:r>
                  <a:rPr lang="en-US" sz="2000" dirty="0">
                    <a:latin typeface="Cavolini" panose="03000502040302020204" pitchFamily="66" charset="0"/>
                    <a:cs typeface="Cavolini" panose="03000502040302020204" pitchFamily="66" charset="0"/>
                  </a:rPr>
                  <a:t>A good rule of thumb is to set</a:t>
                </a:r>
                <a:r>
                  <a:rPr lang="pt-BR" sz="2000" dirty="0">
                    <a:latin typeface="Cavolini" panose="03000502040302020204" pitchFamily="66" charset="0"/>
                    <a:cs typeface="Cavolini" panose="03000502040302020204" pitchFamily="66" charset="0"/>
                  </a:rPr>
                  <a:t> </a:t>
                </a:r>
                <a:r>
                  <a:rPr lang="pt-BR" sz="2000" dirty="0" err="1">
                    <a:latin typeface="Cavolini" panose="03000502040302020204" pitchFamily="66" charset="0"/>
                    <a:cs typeface="Cavolini" panose="03000502040302020204" pitchFamily="66" charset="0"/>
                  </a:rPr>
                  <a:t>σ</a:t>
                </a:r>
                <a:r>
                  <a:rPr lang="pt-BR" sz="2000" baseline="-25000" dirty="0" err="1">
                    <a:latin typeface="Cavolini" panose="03000502040302020204" pitchFamily="66" charset="0"/>
                    <a:cs typeface="Cavolini" panose="03000502040302020204" pitchFamily="66" charset="0"/>
                  </a:rPr>
                  <a:t>a</a:t>
                </a:r>
                <a:r>
                  <a:rPr lang="pt-BR" sz="2000" dirty="0">
                    <a:latin typeface="Cavolini" panose="03000502040302020204" pitchFamily="66" charset="0"/>
                    <a:cs typeface="Cavolini" panose="03000502040302020204" pitchFamily="66" charset="0"/>
                  </a:rPr>
                  <a:t> close </a:t>
                </a:r>
                <a:r>
                  <a:rPr lang="pt-BR" sz="2000" dirty="0" err="1">
                    <a:latin typeface="Cavolini" panose="03000502040302020204" pitchFamily="66" charset="0"/>
                    <a:cs typeface="Cavolini" panose="03000502040302020204" pitchFamily="66" charset="0"/>
                  </a:rPr>
                  <a:t>to</a:t>
                </a:r>
                <a:r>
                  <a:rPr lang="pt-BR" sz="2000" dirty="0">
                    <a:latin typeface="Cavolini" panose="03000502040302020204" pitchFamily="66" charset="0"/>
                    <a:cs typeface="Cavolini" panose="03000502040302020204" pitchFamily="66" charset="0"/>
                  </a:rPr>
                  <a:t> </a:t>
                </a:r>
                <a14:m>
                  <m:oMath xmlns:m="http://schemas.openxmlformats.org/officeDocument/2006/math">
                    <m:f>
                      <m:fPr>
                        <m:ctrlPr>
                          <a:rPr lang="el-GR" sz="2000" i="1">
                            <a:latin typeface="Cambria Math" panose="02040503050406030204" pitchFamily="18" charset="0"/>
                            <a:cs typeface="Cavolini" panose="03000502040302020204" pitchFamily="66" charset="0"/>
                          </a:rPr>
                        </m:ctrlPr>
                      </m:fPr>
                      <m:num>
                        <m:r>
                          <a:rPr lang="pt-BR" sz="2000" i="1">
                            <a:latin typeface="Cambria Math" panose="02040503050406030204" pitchFamily="18" charset="0"/>
                            <a:cs typeface="Cavolini" panose="03000502040302020204" pitchFamily="66" charset="0"/>
                          </a:rPr>
                          <m:t>1</m:t>
                        </m:r>
                      </m:num>
                      <m:den>
                        <m:r>
                          <a:rPr lang="pt-BR" sz="2000" b="0" i="1" smtClean="0">
                            <a:latin typeface="Cambria Math" panose="02040503050406030204" pitchFamily="18" charset="0"/>
                            <a:cs typeface="Cavolini" panose="03000502040302020204" pitchFamily="66" charset="0"/>
                          </a:rPr>
                          <m:t>6</m:t>
                        </m:r>
                      </m:den>
                    </m:f>
                  </m:oMath>
                </a14:m>
                <a:r>
                  <a:rPr lang="en-US" sz="2000" dirty="0" err="1">
                    <a:latin typeface="Cavolini" panose="03000502040302020204" pitchFamily="66" charset="0"/>
                    <a:cs typeface="Cavolini" panose="03000502040302020204" pitchFamily="66" charset="0"/>
                  </a:rPr>
                  <a:t>Δa</a:t>
                </a:r>
                <a:r>
                  <a:rPr lang="pt-BR" sz="2000" dirty="0">
                    <a:latin typeface="Cavolini" panose="03000502040302020204" pitchFamily="66" charset="0"/>
                    <a:cs typeface="Cavolini" panose="03000502040302020204" pitchFamily="66" charset="0"/>
                  </a:rPr>
                  <a:t> </a:t>
                </a:r>
                <a:r>
                  <a:rPr lang="pt-BR" sz="2000" dirty="0" err="1">
                    <a:latin typeface="Cavolini" panose="03000502040302020204" pitchFamily="66" charset="0"/>
                    <a:cs typeface="Cavolini" panose="03000502040302020204" pitchFamily="66" charset="0"/>
                  </a:rPr>
                  <a:t>to</a:t>
                </a:r>
                <a:r>
                  <a:rPr lang="pt-BR" sz="2000" dirty="0">
                    <a:latin typeface="Cavolini" panose="03000502040302020204" pitchFamily="66" charset="0"/>
                    <a:cs typeface="Cavolini" panose="03000502040302020204" pitchFamily="66" charset="0"/>
                  </a:rPr>
                  <a:t> </a:t>
                </a:r>
                <a:r>
                  <a:rPr lang="en-US" sz="2000" dirty="0" err="1">
                    <a:latin typeface="Cavolini" panose="03000502040302020204" pitchFamily="66" charset="0"/>
                    <a:cs typeface="Cavolini" panose="03000502040302020204" pitchFamily="66" charset="0"/>
                  </a:rPr>
                  <a:t>Δa</a:t>
                </a:r>
                <a:r>
                  <a:rPr lang="pt-BR" sz="2000" dirty="0">
                    <a:latin typeface="Cavolini" panose="03000502040302020204" pitchFamily="66" charset="0"/>
                    <a:cs typeface="Cavolini" panose="03000502040302020204" pitchFamily="66" charset="0"/>
                  </a:rPr>
                  <a:t> , </a:t>
                </a:r>
                <a:r>
                  <a:rPr lang="pt-BR" sz="2000" dirty="0" err="1">
                    <a:latin typeface="Cavolini" panose="03000502040302020204" pitchFamily="66" charset="0"/>
                    <a:cs typeface="Cavolini" panose="03000502040302020204" pitchFamily="66" charset="0"/>
                  </a:rPr>
                  <a:t>where</a:t>
                </a:r>
                <a:r>
                  <a:rPr lang="pt-BR" sz="2000" dirty="0">
                    <a:latin typeface="Cavolini" panose="03000502040302020204" pitchFamily="66" charset="0"/>
                    <a:cs typeface="Cavolini" panose="03000502040302020204" pitchFamily="66" charset="0"/>
                  </a:rPr>
                  <a:t> </a:t>
                </a:r>
                <a:r>
                  <a:rPr lang="en-US" sz="2000" dirty="0" err="1">
                    <a:latin typeface="Cavolini" panose="03000502040302020204" pitchFamily="66" charset="0"/>
                    <a:cs typeface="Cavolini" panose="03000502040302020204" pitchFamily="66" charset="0"/>
                  </a:rPr>
                  <a:t>Δa</a:t>
                </a:r>
                <a:r>
                  <a:rPr lang="pt-BR" sz="2000" dirty="0">
                    <a:latin typeface="Cavolini" panose="03000502040302020204" pitchFamily="66" charset="0"/>
                    <a:cs typeface="Cavolini" panose="03000502040302020204" pitchFamily="66" charset="0"/>
                  </a:rPr>
                  <a:t> </a:t>
                </a:r>
                <a:r>
                  <a:rPr lang="en-US" sz="2000" dirty="0">
                    <a:latin typeface="Cavolini" panose="03000502040302020204" pitchFamily="66" charset="0"/>
                    <a:cs typeface="Cavolini" panose="03000502040302020204" pitchFamily="66" charset="0"/>
                  </a:rPr>
                  <a:t>is the maximum change that the acceleration can undergo between sampling periods.</a:t>
                </a:r>
              </a:p>
              <a:p>
                <a:endParaRPr lang="en-US" sz="2000" dirty="0">
                  <a:latin typeface="Cavolini" panose="03000502040302020204" pitchFamily="66" charset="0"/>
                  <a:cs typeface="Cavolini" panose="03000502040302020204" pitchFamily="66" charset="0"/>
                </a:endParaRPr>
              </a:p>
              <a:p>
                <a:r>
                  <a:rPr lang="en-US" sz="2000" dirty="0">
                    <a:latin typeface="Cavolini" panose="03000502040302020204" pitchFamily="66" charset="0"/>
                    <a:cs typeface="Cavolini" panose="03000502040302020204" pitchFamily="66" charset="0"/>
                  </a:rPr>
                  <a:t>In practice, we choose a number, run simulations on the data, and choose a value that works well.</a:t>
                </a:r>
                <a:endParaRPr lang="pt-BR" sz="2000" dirty="0">
                  <a:latin typeface="Cavolini" panose="03000502040302020204" pitchFamily="66" charset="0"/>
                  <a:cs typeface="Cavolini" panose="03000502040302020204" pitchFamily="66" charset="0"/>
                </a:endParaRPr>
              </a:p>
            </p:txBody>
          </p:sp>
        </mc:Choice>
        <mc:Fallback xmlns="">
          <p:sp>
            <p:nvSpPr>
              <p:cNvPr id="17" name="CaixaDeTexto 16">
                <a:extLst>
                  <a:ext uri="{FF2B5EF4-FFF2-40B4-BE49-F238E27FC236}">
                    <a16:creationId xmlns:a16="http://schemas.microsoft.com/office/drawing/2014/main" id="{07A25F84-C1D7-68B7-0972-49B3A5B8C4E1}"/>
                  </a:ext>
                </a:extLst>
              </p:cNvPr>
              <p:cNvSpPr txBox="1">
                <a:spLocks noRot="1" noChangeAspect="1" noMove="1" noResize="1" noEditPoints="1" noAdjustHandles="1" noChangeArrowheads="1" noChangeShapeType="1" noTextEdit="1"/>
              </p:cNvSpPr>
              <p:nvPr/>
            </p:nvSpPr>
            <p:spPr>
              <a:xfrm>
                <a:off x="822768" y="4205038"/>
                <a:ext cx="10546464" cy="2067746"/>
              </a:xfrm>
              <a:prstGeom prst="rect">
                <a:avLst/>
              </a:prstGeom>
              <a:blipFill>
                <a:blip r:embed="rId5"/>
                <a:stretch>
                  <a:fillRect l="-636" b="-4130"/>
                </a:stretch>
              </a:blipFill>
            </p:spPr>
            <p:txBody>
              <a:bodyPr/>
              <a:lstStyle/>
              <a:p>
                <a:r>
                  <a:rPr lang="en-US">
                    <a:noFill/>
                  </a:rPr>
                  <a:t> </a:t>
                </a:r>
              </a:p>
            </p:txBody>
          </p:sp>
        </mc:Fallback>
      </mc:AlternateContent>
    </p:spTree>
    <p:extLst>
      <p:ext uri="{BB962C8B-B14F-4D97-AF65-F5344CB8AC3E}">
        <p14:creationId xmlns:p14="http://schemas.microsoft.com/office/powerpoint/2010/main" val="18891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2E62270-BF66-D3DE-4363-84C4BF285B36}"/>
              </a:ext>
            </a:extLst>
          </p:cNvPr>
          <p:cNvSpPr txBox="1"/>
          <p:nvPr/>
        </p:nvSpPr>
        <p:spPr>
          <a:xfrm>
            <a:off x="505682" y="3733741"/>
            <a:ext cx="7268308" cy="923330"/>
          </a:xfrm>
          <a:prstGeom prst="rect">
            <a:avLst/>
          </a:prstGeom>
          <a:solidFill>
            <a:schemeClr val="tx1"/>
          </a:solidFill>
        </p:spPr>
        <p:txBody>
          <a:bodyPr wrap="square">
            <a:spAutoFit/>
          </a:bodyPr>
          <a:lstStyle/>
          <a:p>
            <a:r>
              <a:rPr lang="pt-BR" b="0" dirty="0" err="1">
                <a:solidFill>
                  <a:srgbClr val="C586C0"/>
                </a:solidFill>
                <a:effectLst/>
                <a:latin typeface="Courier New" panose="02070309020205020404" pitchFamily="49" charset="0"/>
              </a:rPr>
              <a:t>from</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filterpy.common</a:t>
            </a:r>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import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Q_discrete_white_noise</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Q = </a:t>
            </a:r>
            <a:r>
              <a:rPr lang="pt-BR" b="0" dirty="0" err="1">
                <a:solidFill>
                  <a:srgbClr val="D4D4D4"/>
                </a:solidFill>
                <a:effectLst/>
                <a:latin typeface="Courier New" panose="02070309020205020404" pitchFamily="49" charset="0"/>
              </a:rPr>
              <a:t>Q_discrete_white_noise</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dim</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2</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var=</a:t>
            </a:r>
            <a:r>
              <a:rPr lang="pt-BR" b="0" dirty="0">
                <a:solidFill>
                  <a:srgbClr val="B5CEA8"/>
                </a:solidFill>
                <a:effectLst/>
                <a:latin typeface="Courier New" panose="02070309020205020404" pitchFamily="49" charset="0"/>
              </a:rPr>
              <a:t>2.</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Q</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p:txBody>
      </p:sp>
      <p:sp>
        <p:nvSpPr>
          <p:cNvPr id="6" name="CaixaDeTexto 5">
            <a:extLst>
              <a:ext uri="{FF2B5EF4-FFF2-40B4-BE49-F238E27FC236}">
                <a16:creationId xmlns:a16="http://schemas.microsoft.com/office/drawing/2014/main" id="{5A11248C-6CB9-0D9A-68DC-A2D8547CD132}"/>
              </a:ext>
            </a:extLst>
          </p:cNvPr>
          <p:cNvSpPr txBox="1"/>
          <p:nvPr/>
        </p:nvSpPr>
        <p:spPr>
          <a:xfrm>
            <a:off x="527538" y="451639"/>
            <a:ext cx="7268308" cy="1477328"/>
          </a:xfrm>
          <a:prstGeom prst="rect">
            <a:avLst/>
          </a:prstGeom>
          <a:solidFill>
            <a:schemeClr val="tx1"/>
          </a:solidFill>
        </p:spPr>
        <p:txBody>
          <a:bodyPr wrap="square">
            <a:spAutoFit/>
          </a:bodyPr>
          <a:lstStyle/>
          <a:p>
            <a:r>
              <a:rPr lang="pt-BR" b="0" dirty="0">
                <a:solidFill>
                  <a:srgbClr val="D4D4D4"/>
                </a:solidFill>
                <a:effectLst/>
                <a:latin typeface="Courier New" panose="02070309020205020404" pitchFamily="49" charset="0"/>
              </a:rPr>
              <a:t>var = </a:t>
            </a:r>
            <a:r>
              <a:rPr lang="pt-BR" b="0" dirty="0">
                <a:solidFill>
                  <a:srgbClr val="B5CEA8"/>
                </a:solidFill>
                <a:effectLst/>
                <a:latin typeface="Courier New" panose="02070309020205020404" pitchFamily="49" charset="0"/>
              </a:rPr>
              <a:t>2.</a:t>
            </a:r>
            <a:endParaRPr lang="pt-BR" b="0" dirty="0">
              <a:solidFill>
                <a:srgbClr val="D4D4D4"/>
              </a:solidFill>
              <a:effectLst/>
              <a:latin typeface="Courier New" panose="02070309020205020404" pitchFamily="49" charset="0"/>
            </a:endParaRPr>
          </a:p>
          <a:p>
            <a:r>
              <a:rPr lang="pt-BR" b="0" dirty="0" err="1">
                <a:solidFill>
                  <a:srgbClr val="D4D4D4"/>
                </a:solidFill>
                <a:effectLst/>
                <a:latin typeface="Courier New" panose="02070309020205020404" pitchFamily="49" charset="0"/>
              </a:rPr>
              <a:t>dt</a:t>
            </a:r>
            <a:r>
              <a:rPr lang="pt-BR" b="0" dirty="0">
                <a:solidFill>
                  <a:srgbClr val="D4D4D4"/>
                </a:solidFill>
                <a:effectLst/>
                <a:latin typeface="Courier New" panose="02070309020205020404" pitchFamily="49" charset="0"/>
              </a:rPr>
              <a:t> = </a:t>
            </a:r>
            <a:r>
              <a:rPr lang="pt-BR" b="0" dirty="0">
                <a:solidFill>
                  <a:srgbClr val="B5CEA8"/>
                </a:solidFill>
                <a:effectLst/>
                <a:latin typeface="Courier New" panose="02070309020205020404" pitchFamily="49" charset="0"/>
              </a:rPr>
              <a:t>1</a:t>
            </a:r>
            <a:endParaRPr lang="pt-BR" b="0" dirty="0">
              <a:solidFill>
                <a:srgbClr val="D4D4D4"/>
              </a:solidFill>
              <a:effectLst/>
              <a:latin typeface="Courier New" panose="02070309020205020404" pitchFamily="49" charset="0"/>
            </a:endParaRPr>
          </a:p>
          <a:p>
            <a:r>
              <a:rPr lang="pt-BR" b="0" dirty="0" err="1">
                <a:solidFill>
                  <a:srgbClr val="D4D4D4"/>
                </a:solidFill>
                <a:effectLst/>
                <a:latin typeface="Courier New" panose="02070309020205020404" pitchFamily="49" charset="0"/>
              </a:rPr>
              <a:t>Tvector</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dt</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2</a:t>
            </a:r>
            <a:r>
              <a:rPr lang="pt-BR" b="0" dirty="0">
                <a:solidFill>
                  <a:srgbClr val="D4D4D4"/>
                </a:solidFill>
                <a:effectLst/>
                <a:latin typeface="Courier New" panose="02070309020205020404" pitchFamily="49" charset="0"/>
              </a:rPr>
              <a:t> / </a:t>
            </a:r>
            <a:r>
              <a:rPr lang="pt-BR" b="0" dirty="0">
                <a:solidFill>
                  <a:srgbClr val="B5CEA8"/>
                </a:solidFill>
                <a:effectLst/>
                <a:latin typeface="Courier New" panose="02070309020205020404" pitchFamily="49" charset="0"/>
              </a:rPr>
              <a:t>2</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Q = </a:t>
            </a:r>
            <a:r>
              <a:rPr lang="pt-BR" b="0" dirty="0" err="1">
                <a:solidFill>
                  <a:srgbClr val="D4D4D4"/>
                </a:solidFill>
                <a:effectLst/>
                <a:latin typeface="Courier New" panose="02070309020205020404" pitchFamily="49" charset="0"/>
              </a:rPr>
              <a:t>Tvector</a:t>
            </a:r>
            <a:r>
              <a:rPr lang="pt-BR" b="0" dirty="0">
                <a:solidFill>
                  <a:srgbClr val="D4D4D4"/>
                </a:solidFill>
                <a:effectLst/>
                <a:latin typeface="Courier New" panose="02070309020205020404" pitchFamily="49" charset="0"/>
              </a:rPr>
              <a:t> * var * </a:t>
            </a:r>
            <a:r>
              <a:rPr lang="pt-BR" b="0" dirty="0" err="1">
                <a:solidFill>
                  <a:srgbClr val="D4D4D4"/>
                </a:solidFill>
                <a:effectLst/>
                <a:latin typeface="Courier New" panose="02070309020205020404" pitchFamily="49" charset="0"/>
              </a:rPr>
              <a:t>Tvector.T</a:t>
            </a:r>
            <a:endParaRPr lang="pt-BR" b="0" dirty="0">
              <a:solidFill>
                <a:srgbClr val="D4D4D4"/>
              </a:solidFill>
              <a:effectLst/>
              <a:latin typeface="Courier New" panose="02070309020205020404" pitchFamily="49" charset="0"/>
            </a:endParaRPr>
          </a:p>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Q</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p:txBody>
      </p:sp>
      <p:grpSp>
        <p:nvGrpSpPr>
          <p:cNvPr id="2" name="Agrupar 1">
            <a:extLst>
              <a:ext uri="{FF2B5EF4-FFF2-40B4-BE49-F238E27FC236}">
                <a16:creationId xmlns:a16="http://schemas.microsoft.com/office/drawing/2014/main" id="{6F1D8C51-BCDF-83BE-AF3D-64FAAE4F0F32}"/>
              </a:ext>
            </a:extLst>
          </p:cNvPr>
          <p:cNvGrpSpPr/>
          <p:nvPr/>
        </p:nvGrpSpPr>
        <p:grpSpPr>
          <a:xfrm>
            <a:off x="579706" y="2394298"/>
            <a:ext cx="10673361" cy="1650286"/>
            <a:chOff x="849086" y="3429736"/>
            <a:chExt cx="10673361" cy="1650286"/>
          </a:xfrm>
        </p:grpSpPr>
        <p:cxnSp>
          <p:nvCxnSpPr>
            <p:cNvPr id="3" name="Conector de Seta Reta 2">
              <a:extLst>
                <a:ext uri="{FF2B5EF4-FFF2-40B4-BE49-F238E27FC236}">
                  <a16:creationId xmlns:a16="http://schemas.microsoft.com/office/drawing/2014/main" id="{478804E7-0B14-E051-B85C-75BACEFEE98B}"/>
                </a:ext>
              </a:extLst>
            </p:cNvPr>
            <p:cNvCxnSpPr>
              <a:cxnSpLocks/>
            </p:cNvCxnSpPr>
            <p:nvPr/>
          </p:nvCxnSpPr>
          <p:spPr>
            <a:xfrm flipV="1">
              <a:off x="5604971" y="3970804"/>
              <a:ext cx="901337" cy="6264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7927F2F-283C-8CA3-552B-2171C951CD4B}"/>
                    </a:ext>
                  </a:extLst>
                </p:cNvPr>
                <p:cNvSpPr txBox="1"/>
                <p:nvPr/>
              </p:nvSpPr>
              <p:spPr>
                <a:xfrm>
                  <a:off x="5410093" y="3429736"/>
                  <a:ext cx="6112354" cy="641842"/>
                </a:xfrm>
                <a:prstGeom prst="rect">
                  <a:avLst/>
                </a:prstGeom>
                <a:noFill/>
              </p:spPr>
              <p:txBody>
                <a:bodyPr wrap="square" rtlCol="0">
                  <a:spAutoFit/>
                </a:bodyPr>
                <a:lstStyle/>
                <a:p>
                  <a:pPr>
                    <a:lnSpc>
                      <a:spcPts val="1900"/>
                    </a:lnSpc>
                  </a:pPr>
                  <a:r>
                    <a:rPr lang="pt-BR" sz="3200" dirty="0" err="1">
                      <a:solidFill>
                        <a:schemeClr val="accent1"/>
                      </a:solidFill>
                      <a:latin typeface="Cordia New" panose="020B0304020202020204" pitchFamily="34" charset="-34"/>
                      <a:cs typeface="Cordia New" panose="020B0304020202020204" pitchFamily="34" charset="-34"/>
                    </a:rPr>
                    <a:t>Import</a:t>
                  </a:r>
                  <a:r>
                    <a:rPr lang="pt-BR" sz="3200" dirty="0">
                      <a:solidFill>
                        <a:schemeClr val="accent1"/>
                      </a:solidFill>
                      <a:latin typeface="Cordia New" panose="020B0304020202020204" pitchFamily="34" charset="-34"/>
                      <a:cs typeface="Cordia New" panose="020B0304020202020204" pitchFamily="34" charset="-34"/>
                    </a:rPr>
                    <a:t> the </a:t>
                  </a:r>
                  <a:r>
                    <a:rPr lang="pt-BR" sz="3200" dirty="0" err="1">
                      <a:solidFill>
                        <a:schemeClr val="accent1"/>
                      </a:solidFill>
                      <a:latin typeface="Cordia New" panose="020B0304020202020204" pitchFamily="34" charset="-34"/>
                      <a:cs typeface="Cordia New" panose="020B0304020202020204" pitchFamily="34" charset="-34"/>
                    </a:rPr>
                    <a:t>function</a:t>
                  </a:r>
                  <a:r>
                    <a:rPr lang="pt-BR" sz="3200" dirty="0">
                      <a:solidFill>
                        <a:schemeClr val="accent1"/>
                      </a:solidFill>
                      <a:latin typeface="Cordia New" panose="020B0304020202020204" pitchFamily="34" charset="-34"/>
                      <a:cs typeface="Cordia New" panose="020B0304020202020204" pitchFamily="34" charset="-34"/>
                    </a:rPr>
                    <a:t> </a:t>
                  </a:r>
                  <a:r>
                    <a:rPr lang="pt-BR" sz="2000" dirty="0" err="1">
                      <a:solidFill>
                        <a:schemeClr val="accent1"/>
                      </a:solidFill>
                      <a:latin typeface="Cascadia Mono" panose="020B0609020000020004" pitchFamily="49" charset="0"/>
                      <a:ea typeface="Cascadia Mono" panose="020B0609020000020004" pitchFamily="49" charset="0"/>
                      <a:cs typeface="Cascadia Mono" panose="020B0609020000020004" pitchFamily="49" charset="0"/>
                    </a:rPr>
                    <a:t>Q_discrete_white_noise</a:t>
                  </a:r>
                  <a:r>
                    <a:rPr lang="pt-BR" sz="2400" dirty="0">
                      <a:solidFill>
                        <a:schemeClr val="accent1"/>
                      </a:solidFill>
                      <a:latin typeface="Cascadia Mono" panose="020B0609020000020004" pitchFamily="49" charset="0"/>
                      <a:ea typeface="Cascadia Mono" panose="020B0609020000020004" pitchFamily="49" charset="0"/>
                      <a:cs typeface="Cascadia Mono" panose="020B0609020000020004" pitchFamily="49" charset="0"/>
                    </a:rPr>
                    <a:t> </a:t>
                  </a:r>
                  <a:r>
                    <a:rPr lang="en-US" sz="3200" dirty="0">
                      <a:solidFill>
                        <a:schemeClr val="accent1"/>
                      </a:solidFill>
                      <a:latin typeface="Cordia New" panose="020B0304020202020204" pitchFamily="34" charset="-34"/>
                      <a:cs typeface="Cordia New" panose="020B0304020202020204" pitchFamily="34" charset="-34"/>
                    </a:rPr>
                    <a:t>function to calculate the matrix </a:t>
                  </a:r>
                  <a14:m>
                    <m:oMath xmlns:m="http://schemas.openxmlformats.org/officeDocument/2006/math">
                      <m:r>
                        <a:rPr lang="pt-BR" sz="2400" b="1" i="1" dirty="0" smtClean="0">
                          <a:solidFill>
                            <a:schemeClr val="accent1"/>
                          </a:solidFill>
                          <a:latin typeface="Cambria Math" panose="02040503050406030204" pitchFamily="18" charset="0"/>
                          <a:cs typeface="Cordia New" panose="020B0304020202020204" pitchFamily="34" charset="-34"/>
                        </a:rPr>
                        <m:t>𝑸</m:t>
                      </m:r>
                    </m:oMath>
                  </a14:m>
                  <a:r>
                    <a:rPr lang="pt-BR" sz="3200" dirty="0">
                      <a:solidFill>
                        <a:schemeClr val="accent1"/>
                      </a:solidFill>
                      <a:latin typeface="Cordia New" panose="020B0304020202020204" pitchFamily="34" charset="-34"/>
                      <a:cs typeface="Cordia New" panose="020B0304020202020204" pitchFamily="34" charset="-34"/>
                    </a:rPr>
                    <a:t>.</a:t>
                  </a:r>
                </a:p>
              </p:txBody>
            </p:sp>
          </mc:Choice>
          <mc:Fallback xmlns="">
            <p:sp>
              <p:nvSpPr>
                <p:cNvPr id="5" name="CaixaDeTexto 4">
                  <a:extLst>
                    <a:ext uri="{FF2B5EF4-FFF2-40B4-BE49-F238E27FC236}">
                      <a16:creationId xmlns:a16="http://schemas.microsoft.com/office/drawing/2014/main" id="{37927F2F-283C-8CA3-552B-2171C951CD4B}"/>
                    </a:ext>
                  </a:extLst>
                </p:cNvPr>
                <p:cNvSpPr txBox="1">
                  <a:spLocks noRot="1" noChangeAspect="1" noMove="1" noResize="1" noEditPoints="1" noAdjustHandles="1" noChangeArrowheads="1" noChangeShapeType="1" noTextEdit="1"/>
                </p:cNvSpPr>
                <p:nvPr/>
              </p:nvSpPr>
              <p:spPr>
                <a:xfrm>
                  <a:off x="5410093" y="3429736"/>
                  <a:ext cx="6112354" cy="641842"/>
                </a:xfrm>
                <a:prstGeom prst="rect">
                  <a:avLst/>
                </a:prstGeom>
                <a:blipFill>
                  <a:blip r:embed="rId2"/>
                  <a:stretch>
                    <a:fillRect l="-2493" t="-40952" b="-30476"/>
                  </a:stretch>
                </a:blipFill>
              </p:spPr>
              <p:txBody>
                <a:bodyPr/>
                <a:lstStyle/>
                <a:p>
                  <a:r>
                    <a:rPr lang="en-US">
                      <a:noFill/>
                    </a:rPr>
                    <a:t> </a:t>
                  </a:r>
                </a:p>
              </p:txBody>
            </p:sp>
          </mc:Fallback>
        </mc:AlternateContent>
        <p:sp>
          <p:nvSpPr>
            <p:cNvPr id="7" name="Retângulo 6">
              <a:extLst>
                <a:ext uri="{FF2B5EF4-FFF2-40B4-BE49-F238E27FC236}">
                  <a16:creationId xmlns:a16="http://schemas.microsoft.com/office/drawing/2014/main" id="{256F7C67-90FC-F144-BF49-280B87C640E9}"/>
                </a:ext>
              </a:extLst>
            </p:cNvPr>
            <p:cNvSpPr/>
            <p:nvPr/>
          </p:nvSpPr>
          <p:spPr>
            <a:xfrm>
              <a:off x="849086" y="4756719"/>
              <a:ext cx="6946760" cy="3233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 name="Agrupar 7">
            <a:extLst>
              <a:ext uri="{FF2B5EF4-FFF2-40B4-BE49-F238E27FC236}">
                <a16:creationId xmlns:a16="http://schemas.microsoft.com/office/drawing/2014/main" id="{FECE7664-30DE-EA89-DB51-6B7F1F45B7A5}"/>
              </a:ext>
            </a:extLst>
          </p:cNvPr>
          <p:cNvGrpSpPr/>
          <p:nvPr/>
        </p:nvGrpSpPr>
        <p:grpSpPr>
          <a:xfrm>
            <a:off x="579706" y="4100836"/>
            <a:ext cx="11140775" cy="606527"/>
            <a:chOff x="-958487" y="4827057"/>
            <a:chExt cx="11140775" cy="606527"/>
          </a:xfrm>
        </p:grpSpPr>
        <p:cxnSp>
          <p:nvCxnSpPr>
            <p:cNvPr id="9" name="Conector de Seta Reta 8">
              <a:extLst>
                <a:ext uri="{FF2B5EF4-FFF2-40B4-BE49-F238E27FC236}">
                  <a16:creationId xmlns:a16="http://schemas.microsoft.com/office/drawing/2014/main" id="{AEDA5965-6602-AEDB-F43D-059F7D32FB47}"/>
                </a:ext>
              </a:extLst>
            </p:cNvPr>
            <p:cNvCxnSpPr>
              <a:cxnSpLocks/>
            </p:cNvCxnSpPr>
            <p:nvPr/>
          </p:nvCxnSpPr>
          <p:spPr>
            <a:xfrm>
              <a:off x="6028508" y="4925293"/>
              <a:ext cx="1038288" cy="1663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EC7E7D75-94F5-6010-5FB3-9D3045DDA091}"/>
                </a:ext>
              </a:extLst>
            </p:cNvPr>
            <p:cNvSpPr txBox="1"/>
            <p:nvPr/>
          </p:nvSpPr>
          <p:spPr>
            <a:xfrm>
              <a:off x="7066796" y="5035398"/>
              <a:ext cx="3115492" cy="398186"/>
            </a:xfrm>
            <a:prstGeom prst="rect">
              <a:avLst/>
            </a:prstGeom>
            <a:noFill/>
          </p:spPr>
          <p:txBody>
            <a:bodyPr wrap="square" rtlCol="0">
              <a:spAutoFit/>
            </a:bodyPr>
            <a:lstStyle/>
            <a:p>
              <a:pPr>
                <a:lnSpc>
                  <a:spcPts val="1900"/>
                </a:lnSpc>
              </a:pPr>
              <a:r>
                <a:rPr lang="pt-BR" sz="3200" dirty="0" err="1">
                  <a:solidFill>
                    <a:schemeClr val="accent1"/>
                  </a:solidFill>
                  <a:latin typeface="Cordia New" panose="020B0304020202020204" pitchFamily="34" charset="-34"/>
                  <a:cs typeface="Cordia New" panose="020B0304020202020204" pitchFamily="34" charset="-34"/>
                </a:rPr>
                <a:t>Call</a:t>
              </a:r>
              <a:r>
                <a:rPr lang="pt-BR" sz="3200" dirty="0">
                  <a:solidFill>
                    <a:schemeClr val="accent1"/>
                  </a:solidFill>
                  <a:latin typeface="Cordia New" panose="020B0304020202020204" pitchFamily="34" charset="-34"/>
                  <a:cs typeface="Cordia New" panose="020B0304020202020204" pitchFamily="34" charset="-34"/>
                </a:rPr>
                <a:t> the </a:t>
              </a:r>
              <a:r>
                <a:rPr lang="pt-BR" sz="3200" dirty="0" err="1">
                  <a:solidFill>
                    <a:schemeClr val="accent1"/>
                  </a:solidFill>
                  <a:latin typeface="Cordia New" panose="020B0304020202020204" pitchFamily="34" charset="-34"/>
                  <a:cs typeface="Cordia New" panose="020B0304020202020204" pitchFamily="34" charset="-34"/>
                </a:rPr>
                <a:t>function</a:t>
              </a:r>
              <a:endParaRPr lang="pt-BR" sz="3200" dirty="0">
                <a:solidFill>
                  <a:schemeClr val="accent1"/>
                </a:solidFill>
                <a:latin typeface="Cordia New" panose="020B0304020202020204" pitchFamily="34" charset="-34"/>
                <a:cs typeface="Cordia New" panose="020B0304020202020204" pitchFamily="34" charset="-34"/>
              </a:endParaRPr>
            </a:p>
          </p:txBody>
        </p:sp>
        <p:sp>
          <p:nvSpPr>
            <p:cNvPr id="11" name="Retângulo 10">
              <a:extLst>
                <a:ext uri="{FF2B5EF4-FFF2-40B4-BE49-F238E27FC236}">
                  <a16:creationId xmlns:a16="http://schemas.microsoft.com/office/drawing/2014/main" id="{5FF30B94-41F2-F233-6913-87BC9E425CB9}"/>
                </a:ext>
              </a:extLst>
            </p:cNvPr>
            <p:cNvSpPr/>
            <p:nvPr/>
          </p:nvSpPr>
          <p:spPr>
            <a:xfrm>
              <a:off x="-958487" y="4827057"/>
              <a:ext cx="6986995" cy="2083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 name="Agrupar 11">
            <a:extLst>
              <a:ext uri="{FF2B5EF4-FFF2-40B4-BE49-F238E27FC236}">
                <a16:creationId xmlns:a16="http://schemas.microsoft.com/office/drawing/2014/main" id="{ECE33EB0-3AE6-15ED-9081-AC300802D84C}"/>
              </a:ext>
            </a:extLst>
          </p:cNvPr>
          <p:cNvGrpSpPr/>
          <p:nvPr/>
        </p:nvGrpSpPr>
        <p:grpSpPr>
          <a:xfrm>
            <a:off x="527538" y="1071819"/>
            <a:ext cx="7515832" cy="495556"/>
            <a:chOff x="849086" y="4791888"/>
            <a:chExt cx="7515832" cy="495556"/>
          </a:xfrm>
        </p:grpSpPr>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C6E546E-6E7E-6FFA-8134-0D7FC60A43ED}"/>
                    </a:ext>
                  </a:extLst>
                </p:cNvPr>
                <p:cNvSpPr txBox="1"/>
                <p:nvPr/>
              </p:nvSpPr>
              <p:spPr>
                <a:xfrm>
                  <a:off x="6237934" y="4920036"/>
                  <a:ext cx="2126984" cy="367408"/>
                </a:xfrm>
                <a:prstGeom prst="rect">
                  <a:avLst/>
                </a:prstGeom>
                <a:noFill/>
              </p:spPr>
              <p:txBody>
                <a:bodyPr wrap="square" rtlCol="0">
                  <a:spAutoFit/>
                </a:bodyPr>
                <a:lstStyle/>
                <a:p>
                  <a:pPr>
                    <a:lnSpc>
                      <a:spcPts val="1900"/>
                    </a:lnSpc>
                  </a:pPr>
                  <a:r>
                    <a:rPr lang="pt-BR" sz="2400" dirty="0">
                      <a:solidFill>
                        <a:schemeClr val="accent1"/>
                      </a:solidFill>
                      <a:latin typeface="Cordia New" panose="020B0304020202020204" pitchFamily="34" charset="-34"/>
                      <a:cs typeface="Cordia New" panose="020B0304020202020204" pitchFamily="34" charset="-34"/>
                    </a:rPr>
                    <a:t>Calcula a matriz </a:t>
                  </a:r>
                  <a14:m>
                    <m:oMath xmlns:m="http://schemas.openxmlformats.org/officeDocument/2006/math">
                      <m:r>
                        <a:rPr lang="pt-BR" sz="1800" b="1" i="1" dirty="0" smtClean="0">
                          <a:solidFill>
                            <a:schemeClr val="accent1"/>
                          </a:solidFill>
                          <a:latin typeface="Cambria Math" panose="02040503050406030204" pitchFamily="18" charset="0"/>
                          <a:cs typeface="Cordia New" panose="020B0304020202020204" pitchFamily="34" charset="-34"/>
                        </a:rPr>
                        <m:t>𝑸</m:t>
                      </m:r>
                    </m:oMath>
                  </a14:m>
                  <a:r>
                    <a:rPr lang="pt-BR" sz="2400" dirty="0">
                      <a:solidFill>
                        <a:schemeClr val="accent1"/>
                      </a:solidFill>
                      <a:latin typeface="Cordia New" panose="020B0304020202020204" pitchFamily="34" charset="-34"/>
                      <a:cs typeface="Cordia New" panose="020B0304020202020204" pitchFamily="34" charset="-34"/>
                    </a:rPr>
                    <a:t> </a:t>
                  </a:r>
                </a:p>
              </p:txBody>
            </p:sp>
          </mc:Choice>
          <mc:Fallback xmlns="">
            <p:sp>
              <p:nvSpPr>
                <p:cNvPr id="14" name="CaixaDeTexto 13">
                  <a:extLst>
                    <a:ext uri="{FF2B5EF4-FFF2-40B4-BE49-F238E27FC236}">
                      <a16:creationId xmlns:a16="http://schemas.microsoft.com/office/drawing/2014/main" id="{6C6E546E-6E7E-6FFA-8134-0D7FC60A43ED}"/>
                    </a:ext>
                  </a:extLst>
                </p:cNvPr>
                <p:cNvSpPr txBox="1">
                  <a:spLocks noRot="1" noChangeAspect="1" noMove="1" noResize="1" noEditPoints="1" noAdjustHandles="1" noChangeArrowheads="1" noChangeShapeType="1" noTextEdit="1"/>
                </p:cNvSpPr>
                <p:nvPr/>
              </p:nvSpPr>
              <p:spPr>
                <a:xfrm>
                  <a:off x="6237934" y="4920036"/>
                  <a:ext cx="2126984" cy="367408"/>
                </a:xfrm>
                <a:prstGeom prst="rect">
                  <a:avLst/>
                </a:prstGeom>
                <a:blipFill>
                  <a:blip r:embed="rId3"/>
                  <a:stretch>
                    <a:fillRect l="-4598" t="-38333" b="-38333"/>
                  </a:stretch>
                </a:blipFill>
              </p:spPr>
              <p:txBody>
                <a:bodyPr/>
                <a:lstStyle/>
                <a:p>
                  <a:r>
                    <a:rPr lang="pt-BR">
                      <a:noFill/>
                    </a:rPr>
                    <a:t> </a:t>
                  </a:r>
                </a:p>
              </p:txBody>
            </p:sp>
          </mc:Fallback>
        </mc:AlternateContent>
        <p:sp>
          <p:nvSpPr>
            <p:cNvPr id="15" name="Retângulo 14">
              <a:extLst>
                <a:ext uri="{FF2B5EF4-FFF2-40B4-BE49-F238E27FC236}">
                  <a16:creationId xmlns:a16="http://schemas.microsoft.com/office/drawing/2014/main" id="{CF24FAC7-8101-2EAB-C902-F9D733806A5C}"/>
                </a:ext>
              </a:extLst>
            </p:cNvPr>
            <p:cNvSpPr/>
            <p:nvPr/>
          </p:nvSpPr>
          <p:spPr>
            <a:xfrm>
              <a:off x="849086" y="4791888"/>
              <a:ext cx="7268308" cy="478190"/>
            </a:xfrm>
            <a:custGeom>
              <a:avLst/>
              <a:gdLst>
                <a:gd name="connsiteX0" fmla="*/ 0 w 7268308"/>
                <a:gd name="connsiteY0" fmla="*/ 0 h 478190"/>
                <a:gd name="connsiteX1" fmla="*/ 631784 w 7268308"/>
                <a:gd name="connsiteY1" fmla="*/ 0 h 478190"/>
                <a:gd name="connsiteX2" fmla="*/ 1045518 w 7268308"/>
                <a:gd name="connsiteY2" fmla="*/ 0 h 478190"/>
                <a:gd name="connsiteX3" fmla="*/ 1386570 w 7268308"/>
                <a:gd name="connsiteY3" fmla="*/ 0 h 478190"/>
                <a:gd name="connsiteX4" fmla="*/ 1800304 w 7268308"/>
                <a:gd name="connsiteY4" fmla="*/ 0 h 478190"/>
                <a:gd name="connsiteX5" fmla="*/ 2504771 w 7268308"/>
                <a:gd name="connsiteY5" fmla="*/ 0 h 478190"/>
                <a:gd name="connsiteX6" fmla="*/ 2845822 w 7268308"/>
                <a:gd name="connsiteY6" fmla="*/ 0 h 478190"/>
                <a:gd name="connsiteX7" fmla="*/ 3404923 w 7268308"/>
                <a:gd name="connsiteY7" fmla="*/ 0 h 478190"/>
                <a:gd name="connsiteX8" fmla="*/ 4109390 w 7268308"/>
                <a:gd name="connsiteY8" fmla="*/ 0 h 478190"/>
                <a:gd name="connsiteX9" fmla="*/ 4450441 w 7268308"/>
                <a:gd name="connsiteY9" fmla="*/ 0 h 478190"/>
                <a:gd name="connsiteX10" fmla="*/ 5154908 w 7268308"/>
                <a:gd name="connsiteY10" fmla="*/ 0 h 478190"/>
                <a:gd name="connsiteX11" fmla="*/ 5568642 w 7268308"/>
                <a:gd name="connsiteY11" fmla="*/ 0 h 478190"/>
                <a:gd name="connsiteX12" fmla="*/ 6200426 w 7268308"/>
                <a:gd name="connsiteY12" fmla="*/ 0 h 478190"/>
                <a:gd name="connsiteX13" fmla="*/ 7268308 w 7268308"/>
                <a:gd name="connsiteY13" fmla="*/ 0 h 478190"/>
                <a:gd name="connsiteX14" fmla="*/ 7268308 w 7268308"/>
                <a:gd name="connsiteY14" fmla="*/ 478190 h 478190"/>
                <a:gd name="connsiteX15" fmla="*/ 6563841 w 7268308"/>
                <a:gd name="connsiteY15" fmla="*/ 478190 h 478190"/>
                <a:gd name="connsiteX16" fmla="*/ 6150107 w 7268308"/>
                <a:gd name="connsiteY16" fmla="*/ 478190 h 478190"/>
                <a:gd name="connsiteX17" fmla="*/ 5445640 w 7268308"/>
                <a:gd name="connsiteY17" fmla="*/ 478190 h 478190"/>
                <a:gd name="connsiteX18" fmla="*/ 4741173 w 7268308"/>
                <a:gd name="connsiteY18" fmla="*/ 478190 h 478190"/>
                <a:gd name="connsiteX19" fmla="*/ 4327439 w 7268308"/>
                <a:gd name="connsiteY19" fmla="*/ 478190 h 478190"/>
                <a:gd name="connsiteX20" fmla="*/ 3768338 w 7268308"/>
                <a:gd name="connsiteY20" fmla="*/ 478190 h 478190"/>
                <a:gd name="connsiteX21" fmla="*/ 3281921 w 7268308"/>
                <a:gd name="connsiteY21" fmla="*/ 478190 h 478190"/>
                <a:gd name="connsiteX22" fmla="*/ 2940869 w 7268308"/>
                <a:gd name="connsiteY22" fmla="*/ 478190 h 478190"/>
                <a:gd name="connsiteX23" fmla="*/ 2599818 w 7268308"/>
                <a:gd name="connsiteY23" fmla="*/ 478190 h 478190"/>
                <a:gd name="connsiteX24" fmla="*/ 1895351 w 7268308"/>
                <a:gd name="connsiteY24" fmla="*/ 478190 h 478190"/>
                <a:gd name="connsiteX25" fmla="*/ 1408934 w 7268308"/>
                <a:gd name="connsiteY25" fmla="*/ 478190 h 478190"/>
                <a:gd name="connsiteX26" fmla="*/ 849833 w 7268308"/>
                <a:gd name="connsiteY26" fmla="*/ 478190 h 478190"/>
                <a:gd name="connsiteX27" fmla="*/ 0 w 7268308"/>
                <a:gd name="connsiteY27" fmla="*/ 478190 h 478190"/>
                <a:gd name="connsiteX28" fmla="*/ 0 w 7268308"/>
                <a:gd name="connsiteY28" fmla="*/ 0 h 47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8308" h="478190" extrusionOk="0">
                  <a:moveTo>
                    <a:pt x="0" y="0"/>
                  </a:moveTo>
                  <a:cubicBezTo>
                    <a:pt x="269511" y="-32642"/>
                    <a:pt x="341806" y="60943"/>
                    <a:pt x="631784" y="0"/>
                  </a:cubicBezTo>
                  <a:cubicBezTo>
                    <a:pt x="921762" y="-60943"/>
                    <a:pt x="850105" y="1520"/>
                    <a:pt x="1045518" y="0"/>
                  </a:cubicBezTo>
                  <a:cubicBezTo>
                    <a:pt x="1240931" y="-1520"/>
                    <a:pt x="1243289" y="35558"/>
                    <a:pt x="1386570" y="0"/>
                  </a:cubicBezTo>
                  <a:cubicBezTo>
                    <a:pt x="1529851" y="-35558"/>
                    <a:pt x="1648917" y="20175"/>
                    <a:pt x="1800304" y="0"/>
                  </a:cubicBezTo>
                  <a:cubicBezTo>
                    <a:pt x="1951691" y="-20175"/>
                    <a:pt x="2225072" y="19005"/>
                    <a:pt x="2504771" y="0"/>
                  </a:cubicBezTo>
                  <a:cubicBezTo>
                    <a:pt x="2784470" y="-19005"/>
                    <a:pt x="2682066" y="7069"/>
                    <a:pt x="2845822" y="0"/>
                  </a:cubicBezTo>
                  <a:cubicBezTo>
                    <a:pt x="3009578" y="-7069"/>
                    <a:pt x="3137949" y="18630"/>
                    <a:pt x="3404923" y="0"/>
                  </a:cubicBezTo>
                  <a:cubicBezTo>
                    <a:pt x="3671897" y="-18630"/>
                    <a:pt x="3860362" y="17053"/>
                    <a:pt x="4109390" y="0"/>
                  </a:cubicBezTo>
                  <a:cubicBezTo>
                    <a:pt x="4358418" y="-17053"/>
                    <a:pt x="4355977" y="27447"/>
                    <a:pt x="4450441" y="0"/>
                  </a:cubicBezTo>
                  <a:cubicBezTo>
                    <a:pt x="4544905" y="-27447"/>
                    <a:pt x="4991208" y="43962"/>
                    <a:pt x="5154908" y="0"/>
                  </a:cubicBezTo>
                  <a:cubicBezTo>
                    <a:pt x="5318608" y="-43962"/>
                    <a:pt x="5403459" y="14770"/>
                    <a:pt x="5568642" y="0"/>
                  </a:cubicBezTo>
                  <a:cubicBezTo>
                    <a:pt x="5733825" y="-14770"/>
                    <a:pt x="6044176" y="23690"/>
                    <a:pt x="6200426" y="0"/>
                  </a:cubicBezTo>
                  <a:cubicBezTo>
                    <a:pt x="6356676" y="-23690"/>
                    <a:pt x="6990861" y="50648"/>
                    <a:pt x="7268308" y="0"/>
                  </a:cubicBezTo>
                  <a:cubicBezTo>
                    <a:pt x="7308739" y="107016"/>
                    <a:pt x="7242082" y="248030"/>
                    <a:pt x="7268308" y="478190"/>
                  </a:cubicBezTo>
                  <a:cubicBezTo>
                    <a:pt x="6984711" y="509216"/>
                    <a:pt x="6724763" y="477053"/>
                    <a:pt x="6563841" y="478190"/>
                  </a:cubicBezTo>
                  <a:cubicBezTo>
                    <a:pt x="6402919" y="479327"/>
                    <a:pt x="6240460" y="452004"/>
                    <a:pt x="6150107" y="478190"/>
                  </a:cubicBezTo>
                  <a:cubicBezTo>
                    <a:pt x="6059754" y="504376"/>
                    <a:pt x="5693195" y="472407"/>
                    <a:pt x="5445640" y="478190"/>
                  </a:cubicBezTo>
                  <a:cubicBezTo>
                    <a:pt x="5198085" y="483973"/>
                    <a:pt x="4891028" y="429454"/>
                    <a:pt x="4741173" y="478190"/>
                  </a:cubicBezTo>
                  <a:cubicBezTo>
                    <a:pt x="4591318" y="526926"/>
                    <a:pt x="4467846" y="436945"/>
                    <a:pt x="4327439" y="478190"/>
                  </a:cubicBezTo>
                  <a:cubicBezTo>
                    <a:pt x="4187032" y="519435"/>
                    <a:pt x="3990437" y="411373"/>
                    <a:pt x="3768338" y="478190"/>
                  </a:cubicBezTo>
                  <a:cubicBezTo>
                    <a:pt x="3546239" y="545007"/>
                    <a:pt x="3395218" y="472652"/>
                    <a:pt x="3281921" y="478190"/>
                  </a:cubicBezTo>
                  <a:cubicBezTo>
                    <a:pt x="3168624" y="483728"/>
                    <a:pt x="3026719" y="450577"/>
                    <a:pt x="2940869" y="478190"/>
                  </a:cubicBezTo>
                  <a:cubicBezTo>
                    <a:pt x="2855019" y="505803"/>
                    <a:pt x="2701553" y="475409"/>
                    <a:pt x="2599818" y="478190"/>
                  </a:cubicBezTo>
                  <a:cubicBezTo>
                    <a:pt x="2498083" y="480971"/>
                    <a:pt x="2201055" y="406865"/>
                    <a:pt x="1895351" y="478190"/>
                  </a:cubicBezTo>
                  <a:cubicBezTo>
                    <a:pt x="1589647" y="549515"/>
                    <a:pt x="1594075" y="476065"/>
                    <a:pt x="1408934" y="478190"/>
                  </a:cubicBezTo>
                  <a:cubicBezTo>
                    <a:pt x="1223793" y="480315"/>
                    <a:pt x="987269" y="414535"/>
                    <a:pt x="849833" y="478190"/>
                  </a:cubicBezTo>
                  <a:cubicBezTo>
                    <a:pt x="712397" y="541845"/>
                    <a:pt x="229767" y="397601"/>
                    <a:pt x="0" y="478190"/>
                  </a:cubicBezTo>
                  <a:cubicBezTo>
                    <a:pt x="-420" y="254189"/>
                    <a:pt x="19062" y="183037"/>
                    <a:pt x="0" y="0"/>
                  </a:cubicBezTo>
                  <a:close/>
                </a:path>
              </a:pathLst>
            </a:custGeom>
            <a:noFill/>
            <a:ln w="28575">
              <a:solidFill>
                <a:schemeClr val="accent1"/>
              </a:solidFill>
              <a:extLst>
                <a:ext uri="{C807C97D-BFC1-408E-A445-0C87EB9F89A2}">
                  <ask:lineSketchStyleProps xmlns:ask="http://schemas.microsoft.com/office/drawing/2018/sketchyshapes" sd="279912241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1" name="CaixaDeTexto 20">
            <a:extLst>
              <a:ext uri="{FF2B5EF4-FFF2-40B4-BE49-F238E27FC236}">
                <a16:creationId xmlns:a16="http://schemas.microsoft.com/office/drawing/2014/main" id="{E7A02008-A96B-01AD-0A50-06166C3E7948}"/>
              </a:ext>
            </a:extLst>
          </p:cNvPr>
          <p:cNvSpPr txBox="1"/>
          <p:nvPr/>
        </p:nvSpPr>
        <p:spPr>
          <a:xfrm>
            <a:off x="505682" y="4836168"/>
            <a:ext cx="2868386" cy="646331"/>
          </a:xfrm>
          <a:prstGeom prst="rect">
            <a:avLst/>
          </a:prstGeom>
          <a:solidFill>
            <a:schemeClr val="tx1">
              <a:lumMod val="75000"/>
              <a:lumOff val="25000"/>
            </a:schemeClr>
          </a:solidFill>
        </p:spPr>
        <p:txBody>
          <a:bodyPr wrap="square">
            <a:spAutoFit/>
          </a:bodyPr>
          <a:lstStyle/>
          <a:p>
            <a:r>
              <a:rPr lang="pt-BR" dirty="0">
                <a:solidFill>
                  <a:srgbClr val="D5D5D5"/>
                </a:solidFill>
                <a:latin typeface="Courier New" panose="02070309020205020404" pitchFamily="49" charset="0"/>
              </a:rPr>
              <a:t>[[0.5 1. ]</a:t>
            </a:r>
          </a:p>
          <a:p>
            <a:r>
              <a:rPr lang="pt-BR" dirty="0">
                <a:solidFill>
                  <a:srgbClr val="D5D5D5"/>
                </a:solidFill>
                <a:latin typeface="Courier New" panose="02070309020205020404" pitchFamily="49" charset="0"/>
              </a:rPr>
              <a:t> [1.  2. ]]</a:t>
            </a:r>
            <a:endParaRPr lang="pt-BR" dirty="0"/>
          </a:p>
        </p:txBody>
      </p:sp>
    </p:spTree>
    <p:extLst>
      <p:ext uri="{BB962C8B-B14F-4D97-AF65-F5344CB8AC3E}">
        <p14:creationId xmlns:p14="http://schemas.microsoft.com/office/powerpoint/2010/main" val="62833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CC27EC1D-D168-0ED5-C66B-470888BD6003}"/>
              </a:ext>
            </a:extLst>
          </p:cNvPr>
          <p:cNvSpPr txBox="1"/>
          <p:nvPr/>
        </p:nvSpPr>
        <p:spPr>
          <a:xfrm>
            <a:off x="1280905" y="899600"/>
            <a:ext cx="6096000" cy="2585323"/>
          </a:xfrm>
          <a:prstGeom prst="rect">
            <a:avLst/>
          </a:prstGeom>
          <a:solidFill>
            <a:schemeClr val="tx1"/>
          </a:solidFill>
        </p:spPr>
        <p:txBody>
          <a:bodyPr wrap="square">
            <a:spAutoFit/>
          </a:bodyPr>
          <a:lstStyle/>
          <a:p>
            <a:r>
              <a:rPr lang="pt-BR" b="0" dirty="0">
                <a:solidFill>
                  <a:srgbClr val="D4D4D4"/>
                </a:solidFill>
                <a:effectLst/>
                <a:latin typeface="Courier New" panose="02070309020205020404" pitchFamily="49" charset="0"/>
              </a:rPr>
              <a:t>B = </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  </a:t>
            </a:r>
          </a:p>
          <a:p>
            <a:r>
              <a:rPr lang="pt-BR" b="0" dirty="0">
                <a:solidFill>
                  <a:srgbClr val="D4D4D4"/>
                </a:solidFill>
                <a:effectLst/>
                <a:latin typeface="Courier New" panose="02070309020205020404" pitchFamily="49" charset="0"/>
              </a:rPr>
              <a:t>u = </a:t>
            </a:r>
            <a:r>
              <a:rPr lang="pt-BR" b="0" dirty="0">
                <a:solidFill>
                  <a:srgbClr val="B5CEA8"/>
                </a:solidFill>
                <a:effectLst/>
                <a:latin typeface="Courier New" panose="02070309020205020404" pitchFamily="49" charset="0"/>
              </a:rPr>
              <a:t>0</a:t>
            </a:r>
            <a:endParaRPr lang="pt-BR" b="0" dirty="0">
              <a:solidFill>
                <a:srgbClr val="D4D4D4"/>
              </a:solidFill>
              <a:effectLst/>
              <a:latin typeface="Courier New" panose="02070309020205020404" pitchFamily="49" charset="0"/>
            </a:endParaRPr>
          </a:p>
          <a:p>
            <a:r>
              <a:rPr lang="pt-BR" b="0" dirty="0" err="1">
                <a:solidFill>
                  <a:srgbClr val="D4D4D4"/>
                </a:solidFill>
                <a:effectLst/>
                <a:latin typeface="Courier New" panose="02070309020205020404" pitchFamily="49" charset="0"/>
              </a:rPr>
              <a:t>dt</a:t>
            </a:r>
            <a:r>
              <a:rPr lang="pt-BR" b="0" dirty="0">
                <a:solidFill>
                  <a:srgbClr val="D4D4D4"/>
                </a:solidFill>
                <a:effectLst/>
                <a:latin typeface="Courier New" panose="02070309020205020404" pitchFamily="49" charset="0"/>
              </a:rPr>
              <a:t> = </a:t>
            </a:r>
            <a:r>
              <a:rPr lang="pt-BR" b="0" dirty="0">
                <a:solidFill>
                  <a:srgbClr val="B5CEA8"/>
                </a:solidFill>
                <a:effectLst/>
                <a:latin typeface="Courier New" panose="02070309020205020404" pitchFamily="49" charset="0"/>
              </a:rPr>
              <a:t>0.3</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F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x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10.0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4.5</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P = </a:t>
            </a:r>
            <a:r>
              <a:rPr lang="pt-BR" b="0" dirty="0" err="1">
                <a:solidFill>
                  <a:srgbClr val="D4D4D4"/>
                </a:solidFill>
                <a:effectLst/>
                <a:latin typeface="Courier New" panose="02070309020205020404" pitchFamily="49" charset="0"/>
              </a:rPr>
              <a:t>np.diag</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500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500</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x</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P = </a:t>
            </a:r>
            <a:r>
              <a:rPr lang="pt-BR" b="0" dirty="0" err="1">
                <a:solidFill>
                  <a:srgbClr val="D4D4D4"/>
                </a:solidFill>
                <a:effectLst/>
                <a:latin typeface="Courier New" panose="02070309020205020404" pitchFamily="49" charset="0"/>
              </a:rPr>
              <a:t>predict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x</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P</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F</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Q</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B</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u</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CE9178"/>
                </a:solidFill>
                <a:effectLst/>
                <a:latin typeface="Courier New" panose="02070309020205020404" pitchFamily="49" charset="0"/>
              </a:rPr>
              <a:t>'x ='</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x</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CE9178"/>
                </a:solidFill>
                <a:effectLst/>
                <a:latin typeface="Courier New" panose="02070309020205020404" pitchFamily="49" charset="0"/>
              </a:rPr>
              <a:t>'P ='</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P</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p:txBody>
      </p:sp>
      <p:grpSp>
        <p:nvGrpSpPr>
          <p:cNvPr id="11" name="Agrupar 10">
            <a:extLst>
              <a:ext uri="{FF2B5EF4-FFF2-40B4-BE49-F238E27FC236}">
                <a16:creationId xmlns:a16="http://schemas.microsoft.com/office/drawing/2014/main" id="{BA4D951C-0C88-BF27-7A21-1A6A4A7A7F32}"/>
              </a:ext>
            </a:extLst>
          </p:cNvPr>
          <p:cNvGrpSpPr/>
          <p:nvPr/>
        </p:nvGrpSpPr>
        <p:grpSpPr>
          <a:xfrm>
            <a:off x="1266090" y="873409"/>
            <a:ext cx="8522680" cy="675087"/>
            <a:chOff x="1266090" y="873409"/>
            <a:chExt cx="8522680" cy="675087"/>
          </a:xfrm>
        </p:grpSpPr>
        <p:sp>
          <p:nvSpPr>
            <p:cNvPr id="3" name="CaixaDeTexto 2">
              <a:extLst>
                <a:ext uri="{FF2B5EF4-FFF2-40B4-BE49-F238E27FC236}">
                  <a16:creationId xmlns:a16="http://schemas.microsoft.com/office/drawing/2014/main" id="{4DC47E5B-ABD3-9364-D4C1-3EED69C531A4}"/>
                </a:ext>
              </a:extLst>
            </p:cNvPr>
            <p:cNvSpPr txBox="1"/>
            <p:nvPr/>
          </p:nvSpPr>
          <p:spPr>
            <a:xfrm>
              <a:off x="7549662" y="899600"/>
              <a:ext cx="2239108" cy="648896"/>
            </a:xfrm>
            <a:prstGeom prst="rect">
              <a:avLst/>
            </a:prstGeom>
            <a:noFill/>
          </p:spPr>
          <p:txBody>
            <a:bodyPr wrap="square" rtlCol="0">
              <a:spAutoFit/>
            </a:bodyPr>
            <a:lstStyle/>
            <a:p>
              <a:pPr algn="r">
                <a:lnSpc>
                  <a:spcPts val="2000"/>
                </a:lnSpc>
              </a:pPr>
              <a:r>
                <a:rPr lang="en-US" sz="2800" b="0" dirty="0">
                  <a:solidFill>
                    <a:srgbClr val="6AA94F"/>
                  </a:solidFill>
                  <a:effectLst/>
                  <a:latin typeface="Cordia New" panose="020B0304020202020204" pitchFamily="34" charset="-34"/>
                  <a:cs typeface="Cordia New" panose="020B0304020202020204" pitchFamily="34" charset="-34"/>
                </a:rPr>
                <a:t>Our robot does not listen to us...</a:t>
              </a:r>
              <a:endParaRPr lang="pt-BR" sz="2800" dirty="0">
                <a:latin typeface="Cordia New" panose="020B0304020202020204" pitchFamily="34" charset="-34"/>
                <a:cs typeface="Cordia New" panose="020B0304020202020204" pitchFamily="34" charset="-34"/>
              </a:endParaRPr>
            </a:p>
          </p:txBody>
        </p:sp>
        <p:sp>
          <p:nvSpPr>
            <p:cNvPr id="6" name="Retângulo 5">
              <a:extLst>
                <a:ext uri="{FF2B5EF4-FFF2-40B4-BE49-F238E27FC236}">
                  <a16:creationId xmlns:a16="http://schemas.microsoft.com/office/drawing/2014/main" id="{A1DA72A1-6A92-BAB7-0E1D-0E5D976662ED}"/>
                </a:ext>
              </a:extLst>
            </p:cNvPr>
            <p:cNvSpPr/>
            <p:nvPr/>
          </p:nvSpPr>
          <p:spPr>
            <a:xfrm>
              <a:off x="1266090" y="873409"/>
              <a:ext cx="8522680" cy="570944"/>
            </a:xfrm>
            <a:custGeom>
              <a:avLst/>
              <a:gdLst>
                <a:gd name="connsiteX0" fmla="*/ 0 w 8522680"/>
                <a:gd name="connsiteY0" fmla="*/ 0 h 570944"/>
                <a:gd name="connsiteX1" fmla="*/ 653405 w 8522680"/>
                <a:gd name="connsiteY1" fmla="*/ 0 h 570944"/>
                <a:gd name="connsiteX2" fmla="*/ 1051131 w 8522680"/>
                <a:gd name="connsiteY2" fmla="*/ 0 h 570944"/>
                <a:gd name="connsiteX3" fmla="*/ 1363629 w 8522680"/>
                <a:gd name="connsiteY3" fmla="*/ 0 h 570944"/>
                <a:gd name="connsiteX4" fmla="*/ 1761354 w 8522680"/>
                <a:gd name="connsiteY4" fmla="*/ 0 h 570944"/>
                <a:gd name="connsiteX5" fmla="*/ 2499986 w 8522680"/>
                <a:gd name="connsiteY5" fmla="*/ 0 h 570944"/>
                <a:gd name="connsiteX6" fmla="*/ 2812484 w 8522680"/>
                <a:gd name="connsiteY6" fmla="*/ 0 h 570944"/>
                <a:gd name="connsiteX7" fmla="*/ 3380663 w 8522680"/>
                <a:gd name="connsiteY7" fmla="*/ 0 h 570944"/>
                <a:gd name="connsiteX8" fmla="*/ 4119295 w 8522680"/>
                <a:gd name="connsiteY8" fmla="*/ 0 h 570944"/>
                <a:gd name="connsiteX9" fmla="*/ 4431794 w 8522680"/>
                <a:gd name="connsiteY9" fmla="*/ 0 h 570944"/>
                <a:gd name="connsiteX10" fmla="*/ 5170426 w 8522680"/>
                <a:gd name="connsiteY10" fmla="*/ 0 h 570944"/>
                <a:gd name="connsiteX11" fmla="*/ 5568151 w 8522680"/>
                <a:gd name="connsiteY11" fmla="*/ 0 h 570944"/>
                <a:gd name="connsiteX12" fmla="*/ 6221556 w 8522680"/>
                <a:gd name="connsiteY12" fmla="*/ 0 h 570944"/>
                <a:gd name="connsiteX13" fmla="*/ 6960189 w 8522680"/>
                <a:gd name="connsiteY13" fmla="*/ 0 h 570944"/>
                <a:gd name="connsiteX14" fmla="*/ 7698821 w 8522680"/>
                <a:gd name="connsiteY14" fmla="*/ 0 h 570944"/>
                <a:gd name="connsiteX15" fmla="*/ 8522680 w 8522680"/>
                <a:gd name="connsiteY15" fmla="*/ 0 h 570944"/>
                <a:gd name="connsiteX16" fmla="*/ 8522680 w 8522680"/>
                <a:gd name="connsiteY16" fmla="*/ 570944 h 570944"/>
                <a:gd name="connsiteX17" fmla="*/ 7954501 w 8522680"/>
                <a:gd name="connsiteY17" fmla="*/ 570944 h 570944"/>
                <a:gd name="connsiteX18" fmla="*/ 7215869 w 8522680"/>
                <a:gd name="connsiteY18" fmla="*/ 570944 h 570944"/>
                <a:gd name="connsiteX19" fmla="*/ 6818144 w 8522680"/>
                <a:gd name="connsiteY19" fmla="*/ 570944 h 570944"/>
                <a:gd name="connsiteX20" fmla="*/ 6249965 w 8522680"/>
                <a:gd name="connsiteY20" fmla="*/ 570944 h 570944"/>
                <a:gd name="connsiteX21" fmla="*/ 5767013 w 8522680"/>
                <a:gd name="connsiteY21" fmla="*/ 570944 h 570944"/>
                <a:gd name="connsiteX22" fmla="*/ 5454515 w 8522680"/>
                <a:gd name="connsiteY22" fmla="*/ 570944 h 570944"/>
                <a:gd name="connsiteX23" fmla="*/ 5142017 w 8522680"/>
                <a:gd name="connsiteY23" fmla="*/ 570944 h 570944"/>
                <a:gd name="connsiteX24" fmla="*/ 4403385 w 8522680"/>
                <a:gd name="connsiteY24" fmla="*/ 570944 h 570944"/>
                <a:gd name="connsiteX25" fmla="*/ 3920433 w 8522680"/>
                <a:gd name="connsiteY25" fmla="*/ 570944 h 570944"/>
                <a:gd name="connsiteX26" fmla="*/ 3352254 w 8522680"/>
                <a:gd name="connsiteY26" fmla="*/ 570944 h 570944"/>
                <a:gd name="connsiteX27" fmla="*/ 2869302 w 8522680"/>
                <a:gd name="connsiteY27" fmla="*/ 570944 h 570944"/>
                <a:gd name="connsiteX28" fmla="*/ 2386350 w 8522680"/>
                <a:gd name="connsiteY28" fmla="*/ 570944 h 570944"/>
                <a:gd name="connsiteX29" fmla="*/ 1903399 w 8522680"/>
                <a:gd name="connsiteY29" fmla="*/ 570944 h 570944"/>
                <a:gd name="connsiteX30" fmla="*/ 1420447 w 8522680"/>
                <a:gd name="connsiteY30" fmla="*/ 570944 h 570944"/>
                <a:gd name="connsiteX31" fmla="*/ 1107948 w 8522680"/>
                <a:gd name="connsiteY31" fmla="*/ 570944 h 570944"/>
                <a:gd name="connsiteX32" fmla="*/ 624997 w 8522680"/>
                <a:gd name="connsiteY32" fmla="*/ 570944 h 570944"/>
                <a:gd name="connsiteX33" fmla="*/ 0 w 8522680"/>
                <a:gd name="connsiteY33" fmla="*/ 570944 h 570944"/>
                <a:gd name="connsiteX34" fmla="*/ 0 w 8522680"/>
                <a:gd name="connsiteY34" fmla="*/ 0 h 57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522680" h="570944" extrusionOk="0">
                  <a:moveTo>
                    <a:pt x="0" y="0"/>
                  </a:moveTo>
                  <a:cubicBezTo>
                    <a:pt x="160593" y="-49634"/>
                    <a:pt x="329793" y="48290"/>
                    <a:pt x="653405" y="0"/>
                  </a:cubicBezTo>
                  <a:cubicBezTo>
                    <a:pt x="977018" y="-48290"/>
                    <a:pt x="867960" y="23988"/>
                    <a:pt x="1051131" y="0"/>
                  </a:cubicBezTo>
                  <a:cubicBezTo>
                    <a:pt x="1234302" y="-23988"/>
                    <a:pt x="1219169" y="30522"/>
                    <a:pt x="1363629" y="0"/>
                  </a:cubicBezTo>
                  <a:cubicBezTo>
                    <a:pt x="1508089" y="-30522"/>
                    <a:pt x="1676946" y="6339"/>
                    <a:pt x="1761354" y="0"/>
                  </a:cubicBezTo>
                  <a:cubicBezTo>
                    <a:pt x="1845762" y="-6339"/>
                    <a:pt x="2197232" y="53883"/>
                    <a:pt x="2499986" y="0"/>
                  </a:cubicBezTo>
                  <a:cubicBezTo>
                    <a:pt x="2802740" y="-53883"/>
                    <a:pt x="2660786" y="19248"/>
                    <a:pt x="2812484" y="0"/>
                  </a:cubicBezTo>
                  <a:cubicBezTo>
                    <a:pt x="2964182" y="-19248"/>
                    <a:pt x="3188452" y="46870"/>
                    <a:pt x="3380663" y="0"/>
                  </a:cubicBezTo>
                  <a:cubicBezTo>
                    <a:pt x="3572874" y="-46870"/>
                    <a:pt x="3862576" y="21750"/>
                    <a:pt x="4119295" y="0"/>
                  </a:cubicBezTo>
                  <a:cubicBezTo>
                    <a:pt x="4376014" y="-21750"/>
                    <a:pt x="4338679" y="18554"/>
                    <a:pt x="4431794" y="0"/>
                  </a:cubicBezTo>
                  <a:cubicBezTo>
                    <a:pt x="4524909" y="-18554"/>
                    <a:pt x="4960530" y="78275"/>
                    <a:pt x="5170426" y="0"/>
                  </a:cubicBezTo>
                  <a:cubicBezTo>
                    <a:pt x="5380322" y="-78275"/>
                    <a:pt x="5466182" y="35276"/>
                    <a:pt x="5568151" y="0"/>
                  </a:cubicBezTo>
                  <a:cubicBezTo>
                    <a:pt x="5670120" y="-35276"/>
                    <a:pt x="5906969" y="24626"/>
                    <a:pt x="6221556" y="0"/>
                  </a:cubicBezTo>
                  <a:cubicBezTo>
                    <a:pt x="6536144" y="-24626"/>
                    <a:pt x="6691619" y="18095"/>
                    <a:pt x="6960189" y="0"/>
                  </a:cubicBezTo>
                  <a:cubicBezTo>
                    <a:pt x="7228759" y="-18095"/>
                    <a:pt x="7391171" y="68569"/>
                    <a:pt x="7698821" y="0"/>
                  </a:cubicBezTo>
                  <a:cubicBezTo>
                    <a:pt x="8006471" y="-68569"/>
                    <a:pt x="8117052" y="23011"/>
                    <a:pt x="8522680" y="0"/>
                  </a:cubicBezTo>
                  <a:cubicBezTo>
                    <a:pt x="8569898" y="224195"/>
                    <a:pt x="8478736" y="307838"/>
                    <a:pt x="8522680" y="570944"/>
                  </a:cubicBezTo>
                  <a:cubicBezTo>
                    <a:pt x="8243617" y="594046"/>
                    <a:pt x="8178709" y="532914"/>
                    <a:pt x="7954501" y="570944"/>
                  </a:cubicBezTo>
                  <a:cubicBezTo>
                    <a:pt x="7730293" y="608974"/>
                    <a:pt x="7373275" y="545652"/>
                    <a:pt x="7215869" y="570944"/>
                  </a:cubicBezTo>
                  <a:cubicBezTo>
                    <a:pt x="7058463" y="596236"/>
                    <a:pt x="7000365" y="526060"/>
                    <a:pt x="6818144" y="570944"/>
                  </a:cubicBezTo>
                  <a:cubicBezTo>
                    <a:pt x="6635924" y="615828"/>
                    <a:pt x="6514892" y="515560"/>
                    <a:pt x="6249965" y="570944"/>
                  </a:cubicBezTo>
                  <a:cubicBezTo>
                    <a:pt x="5985038" y="626328"/>
                    <a:pt x="5967088" y="565075"/>
                    <a:pt x="5767013" y="570944"/>
                  </a:cubicBezTo>
                  <a:cubicBezTo>
                    <a:pt x="5566938" y="576813"/>
                    <a:pt x="5560925" y="553599"/>
                    <a:pt x="5454515" y="570944"/>
                  </a:cubicBezTo>
                  <a:cubicBezTo>
                    <a:pt x="5348105" y="588289"/>
                    <a:pt x="5252073" y="540663"/>
                    <a:pt x="5142017" y="570944"/>
                  </a:cubicBezTo>
                  <a:cubicBezTo>
                    <a:pt x="5031961" y="601225"/>
                    <a:pt x="4665124" y="496945"/>
                    <a:pt x="4403385" y="570944"/>
                  </a:cubicBezTo>
                  <a:cubicBezTo>
                    <a:pt x="4141646" y="644943"/>
                    <a:pt x="4022268" y="543508"/>
                    <a:pt x="3920433" y="570944"/>
                  </a:cubicBezTo>
                  <a:cubicBezTo>
                    <a:pt x="3818598" y="598380"/>
                    <a:pt x="3622821" y="525076"/>
                    <a:pt x="3352254" y="570944"/>
                  </a:cubicBezTo>
                  <a:cubicBezTo>
                    <a:pt x="3081687" y="616812"/>
                    <a:pt x="3007287" y="562551"/>
                    <a:pt x="2869302" y="570944"/>
                  </a:cubicBezTo>
                  <a:cubicBezTo>
                    <a:pt x="2731317" y="579337"/>
                    <a:pt x="2559797" y="527617"/>
                    <a:pt x="2386350" y="570944"/>
                  </a:cubicBezTo>
                  <a:cubicBezTo>
                    <a:pt x="2212903" y="614271"/>
                    <a:pt x="2007915" y="532442"/>
                    <a:pt x="1903399" y="570944"/>
                  </a:cubicBezTo>
                  <a:cubicBezTo>
                    <a:pt x="1798883" y="609446"/>
                    <a:pt x="1615111" y="529502"/>
                    <a:pt x="1420447" y="570944"/>
                  </a:cubicBezTo>
                  <a:cubicBezTo>
                    <a:pt x="1225783" y="612386"/>
                    <a:pt x="1241556" y="539405"/>
                    <a:pt x="1107948" y="570944"/>
                  </a:cubicBezTo>
                  <a:cubicBezTo>
                    <a:pt x="974340" y="602483"/>
                    <a:pt x="823305" y="529257"/>
                    <a:pt x="624997" y="570944"/>
                  </a:cubicBezTo>
                  <a:cubicBezTo>
                    <a:pt x="426689" y="612631"/>
                    <a:pt x="225036" y="542049"/>
                    <a:pt x="0" y="570944"/>
                  </a:cubicBezTo>
                  <a:cubicBezTo>
                    <a:pt x="-34918" y="438766"/>
                    <a:pt x="45934" y="279218"/>
                    <a:pt x="0" y="0"/>
                  </a:cubicBezTo>
                  <a:close/>
                </a:path>
              </a:pathLst>
            </a:custGeom>
            <a:noFill/>
            <a:ln w="28575">
              <a:solidFill>
                <a:schemeClr val="accent4"/>
              </a:solidFill>
              <a:extLst>
                <a:ext uri="{C807C97D-BFC1-408E-A445-0C87EB9F89A2}">
                  <ask:lineSketchStyleProps xmlns:ask="http://schemas.microsoft.com/office/drawing/2018/sketchyshapes" sd="279912241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 name="Agrupar 6">
            <a:extLst>
              <a:ext uri="{FF2B5EF4-FFF2-40B4-BE49-F238E27FC236}">
                <a16:creationId xmlns:a16="http://schemas.microsoft.com/office/drawing/2014/main" id="{DA7FB4E6-6420-FC32-4FBE-8D0E85D38623}"/>
              </a:ext>
            </a:extLst>
          </p:cNvPr>
          <p:cNvGrpSpPr/>
          <p:nvPr/>
        </p:nvGrpSpPr>
        <p:grpSpPr>
          <a:xfrm>
            <a:off x="1280905" y="2598263"/>
            <a:ext cx="7871035" cy="746759"/>
            <a:chOff x="-958486" y="4827057"/>
            <a:chExt cx="8556428" cy="746759"/>
          </a:xfrm>
        </p:grpSpPr>
        <p:cxnSp>
          <p:nvCxnSpPr>
            <p:cNvPr id="8" name="Conector de Seta Reta 7">
              <a:extLst>
                <a:ext uri="{FF2B5EF4-FFF2-40B4-BE49-F238E27FC236}">
                  <a16:creationId xmlns:a16="http://schemas.microsoft.com/office/drawing/2014/main" id="{268423AF-9394-5D10-9770-80B0B632D3C7}"/>
                </a:ext>
              </a:extLst>
            </p:cNvPr>
            <p:cNvCxnSpPr>
              <a:cxnSpLocks/>
            </p:cNvCxnSpPr>
            <p:nvPr/>
          </p:nvCxnSpPr>
          <p:spPr>
            <a:xfrm>
              <a:off x="4973431" y="4959353"/>
              <a:ext cx="1038288" cy="1663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FC66BFAB-2A00-D7D8-81BF-357B71215E59}"/>
                </a:ext>
              </a:extLst>
            </p:cNvPr>
            <p:cNvSpPr txBox="1"/>
            <p:nvPr/>
          </p:nvSpPr>
          <p:spPr>
            <a:xfrm>
              <a:off x="6011718" y="4931974"/>
              <a:ext cx="1586224" cy="641842"/>
            </a:xfrm>
            <a:prstGeom prst="rect">
              <a:avLst/>
            </a:prstGeom>
            <a:noFill/>
          </p:spPr>
          <p:txBody>
            <a:bodyPr wrap="square" rtlCol="0">
              <a:spAutoFit/>
            </a:bodyPr>
            <a:lstStyle/>
            <a:p>
              <a:pPr>
                <a:lnSpc>
                  <a:spcPts val="1900"/>
                </a:lnSpc>
              </a:pPr>
              <a:r>
                <a:rPr lang="pt-BR" sz="3200" dirty="0" err="1">
                  <a:solidFill>
                    <a:schemeClr val="accent1"/>
                  </a:solidFill>
                  <a:latin typeface="Cordia New" panose="020B0304020202020204" pitchFamily="34" charset="-34"/>
                  <a:cs typeface="Cordia New" panose="020B0304020202020204" pitchFamily="34" charset="-34"/>
                </a:rPr>
                <a:t>Call</a:t>
              </a:r>
              <a:r>
                <a:rPr lang="pt-BR" sz="3200" dirty="0">
                  <a:solidFill>
                    <a:schemeClr val="accent1"/>
                  </a:solidFill>
                  <a:latin typeface="Cordia New" panose="020B0304020202020204" pitchFamily="34" charset="-34"/>
                  <a:cs typeface="Cordia New" panose="020B0304020202020204" pitchFamily="34" charset="-34"/>
                </a:rPr>
                <a:t> the </a:t>
              </a:r>
              <a:r>
                <a:rPr lang="pt-BR" sz="3200" dirty="0" err="1">
                  <a:solidFill>
                    <a:schemeClr val="accent1"/>
                  </a:solidFill>
                  <a:latin typeface="Cordia New" panose="020B0304020202020204" pitchFamily="34" charset="-34"/>
                  <a:cs typeface="Cordia New" panose="020B0304020202020204" pitchFamily="34" charset="-34"/>
                </a:rPr>
                <a:t>function</a:t>
              </a:r>
              <a:endParaRPr lang="pt-BR" sz="3200" dirty="0">
                <a:solidFill>
                  <a:schemeClr val="accent1"/>
                </a:solidFill>
                <a:latin typeface="Cordia New" panose="020B0304020202020204" pitchFamily="34" charset="-34"/>
                <a:cs typeface="Cordia New" panose="020B0304020202020204" pitchFamily="34" charset="-34"/>
              </a:endParaRPr>
            </a:p>
          </p:txBody>
        </p:sp>
        <p:sp>
          <p:nvSpPr>
            <p:cNvPr id="10" name="Retângulo 9">
              <a:extLst>
                <a:ext uri="{FF2B5EF4-FFF2-40B4-BE49-F238E27FC236}">
                  <a16:creationId xmlns:a16="http://schemas.microsoft.com/office/drawing/2014/main" id="{410F4E63-9207-E2DC-841F-5936082BF5D6}"/>
                </a:ext>
              </a:extLst>
            </p:cNvPr>
            <p:cNvSpPr/>
            <p:nvPr/>
          </p:nvSpPr>
          <p:spPr>
            <a:xfrm>
              <a:off x="-958486" y="4827057"/>
              <a:ext cx="5849818" cy="2645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CaixaDeTexto 14">
            <a:extLst>
              <a:ext uri="{FF2B5EF4-FFF2-40B4-BE49-F238E27FC236}">
                <a16:creationId xmlns:a16="http://schemas.microsoft.com/office/drawing/2014/main" id="{8DACFE45-A79E-1927-8F4E-300ED2E11DD0}"/>
              </a:ext>
            </a:extLst>
          </p:cNvPr>
          <p:cNvSpPr txBox="1"/>
          <p:nvPr/>
        </p:nvSpPr>
        <p:spPr>
          <a:xfrm>
            <a:off x="1266090" y="3961085"/>
            <a:ext cx="6096000" cy="923330"/>
          </a:xfrm>
          <a:prstGeom prst="rect">
            <a:avLst/>
          </a:prstGeom>
          <a:solidFill>
            <a:schemeClr val="tx1">
              <a:lumMod val="75000"/>
              <a:lumOff val="25000"/>
            </a:schemeClr>
          </a:solidFill>
        </p:spPr>
        <p:txBody>
          <a:bodyPr wrap="square">
            <a:spAutoFit/>
          </a:bodyPr>
          <a:lstStyle/>
          <a:p>
            <a:r>
              <a:rPr lang="pt-BR" b="0" i="0" dirty="0">
                <a:solidFill>
                  <a:srgbClr val="D5D5D5"/>
                </a:solidFill>
                <a:effectLst/>
                <a:latin typeface="Courier New" panose="02070309020205020404" pitchFamily="49" charset="0"/>
              </a:rPr>
              <a:t>x = [11.35 4.5 ] </a:t>
            </a:r>
          </a:p>
          <a:p>
            <a:r>
              <a:rPr lang="pt-BR" b="0" i="0" dirty="0">
                <a:solidFill>
                  <a:srgbClr val="D5D5D5"/>
                </a:solidFill>
                <a:effectLst/>
                <a:latin typeface="Courier New" panose="02070309020205020404" pitchFamily="49" charset="0"/>
              </a:rPr>
              <a:t>P = [[545.5875 151.175 ] </a:t>
            </a:r>
          </a:p>
          <a:p>
            <a:r>
              <a:rPr lang="pt-BR" dirty="0">
                <a:solidFill>
                  <a:srgbClr val="D5D5D5"/>
                </a:solidFill>
                <a:latin typeface="Courier New" panose="02070309020205020404" pitchFamily="49" charset="0"/>
              </a:rPr>
              <a:t>  </a:t>
            </a:r>
            <a:r>
              <a:rPr lang="pt-BR" b="0" i="0" dirty="0">
                <a:solidFill>
                  <a:srgbClr val="D5D5D5"/>
                </a:solidFill>
                <a:effectLst/>
                <a:latin typeface="Courier New" panose="02070309020205020404" pitchFamily="49" charset="0"/>
              </a:rPr>
              <a:t>[151.175 502.35 ]]</a:t>
            </a:r>
            <a:endParaRPr lang="pt-BR" dirty="0"/>
          </a:p>
        </p:txBody>
      </p:sp>
    </p:spTree>
    <p:extLst>
      <p:ext uri="{BB962C8B-B14F-4D97-AF65-F5344CB8AC3E}">
        <p14:creationId xmlns:p14="http://schemas.microsoft.com/office/powerpoint/2010/main" val="184276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EDB772C-4A7C-5961-E59C-2FFCE71E68D4}"/>
              </a:ext>
            </a:extLst>
          </p:cNvPr>
          <p:cNvSpPr txBox="1"/>
          <p:nvPr/>
        </p:nvSpPr>
        <p:spPr>
          <a:xfrm>
            <a:off x="7219147" y="2413337"/>
            <a:ext cx="3048000" cy="1754326"/>
          </a:xfrm>
          <a:prstGeom prst="rect">
            <a:avLst/>
          </a:prstGeom>
          <a:noFill/>
        </p:spPr>
        <p:txBody>
          <a:bodyPr wrap="square">
            <a:spAutoFit/>
          </a:bodyPr>
          <a:lstStyle/>
          <a:p>
            <a:r>
              <a:rPr lang="en-US" b="0" i="0" dirty="0">
                <a:solidFill>
                  <a:srgbClr val="212121"/>
                </a:solidFill>
                <a:effectLst/>
                <a:latin typeface="Cavolini" panose="03000502040302020204" pitchFamily="66" charset="0"/>
                <a:cs typeface="Cavolini" panose="03000502040302020204" pitchFamily="66" charset="0"/>
              </a:rPr>
              <a:t>In the next step, we should try to adjust our </a:t>
            </a:r>
            <a:r>
              <a:rPr lang="en-US" b="0" i="1" dirty="0">
                <a:solidFill>
                  <a:srgbClr val="212121"/>
                </a:solidFill>
                <a:effectLst/>
                <a:latin typeface="Cavolini" panose="03000502040302020204" pitchFamily="66" charset="0"/>
                <a:cs typeface="Cavolini" panose="03000502040302020204" pitchFamily="66" charset="0"/>
              </a:rPr>
              <a:t>guess.</a:t>
            </a:r>
            <a:r>
              <a:rPr lang="en-US" b="0" i="0" dirty="0">
                <a:solidFill>
                  <a:srgbClr val="212121"/>
                </a:solidFill>
                <a:effectLst/>
                <a:latin typeface="Cavolini" panose="03000502040302020204" pitchFamily="66" charset="0"/>
                <a:cs typeface="Cavolini" panose="03000502040302020204" pitchFamily="66" charset="0"/>
              </a:rPr>
              <a:t> We have the predicted state and now, the sensor reading.</a:t>
            </a:r>
            <a:endParaRPr lang="pt-BR" dirty="0">
              <a:latin typeface="Cavolini" panose="03000502040302020204" pitchFamily="66" charset="0"/>
              <a:cs typeface="Cavolini" panose="03000502040302020204" pitchFamily="66" charset="0"/>
            </a:endParaRPr>
          </a:p>
        </p:txBody>
      </p:sp>
      <p:sp>
        <p:nvSpPr>
          <p:cNvPr id="3" name="Elipse 2">
            <a:extLst>
              <a:ext uri="{FF2B5EF4-FFF2-40B4-BE49-F238E27FC236}">
                <a16:creationId xmlns:a16="http://schemas.microsoft.com/office/drawing/2014/main" id="{4C834D18-3BA6-73C0-3839-63F3FD113B24}"/>
              </a:ext>
            </a:extLst>
          </p:cNvPr>
          <p:cNvSpPr/>
          <p:nvPr/>
        </p:nvSpPr>
        <p:spPr>
          <a:xfrm rot="3383979">
            <a:off x="2729676" y="2325772"/>
            <a:ext cx="5442239" cy="2159392"/>
          </a:xfrm>
          <a:prstGeom prst="ellipse">
            <a:avLst/>
          </a:prstGeom>
          <a:solidFill>
            <a:schemeClr val="accent4">
              <a:lumMod val="40000"/>
              <a:lumOff val="60000"/>
            </a:schemeClr>
          </a:solidFill>
          <a:ln>
            <a:solidFill>
              <a:srgbClr val="66CDAA"/>
            </a:solid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de Seta Reta 3">
            <a:extLst>
              <a:ext uri="{FF2B5EF4-FFF2-40B4-BE49-F238E27FC236}">
                <a16:creationId xmlns:a16="http://schemas.microsoft.com/office/drawing/2014/main" id="{FF4A00A8-72FF-0A9C-8737-F213A19D6122}"/>
              </a:ext>
            </a:extLst>
          </p:cNvPr>
          <p:cNvCxnSpPr>
            <a:cxnSpLocks/>
          </p:cNvCxnSpPr>
          <p:nvPr/>
        </p:nvCxnSpPr>
        <p:spPr>
          <a:xfrm>
            <a:off x="2668629" y="5374790"/>
            <a:ext cx="5943600"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Conector de Seta Reta 4">
            <a:extLst>
              <a:ext uri="{FF2B5EF4-FFF2-40B4-BE49-F238E27FC236}">
                <a16:creationId xmlns:a16="http://schemas.microsoft.com/office/drawing/2014/main" id="{CC97A7A3-2DEE-F244-A8A3-A906BF6CAB88}"/>
              </a:ext>
            </a:extLst>
          </p:cNvPr>
          <p:cNvCxnSpPr>
            <a:cxnSpLocks/>
          </p:cNvCxnSpPr>
          <p:nvPr/>
        </p:nvCxnSpPr>
        <p:spPr>
          <a:xfrm rot="16200000">
            <a:off x="372605" y="3078399"/>
            <a:ext cx="4613564"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C405586-CD1E-8627-A7D7-8AE5DF417F40}"/>
              </a:ext>
            </a:extLst>
          </p:cNvPr>
          <p:cNvSpPr txBox="1"/>
          <p:nvPr/>
        </p:nvSpPr>
        <p:spPr>
          <a:xfrm>
            <a:off x="4788742" y="5489090"/>
            <a:ext cx="1808018" cy="369332"/>
          </a:xfrm>
          <a:prstGeom prst="rect">
            <a:avLst/>
          </a:prstGeom>
          <a:noFill/>
        </p:spPr>
        <p:txBody>
          <a:bodyPr wrap="square" rtlCol="0">
            <a:spAutoFit/>
          </a:bodyPr>
          <a:lstStyle/>
          <a:p>
            <a:r>
              <a:rPr lang="pt-BR" dirty="0">
                <a:latin typeface="Mystical Woods Rough Script" panose="02000500000000000000" pitchFamily="2" charset="0"/>
              </a:rPr>
              <a:t>Sensor 1</a:t>
            </a:r>
          </a:p>
        </p:txBody>
      </p:sp>
      <p:sp>
        <p:nvSpPr>
          <p:cNvPr id="8" name="CaixaDeTexto 7">
            <a:extLst>
              <a:ext uri="{FF2B5EF4-FFF2-40B4-BE49-F238E27FC236}">
                <a16:creationId xmlns:a16="http://schemas.microsoft.com/office/drawing/2014/main" id="{DFF9AD7F-A7D2-BB1C-8212-9331E5C9AC7E}"/>
              </a:ext>
            </a:extLst>
          </p:cNvPr>
          <p:cNvSpPr txBox="1"/>
          <p:nvPr/>
        </p:nvSpPr>
        <p:spPr>
          <a:xfrm rot="16200000">
            <a:off x="1750925" y="2893733"/>
            <a:ext cx="1377210" cy="369332"/>
          </a:xfrm>
          <a:prstGeom prst="rect">
            <a:avLst/>
          </a:prstGeom>
          <a:noFill/>
        </p:spPr>
        <p:txBody>
          <a:bodyPr wrap="square" rtlCol="0">
            <a:spAutoFit/>
          </a:bodyPr>
          <a:lstStyle/>
          <a:p>
            <a:r>
              <a:rPr lang="pt-BR" dirty="0">
                <a:latin typeface="Mystical Woods Rough Script" panose="02000500000000000000" pitchFamily="2" charset="0"/>
              </a:rPr>
              <a:t>Sensor 2</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0E07145-8751-171A-1EFF-7F694DBF4D2B}"/>
                  </a:ext>
                </a:extLst>
              </p:cNvPr>
              <p:cNvSpPr txBox="1"/>
              <p:nvPr/>
            </p:nvSpPr>
            <p:spPr>
              <a:xfrm>
                <a:off x="4339576" y="4267580"/>
                <a:ext cx="1986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solidFill>
                                <a:schemeClr val="accent4"/>
                              </a:solidFill>
                              <a:latin typeface="Cambria Math" panose="02040503050406030204" pitchFamily="18" charset="0"/>
                            </a:rPr>
                          </m:ctrlPr>
                        </m:sSubPr>
                        <m:e>
                          <m:r>
                            <a:rPr lang="pt-BR" sz="2400" b="0" i="1" dirty="0" smtClean="0">
                              <a:solidFill>
                                <a:schemeClr val="accent4"/>
                              </a:solidFill>
                              <a:latin typeface="Cambria Math" panose="02040503050406030204" pitchFamily="18" charset="0"/>
                            </a:rPr>
                            <m:t>𝑧</m:t>
                          </m:r>
                        </m:e>
                        <m:sub>
                          <m:r>
                            <a:rPr lang="pt-BR" sz="2400" b="0" i="1" dirty="0" smtClean="0">
                              <a:solidFill>
                                <a:schemeClr val="accent4"/>
                              </a:solidFill>
                              <a:latin typeface="Cambria Math" panose="02040503050406030204" pitchFamily="18" charset="0"/>
                            </a:rPr>
                            <m:t>𝑡</m:t>
                          </m:r>
                          <m:r>
                            <a:rPr lang="pt-BR" sz="2400" b="0" i="1" dirty="0" smtClean="0">
                              <a:solidFill>
                                <a:schemeClr val="accent4"/>
                              </a:solidFill>
                              <a:latin typeface="Cambria Math" panose="02040503050406030204" pitchFamily="18" charset="0"/>
                            </a:rPr>
                            <m:t>+1</m:t>
                          </m:r>
                        </m:sub>
                      </m:sSub>
                    </m:oMath>
                  </m:oMathPara>
                </a14:m>
                <a:endParaRPr lang="pt-BR" sz="2400" dirty="0">
                  <a:solidFill>
                    <a:schemeClr val="accent4"/>
                  </a:solidFill>
                  <a:latin typeface="Mystical Woods Rough Script" panose="02000500000000000000" pitchFamily="2" charset="0"/>
                </a:endParaRPr>
              </a:p>
            </p:txBody>
          </p:sp>
        </mc:Choice>
        <mc:Fallback xmlns="">
          <p:sp>
            <p:nvSpPr>
              <p:cNvPr id="9" name="CaixaDeTexto 8">
                <a:extLst>
                  <a:ext uri="{FF2B5EF4-FFF2-40B4-BE49-F238E27FC236}">
                    <a16:creationId xmlns:a16="http://schemas.microsoft.com/office/drawing/2014/main" id="{10E07145-8751-171A-1EFF-7F694DBF4D2B}"/>
                  </a:ext>
                </a:extLst>
              </p:cNvPr>
              <p:cNvSpPr txBox="1">
                <a:spLocks noRot="1" noChangeAspect="1" noMove="1" noResize="1" noEditPoints="1" noAdjustHandles="1" noChangeArrowheads="1" noChangeShapeType="1" noTextEdit="1"/>
              </p:cNvSpPr>
              <p:nvPr/>
            </p:nvSpPr>
            <p:spPr>
              <a:xfrm>
                <a:off x="4339576" y="4267580"/>
                <a:ext cx="1986116" cy="461665"/>
              </a:xfrm>
              <a:prstGeom prst="rect">
                <a:avLst/>
              </a:prstGeom>
              <a:blipFill>
                <a:blip r:embed="rId2"/>
                <a:stretch>
                  <a:fillRect b="-131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D5D6280-39D9-4BD9-D5EB-7675C8459219}"/>
              </a:ext>
            </a:extLst>
          </p:cNvPr>
          <p:cNvSpPr/>
          <p:nvPr/>
        </p:nvSpPr>
        <p:spPr>
          <a:xfrm rot="20022295">
            <a:off x="1695419" y="2326483"/>
            <a:ext cx="7994663" cy="2029051"/>
          </a:xfrm>
          <a:prstGeom prst="ellipse">
            <a:avLst/>
          </a:prstGeom>
          <a:solidFill>
            <a:schemeClr val="accent2">
              <a:lumMod val="60000"/>
              <a:lumOff val="40000"/>
              <a:alpha val="6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8415260D-DA47-D426-AA78-86B72B2879C6}"/>
                  </a:ext>
                </a:extLst>
              </p:cNvPr>
              <p:cNvSpPr txBox="1"/>
              <p:nvPr/>
            </p:nvSpPr>
            <p:spPr>
              <a:xfrm>
                <a:off x="5161372" y="2030300"/>
                <a:ext cx="72933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b="0" i="1" dirty="0" smtClean="0">
                              <a:solidFill>
                                <a:schemeClr val="accent2"/>
                              </a:solidFill>
                              <a:latin typeface="Cambria Math" panose="02040503050406030204" pitchFamily="18" charset="0"/>
                            </a:rPr>
                          </m:ctrlPr>
                        </m:sSubPr>
                        <m:e>
                          <m:r>
                            <a:rPr lang="pt-BR" sz="2400" b="1" i="1" dirty="0" smtClean="0">
                              <a:solidFill>
                                <a:schemeClr val="accent2"/>
                              </a:solidFill>
                              <a:latin typeface="Cambria Math" panose="02040503050406030204" pitchFamily="18" charset="0"/>
                            </a:rPr>
                            <m:t>𝑯</m:t>
                          </m:r>
                        </m:e>
                        <m:sub>
                          <m:r>
                            <a:rPr lang="pt-BR" sz="2400" b="0" i="1" dirty="0" smtClean="0">
                              <a:solidFill>
                                <a:schemeClr val="accent2"/>
                              </a:solidFill>
                              <a:latin typeface="Cambria Math" panose="02040503050406030204" pitchFamily="18" charset="0"/>
                            </a:rPr>
                            <m:t>𝑡</m:t>
                          </m:r>
                        </m:sub>
                      </m:sSub>
                      <m:sSub>
                        <m:sSubPr>
                          <m:ctrlPr>
                            <a:rPr lang="pt-BR" sz="2400" i="1" dirty="0" smtClean="0">
                              <a:solidFill>
                                <a:schemeClr val="accent2"/>
                              </a:solidFill>
                              <a:latin typeface="Cambria Math" panose="02040503050406030204" pitchFamily="18" charset="0"/>
                            </a:rPr>
                          </m:ctrlPr>
                        </m:sSubPr>
                        <m:e>
                          <m:acc>
                            <m:accPr>
                              <m:chr m:val="̅"/>
                              <m:ctrlPr>
                                <a:rPr lang="pt-BR" sz="2400" b="0" i="1" dirty="0" smtClean="0">
                                  <a:solidFill>
                                    <a:schemeClr val="accent2"/>
                                  </a:solidFill>
                                  <a:latin typeface="Cambria Math" panose="02040503050406030204" pitchFamily="18" charset="0"/>
                                </a:rPr>
                              </m:ctrlPr>
                            </m:accPr>
                            <m:e>
                              <m:r>
                                <a:rPr lang="pt-BR" sz="2400" b="1" i="1" dirty="0" smtClean="0">
                                  <a:solidFill>
                                    <a:schemeClr val="accent2"/>
                                  </a:solidFill>
                                  <a:latin typeface="Cambria Math" panose="02040503050406030204" pitchFamily="18" charset="0"/>
                                </a:rPr>
                                <m:t>𝒙</m:t>
                              </m:r>
                            </m:e>
                          </m:acc>
                        </m:e>
                        <m:sub>
                          <m:r>
                            <a:rPr lang="pt-BR" sz="2400" b="0" i="1" dirty="0" smtClean="0">
                              <a:solidFill>
                                <a:schemeClr val="accent2"/>
                              </a:solidFill>
                              <a:latin typeface="Cambria Math" panose="02040503050406030204" pitchFamily="18" charset="0"/>
                            </a:rPr>
                            <m:t>𝑡</m:t>
                          </m:r>
                          <m:r>
                            <a:rPr lang="pt-BR" sz="2400" b="0" i="1" dirty="0" smtClean="0">
                              <a:solidFill>
                                <a:schemeClr val="accent2"/>
                              </a:solidFill>
                              <a:latin typeface="Cambria Math" panose="02040503050406030204" pitchFamily="18" charset="0"/>
                            </a:rPr>
                            <m:t>+1</m:t>
                          </m:r>
                        </m:sub>
                      </m:sSub>
                    </m:oMath>
                  </m:oMathPara>
                </a14:m>
                <a:endParaRPr lang="pt-BR" sz="2400" dirty="0">
                  <a:solidFill>
                    <a:schemeClr val="accent2"/>
                  </a:solidFill>
                  <a:latin typeface="Mystical Woods Rough Script" panose="02000500000000000000" pitchFamily="2" charset="0"/>
                </a:endParaRPr>
              </a:p>
            </p:txBody>
          </p:sp>
        </mc:Choice>
        <mc:Fallback xmlns="">
          <p:sp>
            <p:nvSpPr>
              <p:cNvPr id="11" name="CaixaDeTexto 10">
                <a:extLst>
                  <a:ext uri="{FF2B5EF4-FFF2-40B4-BE49-F238E27FC236}">
                    <a16:creationId xmlns:a16="http://schemas.microsoft.com/office/drawing/2014/main" id="{8415260D-DA47-D426-AA78-86B72B2879C6}"/>
                  </a:ext>
                </a:extLst>
              </p:cNvPr>
              <p:cNvSpPr txBox="1">
                <a:spLocks noRot="1" noChangeAspect="1" noMove="1" noResize="1" noEditPoints="1" noAdjustHandles="1" noChangeArrowheads="1" noChangeShapeType="1" noTextEdit="1"/>
              </p:cNvSpPr>
              <p:nvPr/>
            </p:nvSpPr>
            <p:spPr>
              <a:xfrm>
                <a:off x="5161372" y="2030300"/>
                <a:ext cx="729335" cy="461665"/>
              </a:xfrm>
              <a:prstGeom prst="rect">
                <a:avLst/>
              </a:prstGeom>
              <a:blipFill>
                <a:blip r:embed="rId3"/>
                <a:stretch>
                  <a:fillRect l="-2521" r="-51261" b="-1316"/>
                </a:stretch>
              </a:blipFill>
            </p:spPr>
            <p:txBody>
              <a:bodyPr/>
              <a:lstStyle/>
              <a:p>
                <a:r>
                  <a:rPr lang="pt-BR">
                    <a:noFill/>
                  </a:rPr>
                  <a:t> </a:t>
                </a:r>
              </a:p>
            </p:txBody>
          </p:sp>
        </mc:Fallback>
      </mc:AlternateContent>
      <p:pic>
        <p:nvPicPr>
          <p:cNvPr id="12" name="Picture 6" descr="4eyes World | Official Website | Shop &amp; Photography">
            <a:extLst>
              <a:ext uri="{FF2B5EF4-FFF2-40B4-BE49-F238E27FC236}">
                <a16:creationId xmlns:a16="http://schemas.microsoft.com/office/drawing/2014/main" id="{4FC90219-1876-DB43-B03A-7DD63C741575}"/>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025330">
            <a:off x="5215401" y="3864492"/>
            <a:ext cx="586276" cy="4690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4eyes World | Official Website | Shop &amp; Photography">
            <a:extLst>
              <a:ext uri="{FF2B5EF4-FFF2-40B4-BE49-F238E27FC236}">
                <a16:creationId xmlns:a16="http://schemas.microsoft.com/office/drawing/2014/main" id="{8B0430E8-3058-2E43-61F5-4A57F5C6FBB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799051">
            <a:off x="5468203" y="2478563"/>
            <a:ext cx="586276" cy="46902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m 13">
            <a:extLst>
              <a:ext uri="{FF2B5EF4-FFF2-40B4-BE49-F238E27FC236}">
                <a16:creationId xmlns:a16="http://schemas.microsoft.com/office/drawing/2014/main" id="{9FA14E26-5B30-B281-083E-5D58E442BEFF}"/>
              </a:ext>
            </a:extLst>
          </p:cNvPr>
          <p:cNvPicPr>
            <a:picLocks noChangeAspect="1"/>
          </p:cNvPicPr>
          <p:nvPr/>
        </p:nvPicPr>
        <p:blipFill>
          <a:blip r:embed="rId5">
            <a:duotone>
              <a:schemeClr val="accent4">
                <a:shade val="45000"/>
                <a:satMod val="135000"/>
              </a:schemeClr>
              <a:prstClr val="white"/>
            </a:duotone>
          </a:blip>
          <a:stretch>
            <a:fillRect/>
          </a:stretch>
        </p:blipFill>
        <p:spPr>
          <a:xfrm>
            <a:off x="5606823" y="3550517"/>
            <a:ext cx="208982" cy="415985"/>
          </a:xfrm>
          <a:prstGeom prst="rect">
            <a:avLst/>
          </a:prstGeom>
        </p:spPr>
      </p:pic>
      <p:pic>
        <p:nvPicPr>
          <p:cNvPr id="15" name="Imagem 14">
            <a:extLst>
              <a:ext uri="{FF2B5EF4-FFF2-40B4-BE49-F238E27FC236}">
                <a16:creationId xmlns:a16="http://schemas.microsoft.com/office/drawing/2014/main" id="{171C9DB9-2E01-5AC5-0823-C490D763F806}"/>
              </a:ext>
            </a:extLst>
          </p:cNvPr>
          <p:cNvPicPr>
            <a:picLocks noChangeAspect="1"/>
          </p:cNvPicPr>
          <p:nvPr/>
        </p:nvPicPr>
        <p:blipFill>
          <a:blip r:embed="rId5">
            <a:duotone>
              <a:schemeClr val="accent2">
                <a:shade val="45000"/>
                <a:satMod val="135000"/>
              </a:schemeClr>
              <a:prstClr val="white"/>
            </a:duotone>
          </a:blip>
          <a:stretch>
            <a:fillRect/>
          </a:stretch>
        </p:blipFill>
        <p:spPr>
          <a:xfrm>
            <a:off x="5887018" y="2884834"/>
            <a:ext cx="208982" cy="415985"/>
          </a:xfrm>
          <a:prstGeom prst="rect">
            <a:avLst/>
          </a:prstGeom>
        </p:spPr>
      </p:pic>
    </p:spTree>
    <p:extLst>
      <p:ext uri="{BB962C8B-B14F-4D97-AF65-F5344CB8AC3E}">
        <p14:creationId xmlns:p14="http://schemas.microsoft.com/office/powerpoint/2010/main" val="798907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26507-A782-4CF4-ED97-3267D147F431}"/>
              </a:ext>
            </a:extLst>
          </p:cNvPr>
          <p:cNvSpPr>
            <a:spLocks noGrp="1"/>
          </p:cNvSpPr>
          <p:nvPr>
            <p:ph type="ctrTitle"/>
          </p:nvPr>
        </p:nvSpPr>
        <p:spPr/>
        <p:txBody>
          <a:bodyPr/>
          <a:lstStyle/>
          <a:p>
            <a:r>
              <a:rPr lang="pt-BR" dirty="0"/>
              <a:t>UPDATE STEP</a:t>
            </a:r>
          </a:p>
        </p:txBody>
      </p:sp>
      <p:sp>
        <p:nvSpPr>
          <p:cNvPr id="3" name="Subtítulo 2">
            <a:extLst>
              <a:ext uri="{FF2B5EF4-FFF2-40B4-BE49-F238E27FC236}">
                <a16:creationId xmlns:a16="http://schemas.microsoft.com/office/drawing/2014/main" id="{BAA5FC07-32F5-9800-0F71-7149F440C6F3}"/>
              </a:ext>
            </a:extLst>
          </p:cNvPr>
          <p:cNvSpPr>
            <a:spLocks noGrp="1"/>
          </p:cNvSpPr>
          <p:nvPr>
            <p:ph type="subTitle" idx="1"/>
          </p:nvPr>
        </p:nvSpPr>
        <p:spPr/>
        <p:txBody>
          <a:bodyPr/>
          <a:lstStyle/>
          <a:p>
            <a:r>
              <a:rPr lang="pt-BR" dirty="0" err="1"/>
              <a:t>Importance</a:t>
            </a:r>
            <a:r>
              <a:rPr lang="pt-BR" dirty="0"/>
              <a:t> </a:t>
            </a:r>
            <a:r>
              <a:rPr lang="pt-BR" dirty="0" err="1"/>
              <a:t>of</a:t>
            </a:r>
            <a:r>
              <a:rPr lang="pt-BR" dirty="0"/>
              <a:t> </a:t>
            </a:r>
            <a:r>
              <a:rPr lang="pt-BR" dirty="0" err="1"/>
              <a:t>gain</a:t>
            </a:r>
            <a:endParaRPr lang="pt-BR" dirty="0"/>
          </a:p>
        </p:txBody>
      </p:sp>
    </p:spTree>
    <p:extLst>
      <p:ext uri="{BB962C8B-B14F-4D97-AF65-F5344CB8AC3E}">
        <p14:creationId xmlns:p14="http://schemas.microsoft.com/office/powerpoint/2010/main" val="1080416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523BD-B660-7DBE-0589-8EAC0BF7B9F5}"/>
              </a:ext>
            </a:extLst>
          </p:cNvPr>
          <p:cNvSpPr>
            <a:spLocks noGrp="1"/>
          </p:cNvSpPr>
          <p:nvPr>
            <p:ph type="title"/>
          </p:nvPr>
        </p:nvSpPr>
        <p:spPr/>
        <p:txBody>
          <a:bodyPr/>
          <a:lstStyle/>
          <a:p>
            <a:r>
              <a:rPr lang="pt-BR" dirty="0"/>
              <a:t>UPDATE</a:t>
            </a:r>
          </a:p>
        </p:txBody>
      </p:sp>
      <p:pic>
        <p:nvPicPr>
          <p:cNvPr id="4" name="Imagem 3">
            <a:extLst>
              <a:ext uri="{FF2B5EF4-FFF2-40B4-BE49-F238E27FC236}">
                <a16:creationId xmlns:a16="http://schemas.microsoft.com/office/drawing/2014/main" id="{3B1E78AA-ACEB-926E-18CC-F9D7E27C03FF}"/>
              </a:ext>
            </a:extLst>
          </p:cNvPr>
          <p:cNvPicPr>
            <a:picLocks noChangeAspect="1"/>
          </p:cNvPicPr>
          <p:nvPr/>
        </p:nvPicPr>
        <p:blipFill>
          <a:blip r:embed="rId2"/>
          <a:stretch>
            <a:fillRect/>
          </a:stretch>
        </p:blipFill>
        <p:spPr>
          <a:xfrm>
            <a:off x="2516525" y="1932300"/>
            <a:ext cx="2689661" cy="888858"/>
          </a:xfrm>
          <a:prstGeom prst="rect">
            <a:avLst/>
          </a:prstGeom>
        </p:spPr>
      </p:pic>
      <p:pic>
        <p:nvPicPr>
          <p:cNvPr id="5" name="Imagem 4">
            <a:extLst>
              <a:ext uri="{FF2B5EF4-FFF2-40B4-BE49-F238E27FC236}">
                <a16:creationId xmlns:a16="http://schemas.microsoft.com/office/drawing/2014/main" id="{C7019035-8438-8570-FD3A-45D26993443B}"/>
              </a:ext>
            </a:extLst>
          </p:cNvPr>
          <p:cNvPicPr>
            <a:picLocks noChangeAspect="1"/>
          </p:cNvPicPr>
          <p:nvPr/>
        </p:nvPicPr>
        <p:blipFill rotWithShape="1">
          <a:blip r:embed="rId3"/>
          <a:srcRect t="5992" r="47148" b="53500"/>
          <a:stretch/>
        </p:blipFill>
        <p:spPr>
          <a:xfrm>
            <a:off x="2785532" y="3390835"/>
            <a:ext cx="1989886" cy="472701"/>
          </a:xfrm>
          <a:prstGeom prst="rect">
            <a:avLst/>
          </a:prstGeom>
        </p:spPr>
      </p:pic>
      <p:pic>
        <p:nvPicPr>
          <p:cNvPr id="6" name="Imagem 5">
            <a:extLst>
              <a:ext uri="{FF2B5EF4-FFF2-40B4-BE49-F238E27FC236}">
                <a16:creationId xmlns:a16="http://schemas.microsoft.com/office/drawing/2014/main" id="{99F1434C-2247-856F-1CF5-ED12E4C2670C}"/>
              </a:ext>
            </a:extLst>
          </p:cNvPr>
          <p:cNvPicPr>
            <a:picLocks noChangeAspect="1"/>
          </p:cNvPicPr>
          <p:nvPr/>
        </p:nvPicPr>
        <p:blipFill rotWithShape="1">
          <a:blip r:embed="rId2"/>
          <a:srcRect l="9778" t="22845" r="72887"/>
          <a:stretch/>
        </p:blipFill>
        <p:spPr>
          <a:xfrm>
            <a:off x="4715550" y="3276439"/>
            <a:ext cx="466271" cy="685800"/>
          </a:xfrm>
          <a:prstGeom prst="rect">
            <a:avLst/>
          </a:prstGeom>
        </p:spPr>
      </p:pic>
      <p:sp>
        <p:nvSpPr>
          <p:cNvPr id="7" name="Retângulo 6">
            <a:extLst>
              <a:ext uri="{FF2B5EF4-FFF2-40B4-BE49-F238E27FC236}">
                <a16:creationId xmlns:a16="http://schemas.microsoft.com/office/drawing/2014/main" id="{459029A7-B2A8-0E99-9E9F-85A0083C1ABB}"/>
              </a:ext>
            </a:extLst>
          </p:cNvPr>
          <p:cNvSpPr/>
          <p:nvPr/>
        </p:nvSpPr>
        <p:spPr>
          <a:xfrm>
            <a:off x="5206186" y="3377241"/>
            <a:ext cx="479320" cy="389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D55946E2-6824-A040-CD71-63A1454D7B0E}"/>
              </a:ext>
            </a:extLst>
          </p:cNvPr>
          <p:cNvPicPr>
            <a:picLocks noChangeAspect="1"/>
          </p:cNvPicPr>
          <p:nvPr/>
        </p:nvPicPr>
        <p:blipFill>
          <a:blip r:embed="rId4"/>
          <a:stretch>
            <a:fillRect/>
          </a:stretch>
        </p:blipFill>
        <p:spPr>
          <a:xfrm>
            <a:off x="2626047" y="2691443"/>
            <a:ext cx="4913016" cy="685798"/>
          </a:xfrm>
          <a:prstGeom prst="rect">
            <a:avLst/>
          </a:prstGeom>
        </p:spPr>
      </p:pic>
      <p:grpSp>
        <p:nvGrpSpPr>
          <p:cNvPr id="22" name="Agrupar 21">
            <a:extLst>
              <a:ext uri="{FF2B5EF4-FFF2-40B4-BE49-F238E27FC236}">
                <a16:creationId xmlns:a16="http://schemas.microsoft.com/office/drawing/2014/main" id="{DE2E0E89-96A9-FCFF-6D58-0270D4C617C9}"/>
              </a:ext>
            </a:extLst>
          </p:cNvPr>
          <p:cNvGrpSpPr/>
          <p:nvPr/>
        </p:nvGrpSpPr>
        <p:grpSpPr>
          <a:xfrm>
            <a:off x="6500453" y="2853737"/>
            <a:ext cx="3980663" cy="1333560"/>
            <a:chOff x="6495440" y="2853892"/>
            <a:chExt cx="3980663" cy="1333560"/>
          </a:xfrm>
        </p:grpSpPr>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CBAA4736-E7E0-971A-F915-6DFE0574E69E}"/>
                    </a:ext>
                  </a:extLst>
                </p:cNvPr>
                <p:cNvSpPr txBox="1"/>
                <p:nvPr/>
              </p:nvSpPr>
              <p:spPr>
                <a:xfrm>
                  <a:off x="6698583" y="3343631"/>
                  <a:ext cx="3777520" cy="843821"/>
                </a:xfrm>
                <a:prstGeom prst="rect">
                  <a:avLst/>
                </a:prstGeom>
                <a:noFill/>
              </p:spPr>
              <p:txBody>
                <a:bodyPr wrap="square">
                  <a:spAutoFit/>
                </a:bodyPr>
                <a:lstStyle/>
                <a:p>
                  <a:pPr>
                    <a:lnSpc>
                      <a:spcPts val="2800"/>
                    </a:lnSpc>
                  </a:pPr>
                  <a:r>
                    <a:rPr lang="pt-BR" sz="3200" dirty="0">
                      <a:solidFill>
                        <a:schemeClr val="accent2"/>
                      </a:solidFill>
                      <a:latin typeface="Cordia New" panose="020B0304020202020204" pitchFamily="34" charset="-34"/>
                      <a:cs typeface="Cordia New" panose="020B0304020202020204" pitchFamily="34" charset="-34"/>
                    </a:rPr>
                    <a:t>Covariance, measurement noise </a:t>
                  </a:r>
                  <a14:m>
                    <m:oMath xmlns:m="http://schemas.openxmlformats.org/officeDocument/2006/math">
                      <m:r>
                        <a:rPr lang="pt-BR" sz="3200" b="1" i="0" dirty="0" smtClean="0">
                          <a:solidFill>
                            <a:schemeClr val="accent2"/>
                          </a:solidFill>
                          <a:effectLst/>
                          <a:latin typeface="Cambria Math" panose="02040503050406030204" pitchFamily="18" charset="0"/>
                        </a:rPr>
                        <m:t>𝐑</m:t>
                      </m:r>
                    </m:oMath>
                  </a14:m>
                  <a:endParaRPr lang="pt-BR" sz="3200" b="1" dirty="0">
                    <a:solidFill>
                      <a:schemeClr val="accent2"/>
                    </a:solidFill>
                    <a:latin typeface="Cordia New" panose="020B0304020202020204" pitchFamily="34" charset="-34"/>
                    <a:cs typeface="Cordia New" panose="020B0304020202020204" pitchFamily="34" charset="-34"/>
                  </a:endParaRPr>
                </a:p>
              </p:txBody>
            </p:sp>
          </mc:Choice>
          <mc:Fallback xmlns="">
            <p:sp>
              <p:nvSpPr>
                <p:cNvPr id="12" name="CaixaDeTexto 11">
                  <a:extLst>
                    <a:ext uri="{FF2B5EF4-FFF2-40B4-BE49-F238E27FC236}">
                      <a16:creationId xmlns:a16="http://schemas.microsoft.com/office/drawing/2014/main" id="{CBAA4736-E7E0-971A-F915-6DFE0574E69E}"/>
                    </a:ext>
                  </a:extLst>
                </p:cNvPr>
                <p:cNvSpPr txBox="1">
                  <a:spLocks noRot="1" noChangeAspect="1" noMove="1" noResize="1" noEditPoints="1" noAdjustHandles="1" noChangeArrowheads="1" noChangeShapeType="1" noTextEdit="1"/>
                </p:cNvSpPr>
                <p:nvPr/>
              </p:nvSpPr>
              <p:spPr>
                <a:xfrm>
                  <a:off x="6698583" y="3343631"/>
                  <a:ext cx="3777520" cy="843821"/>
                </a:xfrm>
                <a:prstGeom prst="rect">
                  <a:avLst/>
                </a:prstGeom>
                <a:blipFill>
                  <a:blip r:embed="rId5"/>
                  <a:stretch>
                    <a:fillRect l="-4200" t="-20863" b="-24460"/>
                  </a:stretch>
                </a:blipFill>
              </p:spPr>
              <p:txBody>
                <a:bodyPr/>
                <a:lstStyle/>
                <a:p>
                  <a:r>
                    <a:rPr lang="en-US">
                      <a:noFill/>
                    </a:rPr>
                    <a:t> </a:t>
                  </a:r>
                </a:p>
              </p:txBody>
            </p:sp>
          </mc:Fallback>
        </mc:AlternateContent>
        <p:sp>
          <p:nvSpPr>
            <p:cNvPr id="13" name="Retângulo 12">
              <a:extLst>
                <a:ext uri="{FF2B5EF4-FFF2-40B4-BE49-F238E27FC236}">
                  <a16:creationId xmlns:a16="http://schemas.microsoft.com/office/drawing/2014/main" id="{8A547A3D-3C89-2E4F-8C65-FB7785BB91A2}"/>
                </a:ext>
              </a:extLst>
            </p:cNvPr>
            <p:cNvSpPr/>
            <p:nvPr/>
          </p:nvSpPr>
          <p:spPr>
            <a:xfrm>
              <a:off x="6495440" y="2853892"/>
              <a:ext cx="466271" cy="510141"/>
            </a:xfrm>
            <a:custGeom>
              <a:avLst/>
              <a:gdLst>
                <a:gd name="connsiteX0" fmla="*/ 0 w 466271"/>
                <a:gd name="connsiteY0" fmla="*/ 0 h 510141"/>
                <a:gd name="connsiteX1" fmla="*/ 466271 w 466271"/>
                <a:gd name="connsiteY1" fmla="*/ 0 h 510141"/>
                <a:gd name="connsiteX2" fmla="*/ 466271 w 466271"/>
                <a:gd name="connsiteY2" fmla="*/ 510141 h 510141"/>
                <a:gd name="connsiteX3" fmla="*/ 0 w 466271"/>
                <a:gd name="connsiteY3" fmla="*/ 510141 h 510141"/>
                <a:gd name="connsiteX4" fmla="*/ 0 w 466271"/>
                <a:gd name="connsiteY4" fmla="*/ 0 h 510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271" h="510141" extrusionOk="0">
                  <a:moveTo>
                    <a:pt x="0" y="0"/>
                  </a:moveTo>
                  <a:cubicBezTo>
                    <a:pt x="217360" y="-29163"/>
                    <a:pt x="240871" y="48049"/>
                    <a:pt x="466271" y="0"/>
                  </a:cubicBezTo>
                  <a:cubicBezTo>
                    <a:pt x="520803" y="249030"/>
                    <a:pt x="434300" y="276860"/>
                    <a:pt x="466271" y="510141"/>
                  </a:cubicBezTo>
                  <a:cubicBezTo>
                    <a:pt x="295757" y="511224"/>
                    <a:pt x="122781" y="477477"/>
                    <a:pt x="0" y="510141"/>
                  </a:cubicBezTo>
                  <a:cubicBezTo>
                    <a:pt x="-48700" y="291219"/>
                    <a:pt x="16414" y="198808"/>
                    <a:pt x="0" y="0"/>
                  </a:cubicBezTo>
                  <a:close/>
                </a:path>
              </a:pathLst>
            </a:custGeom>
            <a:noFill/>
            <a:ln w="38100">
              <a:solidFill>
                <a:schemeClr val="accent2"/>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9" name="Agrupar 18">
            <a:extLst>
              <a:ext uri="{FF2B5EF4-FFF2-40B4-BE49-F238E27FC236}">
                <a16:creationId xmlns:a16="http://schemas.microsoft.com/office/drawing/2014/main" id="{4E3A76E7-236C-ACD5-DE52-336DD9978DF5}"/>
              </a:ext>
            </a:extLst>
          </p:cNvPr>
          <p:cNvGrpSpPr/>
          <p:nvPr/>
        </p:nvGrpSpPr>
        <p:grpSpPr>
          <a:xfrm>
            <a:off x="243670" y="2838817"/>
            <a:ext cx="3046384" cy="584775"/>
            <a:chOff x="243670" y="2838817"/>
            <a:chExt cx="3046384" cy="584775"/>
          </a:xfrm>
        </p:grpSpPr>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C63C6C7-4075-74D0-63FB-3EACB93730F7}"/>
                    </a:ext>
                  </a:extLst>
                </p:cNvPr>
                <p:cNvSpPr txBox="1"/>
                <p:nvPr/>
              </p:nvSpPr>
              <p:spPr>
                <a:xfrm>
                  <a:off x="243670" y="2838817"/>
                  <a:ext cx="2333648" cy="584775"/>
                </a:xfrm>
                <a:prstGeom prst="rect">
                  <a:avLst/>
                </a:prstGeom>
                <a:noFill/>
              </p:spPr>
              <p:txBody>
                <a:bodyPr wrap="square">
                  <a:spAutoFit/>
                </a:bodyPr>
                <a:lstStyle/>
                <a:p>
                  <a:r>
                    <a:rPr lang="pt-BR" sz="3200" b="0" dirty="0">
                      <a:solidFill>
                        <a:schemeClr val="accent4"/>
                      </a:solidFill>
                      <a:effectLst/>
                      <a:latin typeface="Cordia New" panose="020B0304020202020204" pitchFamily="34" charset="-34"/>
                      <a:cs typeface="Cordia New" panose="020B0304020202020204" pitchFamily="34" charset="-34"/>
                    </a:rPr>
                    <a:t>Kalman </a:t>
                  </a:r>
                  <a:r>
                    <a:rPr lang="pt-BR" sz="3200" b="0" dirty="0" err="1">
                      <a:solidFill>
                        <a:schemeClr val="accent4"/>
                      </a:solidFill>
                      <a:effectLst/>
                      <a:latin typeface="Cordia New" panose="020B0304020202020204" pitchFamily="34" charset="-34"/>
                      <a:cs typeface="Cordia New" panose="020B0304020202020204" pitchFamily="34" charset="-34"/>
                    </a:rPr>
                    <a:t>gain</a:t>
                  </a:r>
                  <a:r>
                    <a:rPr lang="pt-BR" sz="3200" b="0" dirty="0">
                      <a:solidFill>
                        <a:schemeClr val="accent4"/>
                      </a:solidFill>
                      <a:effectLst/>
                      <a:latin typeface="Cordia New" panose="020B0304020202020204" pitchFamily="34" charset="-34"/>
                      <a:cs typeface="Cordia New" panose="020B0304020202020204" pitchFamily="34" charset="-34"/>
                    </a:rPr>
                    <a:t> </a:t>
                  </a:r>
                  <a14:m>
                    <m:oMath xmlns:m="http://schemas.openxmlformats.org/officeDocument/2006/math">
                      <m:r>
                        <a:rPr lang="pt-BR" sz="2800" b="1" i="0" dirty="0" smtClean="0">
                          <a:solidFill>
                            <a:schemeClr val="accent4"/>
                          </a:solidFill>
                          <a:effectLst/>
                          <a:latin typeface="Cambria Math" panose="02040503050406030204" pitchFamily="18" charset="0"/>
                        </a:rPr>
                        <m:t>𝐊</m:t>
                      </m:r>
                    </m:oMath>
                  </a14:m>
                  <a:r>
                    <a:rPr lang="pt-BR" sz="2800" b="0" dirty="0">
                      <a:solidFill>
                        <a:schemeClr val="accent4"/>
                      </a:solidFill>
                      <a:effectLst/>
                      <a:latin typeface="Cordia New" panose="020B0304020202020204" pitchFamily="34" charset="-34"/>
                      <a:cs typeface="Cordia New" panose="020B0304020202020204" pitchFamily="34" charset="-34"/>
                    </a:rPr>
                    <a:t> </a:t>
                  </a:r>
                  <a:endParaRPr lang="pt-BR" sz="2800" dirty="0">
                    <a:solidFill>
                      <a:schemeClr val="accent4"/>
                    </a:solidFill>
                    <a:latin typeface="Cordia New" panose="020B0304020202020204" pitchFamily="34" charset="-34"/>
                    <a:cs typeface="Cordia New" panose="020B0304020202020204" pitchFamily="34" charset="-34"/>
                  </a:endParaRPr>
                </a:p>
              </p:txBody>
            </p:sp>
          </mc:Choice>
          <mc:Fallback xmlns="">
            <p:sp>
              <p:nvSpPr>
                <p:cNvPr id="15" name="CaixaDeTexto 14">
                  <a:extLst>
                    <a:ext uri="{FF2B5EF4-FFF2-40B4-BE49-F238E27FC236}">
                      <a16:creationId xmlns:a16="http://schemas.microsoft.com/office/drawing/2014/main" id="{BC63C6C7-4075-74D0-63FB-3EACB93730F7}"/>
                    </a:ext>
                  </a:extLst>
                </p:cNvPr>
                <p:cNvSpPr txBox="1">
                  <a:spLocks noRot="1" noChangeAspect="1" noMove="1" noResize="1" noEditPoints="1" noAdjustHandles="1" noChangeArrowheads="1" noChangeShapeType="1" noTextEdit="1"/>
                </p:cNvSpPr>
                <p:nvPr/>
              </p:nvSpPr>
              <p:spPr>
                <a:xfrm>
                  <a:off x="243670" y="2838817"/>
                  <a:ext cx="2333648" cy="584775"/>
                </a:xfrm>
                <a:prstGeom prst="rect">
                  <a:avLst/>
                </a:prstGeom>
                <a:blipFill>
                  <a:blip r:embed="rId6"/>
                  <a:stretch>
                    <a:fillRect l="-6789" t="-12500" b="-34375"/>
                  </a:stretch>
                </a:blipFill>
              </p:spPr>
              <p:txBody>
                <a:bodyPr/>
                <a:lstStyle/>
                <a:p>
                  <a:r>
                    <a:rPr lang="en-US">
                      <a:noFill/>
                    </a:rPr>
                    <a:t> </a:t>
                  </a:r>
                </a:p>
              </p:txBody>
            </p:sp>
          </mc:Fallback>
        </mc:AlternateContent>
        <p:sp>
          <p:nvSpPr>
            <p:cNvPr id="16" name="Retângulo 15">
              <a:extLst>
                <a:ext uri="{FF2B5EF4-FFF2-40B4-BE49-F238E27FC236}">
                  <a16:creationId xmlns:a16="http://schemas.microsoft.com/office/drawing/2014/main" id="{B80828AD-546E-7DC7-5C46-A794914B368E}"/>
                </a:ext>
              </a:extLst>
            </p:cNvPr>
            <p:cNvSpPr/>
            <p:nvPr/>
          </p:nvSpPr>
          <p:spPr>
            <a:xfrm>
              <a:off x="2672171" y="2853737"/>
              <a:ext cx="617883" cy="510296"/>
            </a:xfrm>
            <a:custGeom>
              <a:avLst/>
              <a:gdLst>
                <a:gd name="connsiteX0" fmla="*/ 0 w 617883"/>
                <a:gd name="connsiteY0" fmla="*/ 0 h 510296"/>
                <a:gd name="connsiteX1" fmla="*/ 308942 w 617883"/>
                <a:gd name="connsiteY1" fmla="*/ 0 h 510296"/>
                <a:gd name="connsiteX2" fmla="*/ 617883 w 617883"/>
                <a:gd name="connsiteY2" fmla="*/ 0 h 510296"/>
                <a:gd name="connsiteX3" fmla="*/ 617883 w 617883"/>
                <a:gd name="connsiteY3" fmla="*/ 510296 h 510296"/>
                <a:gd name="connsiteX4" fmla="*/ 315120 w 617883"/>
                <a:gd name="connsiteY4" fmla="*/ 510296 h 510296"/>
                <a:gd name="connsiteX5" fmla="*/ 0 w 617883"/>
                <a:gd name="connsiteY5" fmla="*/ 510296 h 510296"/>
                <a:gd name="connsiteX6" fmla="*/ 0 w 617883"/>
                <a:gd name="connsiteY6" fmla="*/ 0 h 51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883" h="510296" extrusionOk="0">
                  <a:moveTo>
                    <a:pt x="0" y="0"/>
                  </a:moveTo>
                  <a:cubicBezTo>
                    <a:pt x="84715" y="-27724"/>
                    <a:pt x="231415" y="19592"/>
                    <a:pt x="308942" y="0"/>
                  </a:cubicBezTo>
                  <a:cubicBezTo>
                    <a:pt x="386469" y="-19592"/>
                    <a:pt x="511498" y="34956"/>
                    <a:pt x="617883" y="0"/>
                  </a:cubicBezTo>
                  <a:cubicBezTo>
                    <a:pt x="643190" y="241076"/>
                    <a:pt x="577910" y="319452"/>
                    <a:pt x="617883" y="510296"/>
                  </a:cubicBezTo>
                  <a:cubicBezTo>
                    <a:pt x="475123" y="535409"/>
                    <a:pt x="420173" y="492407"/>
                    <a:pt x="315120" y="510296"/>
                  </a:cubicBezTo>
                  <a:cubicBezTo>
                    <a:pt x="210067" y="528185"/>
                    <a:pt x="79475" y="492793"/>
                    <a:pt x="0" y="510296"/>
                  </a:cubicBezTo>
                  <a:cubicBezTo>
                    <a:pt x="-18635" y="287102"/>
                    <a:pt x="29157" y="175631"/>
                    <a:pt x="0" y="0"/>
                  </a:cubicBezTo>
                  <a:close/>
                </a:path>
              </a:pathLst>
            </a:custGeom>
            <a:noFill/>
            <a:ln w="38100">
              <a:solidFill>
                <a:schemeClr val="accent4"/>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0" name="CaixaDeTexto 19">
            <a:extLst>
              <a:ext uri="{FF2B5EF4-FFF2-40B4-BE49-F238E27FC236}">
                <a16:creationId xmlns:a16="http://schemas.microsoft.com/office/drawing/2014/main" id="{EED3D6E6-3CF7-E770-BA24-B5CD9C3ECC67}"/>
              </a:ext>
            </a:extLst>
          </p:cNvPr>
          <p:cNvSpPr txBox="1"/>
          <p:nvPr/>
        </p:nvSpPr>
        <p:spPr>
          <a:xfrm>
            <a:off x="243670" y="4973604"/>
            <a:ext cx="11704660" cy="400110"/>
          </a:xfrm>
          <a:prstGeom prst="rect">
            <a:avLst/>
          </a:prstGeom>
          <a:noFill/>
        </p:spPr>
        <p:txBody>
          <a:bodyPr wrap="square">
            <a:spAutoFit/>
          </a:bodyPr>
          <a:lstStyle/>
          <a:p>
            <a:pPr algn="ctr"/>
            <a:r>
              <a:rPr lang="en-US" sz="2000" dirty="0">
                <a:latin typeface="Cavolini" panose="03000502040302020204" pitchFamily="66" charset="0"/>
                <a:cs typeface="Cavolini" panose="03000502040302020204" pitchFamily="66" charset="0"/>
              </a:rPr>
              <a:t>We will define the measurement </a:t>
            </a:r>
            <a:r>
              <a:rPr lang="en-US" sz="2000" dirty="0">
                <a:solidFill>
                  <a:schemeClr val="accent2"/>
                </a:solidFill>
                <a:latin typeface="Cavolini" panose="03000502040302020204" pitchFamily="66" charset="0"/>
                <a:cs typeface="Cavolini" panose="03000502040302020204" pitchFamily="66" charset="0"/>
              </a:rPr>
              <a:t>(</a:t>
            </a:r>
            <a:r>
              <a:rPr lang="en-US" sz="2000" dirty="0" err="1">
                <a:solidFill>
                  <a:schemeClr val="accent2"/>
                </a:solidFill>
                <a:latin typeface="Cavolini" panose="03000502040302020204" pitchFamily="66" charset="0"/>
                <a:cs typeface="Cavolini" panose="03000502040302020204" pitchFamily="66" charset="0"/>
              </a:rPr>
              <a:t>z,R</a:t>
            </a:r>
            <a:r>
              <a:rPr lang="en-US" sz="2000" dirty="0">
                <a:solidFill>
                  <a:schemeClr val="accent2"/>
                </a:solidFill>
                <a:latin typeface="Cavolini" panose="03000502040302020204" pitchFamily="66" charset="0"/>
                <a:cs typeface="Cavolini" panose="03000502040302020204" pitchFamily="66" charset="0"/>
              </a:rPr>
              <a:t>)</a:t>
            </a:r>
            <a:r>
              <a:rPr lang="en-US" sz="2000" dirty="0">
                <a:latin typeface="Cavolini" panose="03000502040302020204" pitchFamily="66" charset="0"/>
                <a:cs typeface="Cavolini" panose="03000502040302020204" pitchFamily="66" charset="0"/>
              </a:rPr>
              <a:t> and the observation matrix </a:t>
            </a:r>
            <a:r>
              <a:rPr lang="en-US" sz="2000" dirty="0">
                <a:solidFill>
                  <a:schemeClr val="accent3"/>
                </a:solidFill>
                <a:latin typeface="Cavolini" panose="03000502040302020204" pitchFamily="66" charset="0"/>
                <a:cs typeface="Cavolini" panose="03000502040302020204" pitchFamily="66" charset="0"/>
              </a:rPr>
              <a:t>H</a:t>
            </a:r>
            <a:endParaRPr lang="pt-BR" sz="2000" dirty="0">
              <a:solidFill>
                <a:schemeClr val="accent3"/>
              </a:solidFill>
              <a:latin typeface="Cavolini" panose="03000502040302020204" pitchFamily="66" charset="0"/>
              <a:cs typeface="Cavolini" panose="03000502040302020204" pitchFamily="66" charset="0"/>
            </a:endParaRPr>
          </a:p>
        </p:txBody>
      </p:sp>
      <p:grpSp>
        <p:nvGrpSpPr>
          <p:cNvPr id="10" name="Agrupar 9">
            <a:extLst>
              <a:ext uri="{FF2B5EF4-FFF2-40B4-BE49-F238E27FC236}">
                <a16:creationId xmlns:a16="http://schemas.microsoft.com/office/drawing/2014/main" id="{8CE1A7BE-A526-F2DD-CBC7-56990E1BB595}"/>
              </a:ext>
            </a:extLst>
          </p:cNvPr>
          <p:cNvGrpSpPr/>
          <p:nvPr/>
        </p:nvGrpSpPr>
        <p:grpSpPr>
          <a:xfrm>
            <a:off x="800299" y="2207692"/>
            <a:ext cx="2484856" cy="584775"/>
            <a:chOff x="800299" y="2207692"/>
            <a:chExt cx="2484856" cy="584775"/>
          </a:xfrm>
        </p:grpSpPr>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E19EB194-5BBF-8760-DC95-33475D799B15}"/>
                    </a:ext>
                  </a:extLst>
                </p:cNvPr>
                <p:cNvSpPr txBox="1"/>
                <p:nvPr/>
              </p:nvSpPr>
              <p:spPr>
                <a:xfrm>
                  <a:off x="800299" y="2207692"/>
                  <a:ext cx="1639763" cy="584775"/>
                </a:xfrm>
                <a:prstGeom prst="rect">
                  <a:avLst/>
                </a:prstGeom>
                <a:noFill/>
              </p:spPr>
              <p:txBody>
                <a:bodyPr wrap="square">
                  <a:spAutoFit/>
                </a:bodyPr>
                <a:lstStyle/>
                <a:p>
                  <a:pPr algn="r"/>
                  <a:r>
                    <a:rPr lang="pt-BR" sz="3200" dirty="0" err="1">
                      <a:solidFill>
                        <a:schemeClr val="accent4"/>
                      </a:solidFill>
                      <a:latin typeface="Cordia New" panose="020B0304020202020204" pitchFamily="34" charset="-34"/>
                      <a:cs typeface="Cordia New" panose="020B0304020202020204" pitchFamily="34" charset="-34"/>
                    </a:rPr>
                    <a:t>residue</a:t>
                  </a:r>
                  <a:r>
                    <a:rPr lang="pt-BR" sz="3200" dirty="0">
                      <a:solidFill>
                        <a:schemeClr val="accent4"/>
                      </a:solidFill>
                      <a:latin typeface="Cordia New" panose="020B0304020202020204" pitchFamily="34" charset="-34"/>
                      <a:cs typeface="Cordia New" panose="020B0304020202020204" pitchFamily="34" charset="-34"/>
                    </a:rPr>
                    <a:t> </a:t>
                  </a:r>
                  <a14:m>
                    <m:oMath xmlns:m="http://schemas.openxmlformats.org/officeDocument/2006/math">
                      <m:r>
                        <a:rPr lang="pt-BR" sz="2400" b="1" i="0" dirty="0" smtClean="0">
                          <a:solidFill>
                            <a:schemeClr val="accent4"/>
                          </a:solidFill>
                          <a:effectLst/>
                          <a:latin typeface="Cambria Math" panose="02040503050406030204" pitchFamily="18" charset="0"/>
                        </a:rPr>
                        <m:t>𝐲</m:t>
                      </m:r>
                    </m:oMath>
                  </a14:m>
                  <a:r>
                    <a:rPr lang="pt-BR" sz="2800" b="0" dirty="0">
                      <a:solidFill>
                        <a:schemeClr val="accent4"/>
                      </a:solidFill>
                      <a:effectLst/>
                      <a:latin typeface="Cordia New" panose="020B0304020202020204" pitchFamily="34" charset="-34"/>
                      <a:cs typeface="Cordia New" panose="020B0304020202020204" pitchFamily="34" charset="-34"/>
                    </a:rPr>
                    <a:t> </a:t>
                  </a:r>
                  <a:endParaRPr lang="pt-BR" sz="2800" dirty="0">
                    <a:solidFill>
                      <a:schemeClr val="accent4"/>
                    </a:solidFill>
                    <a:latin typeface="Cordia New" panose="020B0304020202020204" pitchFamily="34" charset="-34"/>
                    <a:cs typeface="Cordia New" panose="020B0304020202020204" pitchFamily="34" charset="-34"/>
                  </a:endParaRPr>
                </a:p>
              </p:txBody>
            </p:sp>
          </mc:Choice>
          <mc:Fallback xmlns="">
            <p:sp>
              <p:nvSpPr>
                <p:cNvPr id="17" name="CaixaDeTexto 16">
                  <a:extLst>
                    <a:ext uri="{FF2B5EF4-FFF2-40B4-BE49-F238E27FC236}">
                      <a16:creationId xmlns:a16="http://schemas.microsoft.com/office/drawing/2014/main" id="{E19EB194-5BBF-8760-DC95-33475D799B15}"/>
                    </a:ext>
                  </a:extLst>
                </p:cNvPr>
                <p:cNvSpPr txBox="1">
                  <a:spLocks noRot="1" noChangeAspect="1" noMove="1" noResize="1" noEditPoints="1" noAdjustHandles="1" noChangeArrowheads="1" noChangeShapeType="1" noTextEdit="1"/>
                </p:cNvSpPr>
                <p:nvPr/>
              </p:nvSpPr>
              <p:spPr>
                <a:xfrm>
                  <a:off x="800299" y="2207692"/>
                  <a:ext cx="1639763" cy="584775"/>
                </a:xfrm>
                <a:prstGeom prst="rect">
                  <a:avLst/>
                </a:prstGeom>
                <a:blipFill>
                  <a:blip r:embed="rId7"/>
                  <a:stretch>
                    <a:fillRect t="-13542" b="-33333"/>
                  </a:stretch>
                </a:blipFill>
              </p:spPr>
              <p:txBody>
                <a:bodyPr/>
                <a:lstStyle/>
                <a:p>
                  <a:r>
                    <a:rPr lang="en-US">
                      <a:noFill/>
                    </a:rPr>
                    <a:t> </a:t>
                  </a:r>
                </a:p>
              </p:txBody>
            </p:sp>
          </mc:Fallback>
        </mc:AlternateContent>
        <p:sp>
          <p:nvSpPr>
            <p:cNvPr id="21" name="Retângulo 20">
              <a:extLst>
                <a:ext uri="{FF2B5EF4-FFF2-40B4-BE49-F238E27FC236}">
                  <a16:creationId xmlns:a16="http://schemas.microsoft.com/office/drawing/2014/main" id="{B53AA693-AC3E-774C-9F32-5A67635D8D33}"/>
                </a:ext>
              </a:extLst>
            </p:cNvPr>
            <p:cNvSpPr/>
            <p:nvPr/>
          </p:nvSpPr>
          <p:spPr>
            <a:xfrm>
              <a:off x="2667272" y="2255690"/>
              <a:ext cx="617883" cy="510296"/>
            </a:xfrm>
            <a:custGeom>
              <a:avLst/>
              <a:gdLst>
                <a:gd name="connsiteX0" fmla="*/ 0 w 617883"/>
                <a:gd name="connsiteY0" fmla="*/ 0 h 510296"/>
                <a:gd name="connsiteX1" fmla="*/ 308942 w 617883"/>
                <a:gd name="connsiteY1" fmla="*/ 0 h 510296"/>
                <a:gd name="connsiteX2" fmla="*/ 617883 w 617883"/>
                <a:gd name="connsiteY2" fmla="*/ 0 h 510296"/>
                <a:gd name="connsiteX3" fmla="*/ 617883 w 617883"/>
                <a:gd name="connsiteY3" fmla="*/ 510296 h 510296"/>
                <a:gd name="connsiteX4" fmla="*/ 315120 w 617883"/>
                <a:gd name="connsiteY4" fmla="*/ 510296 h 510296"/>
                <a:gd name="connsiteX5" fmla="*/ 0 w 617883"/>
                <a:gd name="connsiteY5" fmla="*/ 510296 h 510296"/>
                <a:gd name="connsiteX6" fmla="*/ 0 w 617883"/>
                <a:gd name="connsiteY6" fmla="*/ 0 h 51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883" h="510296" extrusionOk="0">
                  <a:moveTo>
                    <a:pt x="0" y="0"/>
                  </a:moveTo>
                  <a:cubicBezTo>
                    <a:pt x="84715" y="-27724"/>
                    <a:pt x="231415" y="19592"/>
                    <a:pt x="308942" y="0"/>
                  </a:cubicBezTo>
                  <a:cubicBezTo>
                    <a:pt x="386469" y="-19592"/>
                    <a:pt x="511498" y="34956"/>
                    <a:pt x="617883" y="0"/>
                  </a:cubicBezTo>
                  <a:cubicBezTo>
                    <a:pt x="643190" y="241076"/>
                    <a:pt x="577910" y="319452"/>
                    <a:pt x="617883" y="510296"/>
                  </a:cubicBezTo>
                  <a:cubicBezTo>
                    <a:pt x="475123" y="535409"/>
                    <a:pt x="420173" y="492407"/>
                    <a:pt x="315120" y="510296"/>
                  </a:cubicBezTo>
                  <a:cubicBezTo>
                    <a:pt x="210067" y="528185"/>
                    <a:pt x="79475" y="492793"/>
                    <a:pt x="0" y="510296"/>
                  </a:cubicBezTo>
                  <a:cubicBezTo>
                    <a:pt x="-18635" y="287102"/>
                    <a:pt x="29157" y="175631"/>
                    <a:pt x="0" y="0"/>
                  </a:cubicBezTo>
                  <a:close/>
                </a:path>
              </a:pathLst>
            </a:custGeom>
            <a:noFill/>
            <a:ln w="38100">
              <a:solidFill>
                <a:schemeClr val="accent4"/>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 name="Agrupar 8">
            <a:extLst>
              <a:ext uri="{FF2B5EF4-FFF2-40B4-BE49-F238E27FC236}">
                <a16:creationId xmlns:a16="http://schemas.microsoft.com/office/drawing/2014/main" id="{780F8878-FE04-6C33-5386-656EAAE5FD97}"/>
              </a:ext>
            </a:extLst>
          </p:cNvPr>
          <p:cNvGrpSpPr/>
          <p:nvPr/>
        </p:nvGrpSpPr>
        <p:grpSpPr>
          <a:xfrm>
            <a:off x="4376751" y="1599133"/>
            <a:ext cx="6384303" cy="1092310"/>
            <a:chOff x="4376751" y="1599133"/>
            <a:chExt cx="6384303" cy="1092310"/>
          </a:xfrm>
        </p:grpSpPr>
        <p:sp>
          <p:nvSpPr>
            <p:cNvPr id="14" name="Retângulo 13">
              <a:extLst>
                <a:ext uri="{FF2B5EF4-FFF2-40B4-BE49-F238E27FC236}">
                  <a16:creationId xmlns:a16="http://schemas.microsoft.com/office/drawing/2014/main" id="{86AB9081-44F3-D4D8-48DF-694395849AEF}"/>
                </a:ext>
              </a:extLst>
            </p:cNvPr>
            <p:cNvSpPr/>
            <p:nvPr/>
          </p:nvSpPr>
          <p:spPr>
            <a:xfrm>
              <a:off x="4376751" y="2188804"/>
              <a:ext cx="398667" cy="502639"/>
            </a:xfrm>
            <a:custGeom>
              <a:avLst/>
              <a:gdLst>
                <a:gd name="connsiteX0" fmla="*/ 0 w 398667"/>
                <a:gd name="connsiteY0" fmla="*/ 0 h 502639"/>
                <a:gd name="connsiteX1" fmla="*/ 398667 w 398667"/>
                <a:gd name="connsiteY1" fmla="*/ 0 h 502639"/>
                <a:gd name="connsiteX2" fmla="*/ 398667 w 398667"/>
                <a:gd name="connsiteY2" fmla="*/ 502639 h 502639"/>
                <a:gd name="connsiteX3" fmla="*/ 0 w 398667"/>
                <a:gd name="connsiteY3" fmla="*/ 502639 h 502639"/>
                <a:gd name="connsiteX4" fmla="*/ 0 w 398667"/>
                <a:gd name="connsiteY4" fmla="*/ 0 h 502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67" h="502639" extrusionOk="0">
                  <a:moveTo>
                    <a:pt x="0" y="0"/>
                  </a:moveTo>
                  <a:cubicBezTo>
                    <a:pt x="89600" y="-9990"/>
                    <a:pt x="264432" y="454"/>
                    <a:pt x="398667" y="0"/>
                  </a:cubicBezTo>
                  <a:cubicBezTo>
                    <a:pt x="426761" y="158769"/>
                    <a:pt x="379494" y="259058"/>
                    <a:pt x="398667" y="502639"/>
                  </a:cubicBezTo>
                  <a:cubicBezTo>
                    <a:pt x="281670" y="543569"/>
                    <a:pt x="131024" y="461012"/>
                    <a:pt x="0" y="502639"/>
                  </a:cubicBezTo>
                  <a:cubicBezTo>
                    <a:pt x="-22609" y="290464"/>
                    <a:pt x="19103" y="206857"/>
                    <a:pt x="0" y="0"/>
                  </a:cubicBezTo>
                  <a:close/>
                </a:path>
              </a:pathLst>
            </a:custGeom>
            <a:noFill/>
            <a:ln w="38100">
              <a:solidFill>
                <a:schemeClr val="accent3"/>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solidFill>
              </a:endParaRPr>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3A1D6428-174F-E803-27F4-0093CD10F805}"/>
                    </a:ext>
                  </a:extLst>
                </p:cNvPr>
                <p:cNvSpPr txBox="1"/>
                <p:nvPr/>
              </p:nvSpPr>
              <p:spPr>
                <a:xfrm>
                  <a:off x="4775418" y="1599133"/>
                  <a:ext cx="3846331" cy="584775"/>
                </a:xfrm>
                <a:prstGeom prst="rect">
                  <a:avLst/>
                </a:prstGeom>
                <a:noFill/>
              </p:spPr>
              <p:txBody>
                <a:bodyPr wrap="square">
                  <a:spAutoFit/>
                </a:bodyPr>
                <a:lstStyle/>
                <a:p>
                  <a:r>
                    <a:rPr lang="en-US" sz="3200" dirty="0">
                      <a:solidFill>
                        <a:schemeClr val="accent3"/>
                      </a:solidFill>
                      <a:latin typeface="Cordia New" panose="020B0304020202020204" pitchFamily="34" charset="-34"/>
                      <a:cs typeface="Cordia New" panose="020B0304020202020204" pitchFamily="34" charset="-34"/>
                    </a:rPr>
                    <a:t>Observation matrix </a:t>
                  </a:r>
                  <a14:m>
                    <m:oMath xmlns:m="http://schemas.openxmlformats.org/officeDocument/2006/math">
                      <m:r>
                        <a:rPr lang="pt-BR" sz="3200" b="1" dirty="0">
                          <a:solidFill>
                            <a:schemeClr val="accent3"/>
                          </a:solidFill>
                          <a:latin typeface="Cambria Math" panose="02040503050406030204" pitchFamily="18" charset="0"/>
                        </a:rPr>
                        <m:t>𝐇</m:t>
                      </m:r>
                      <m:r>
                        <a:rPr lang="pt-BR" sz="3200" b="0" i="0" dirty="0" smtClean="0">
                          <a:solidFill>
                            <a:schemeClr val="accent3"/>
                          </a:solidFill>
                          <a:effectLst/>
                          <a:latin typeface="Cambria Math" panose="02040503050406030204" pitchFamily="18" charset="0"/>
                        </a:rPr>
                        <m:t> </m:t>
                      </m:r>
                    </m:oMath>
                  </a14:m>
                  <a:endParaRPr lang="pt-BR" sz="2800" dirty="0">
                    <a:solidFill>
                      <a:schemeClr val="accent3"/>
                    </a:solidFill>
                    <a:latin typeface="Cordia New" panose="020B0304020202020204" pitchFamily="34" charset="-34"/>
                    <a:cs typeface="Cordia New" panose="020B0304020202020204" pitchFamily="34" charset="-34"/>
                  </a:endParaRPr>
                </a:p>
              </p:txBody>
            </p:sp>
          </mc:Choice>
          <mc:Fallback xmlns="">
            <p:sp>
              <p:nvSpPr>
                <p:cNvPr id="18" name="CaixaDeTexto 17">
                  <a:extLst>
                    <a:ext uri="{FF2B5EF4-FFF2-40B4-BE49-F238E27FC236}">
                      <a16:creationId xmlns:a16="http://schemas.microsoft.com/office/drawing/2014/main" id="{3A1D6428-174F-E803-27F4-0093CD10F805}"/>
                    </a:ext>
                  </a:extLst>
                </p:cNvPr>
                <p:cNvSpPr txBox="1">
                  <a:spLocks noRot="1" noChangeAspect="1" noMove="1" noResize="1" noEditPoints="1" noAdjustHandles="1" noChangeArrowheads="1" noChangeShapeType="1" noTextEdit="1"/>
                </p:cNvSpPr>
                <p:nvPr/>
              </p:nvSpPr>
              <p:spPr>
                <a:xfrm>
                  <a:off x="4775418" y="1599133"/>
                  <a:ext cx="3846331" cy="584775"/>
                </a:xfrm>
                <a:prstGeom prst="rect">
                  <a:avLst/>
                </a:prstGeom>
                <a:blipFill>
                  <a:blip r:embed="rId8"/>
                  <a:stretch>
                    <a:fillRect l="-3962" t="-10417" b="-364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D182FD39-902C-509F-967C-46A0E231A31E}"/>
                    </a:ext>
                  </a:extLst>
                </p:cNvPr>
                <p:cNvSpPr txBox="1"/>
                <p:nvPr/>
              </p:nvSpPr>
              <p:spPr>
                <a:xfrm>
                  <a:off x="5282649" y="2112870"/>
                  <a:ext cx="5478405" cy="543739"/>
                </a:xfrm>
                <a:prstGeom prst="rect">
                  <a:avLst/>
                </a:prstGeom>
                <a:noFill/>
              </p:spPr>
              <p:txBody>
                <a:bodyPr wrap="square" rtlCol="0">
                  <a:spAutoFit/>
                </a:bodyPr>
                <a:lstStyle/>
                <a:p>
                  <a:pPr algn="r">
                    <a:lnSpc>
                      <a:spcPts val="1600"/>
                    </a:lnSpc>
                  </a:pPr>
                  <a:r>
                    <a:rPr lang="en-US" sz="2400" dirty="0">
                      <a:solidFill>
                        <a:schemeClr val="accent3"/>
                      </a:solidFill>
                      <a:latin typeface="Cordia New" panose="020B0304020202020204" pitchFamily="34" charset="-34"/>
                      <a:cs typeface="Cordia New" panose="020B0304020202020204" pitchFamily="34" charset="-34"/>
                    </a:rPr>
                    <a:t>We define  </a:t>
                  </a:r>
                  <a14:m>
                    <m:oMath xmlns:m="http://schemas.openxmlformats.org/officeDocument/2006/math">
                      <m:r>
                        <a:rPr lang="en-US" sz="2400" b="1" i="1" dirty="0" smtClean="0">
                          <a:solidFill>
                            <a:schemeClr val="accent3"/>
                          </a:solidFill>
                          <a:latin typeface="Cambria Math" panose="02040503050406030204" pitchFamily="18" charset="0"/>
                        </a:rPr>
                        <m:t>𝑯</m:t>
                      </m:r>
                    </m:oMath>
                  </a14:m>
                  <a:r>
                    <a:rPr lang="en-US" sz="2400" dirty="0">
                      <a:solidFill>
                        <a:schemeClr val="accent3"/>
                      </a:solidFill>
                      <a:latin typeface="Cordia New" panose="020B0304020202020204" pitchFamily="34" charset="-34"/>
                      <a:cs typeface="Cordia New" panose="020B0304020202020204" pitchFamily="34" charset="-34"/>
                    </a:rPr>
                    <a:t>so that </a:t>
                  </a:r>
                  <a14:m>
                    <m:oMath xmlns:m="http://schemas.openxmlformats.org/officeDocument/2006/math">
                      <m:r>
                        <a:rPr lang="pt-BR" sz="2400" b="1" i="1" smtClean="0">
                          <a:solidFill>
                            <a:schemeClr val="accent3"/>
                          </a:solidFill>
                          <a:latin typeface="Cambria Math" panose="02040503050406030204" pitchFamily="18" charset="0"/>
                        </a:rPr>
                        <m:t>𝑯</m:t>
                      </m:r>
                      <m:acc>
                        <m:accPr>
                          <m:chr m:val="̅"/>
                          <m:ctrlPr>
                            <a:rPr lang="pt-BR" sz="2400" b="1" i="1" smtClean="0">
                              <a:solidFill>
                                <a:schemeClr val="accent3"/>
                              </a:solidFill>
                              <a:latin typeface="Cambria Math" panose="02040503050406030204" pitchFamily="18" charset="0"/>
                            </a:rPr>
                          </m:ctrlPr>
                        </m:accPr>
                        <m:e>
                          <m:r>
                            <a:rPr lang="pt-BR" sz="2400" b="1" i="1" smtClean="0">
                              <a:solidFill>
                                <a:schemeClr val="accent3"/>
                              </a:solidFill>
                              <a:latin typeface="Cambria Math" panose="02040503050406030204" pitchFamily="18" charset="0"/>
                            </a:rPr>
                            <m:t>𝒙</m:t>
                          </m:r>
                        </m:e>
                      </m:acc>
                    </m:oMath>
                  </a14:m>
                  <a:r>
                    <a:rPr lang="en-US" sz="2400" b="1" dirty="0">
                      <a:solidFill>
                        <a:schemeClr val="accent3"/>
                      </a:solidFill>
                      <a:latin typeface="Cordia New" panose="020B0304020202020204" pitchFamily="34" charset="-34"/>
                      <a:cs typeface="Cordia New" panose="020B0304020202020204" pitchFamily="34" charset="-34"/>
                    </a:rPr>
                    <a:t> </a:t>
                  </a:r>
                  <a:r>
                    <a:rPr lang="en-US" sz="2400" dirty="0">
                      <a:solidFill>
                        <a:schemeClr val="accent3"/>
                      </a:solidFill>
                      <a:latin typeface="Cordia New" panose="020B0304020202020204" pitchFamily="34" charset="-34"/>
                      <a:cs typeface="Cordia New" panose="020B0304020202020204" pitchFamily="34" charset="-34"/>
                    </a:rPr>
                    <a:t>has the same unit as the measurement. </a:t>
                  </a:r>
                  <a:endParaRPr lang="pt-BR" sz="2400" dirty="0">
                    <a:solidFill>
                      <a:schemeClr val="accent3"/>
                    </a:solidFill>
                    <a:latin typeface="Cordia New" panose="020B0304020202020204" pitchFamily="34" charset="-34"/>
                    <a:cs typeface="Cordia New" panose="020B0304020202020204" pitchFamily="34" charset="-34"/>
                  </a:endParaRPr>
                </a:p>
              </p:txBody>
            </p:sp>
          </mc:Choice>
          <mc:Fallback xmlns="">
            <p:sp>
              <p:nvSpPr>
                <p:cNvPr id="8" name="CaixaDeTexto 7">
                  <a:extLst>
                    <a:ext uri="{FF2B5EF4-FFF2-40B4-BE49-F238E27FC236}">
                      <a16:creationId xmlns:a16="http://schemas.microsoft.com/office/drawing/2014/main" id="{D182FD39-902C-509F-967C-46A0E231A31E}"/>
                    </a:ext>
                  </a:extLst>
                </p:cNvPr>
                <p:cNvSpPr txBox="1">
                  <a:spLocks noRot="1" noChangeAspect="1" noMove="1" noResize="1" noEditPoints="1" noAdjustHandles="1" noChangeArrowheads="1" noChangeShapeType="1" noTextEdit="1"/>
                </p:cNvSpPr>
                <p:nvPr/>
              </p:nvSpPr>
              <p:spPr>
                <a:xfrm>
                  <a:off x="5282649" y="2112870"/>
                  <a:ext cx="5478405" cy="543739"/>
                </a:xfrm>
                <a:prstGeom prst="rect">
                  <a:avLst/>
                </a:prstGeom>
                <a:blipFill>
                  <a:blip r:embed="rId9"/>
                  <a:stretch>
                    <a:fillRect t="-28090" r="-3007" b="-24719"/>
                  </a:stretch>
                </a:blipFill>
              </p:spPr>
              <p:txBody>
                <a:bodyPr/>
                <a:lstStyle/>
                <a:p>
                  <a:r>
                    <a:rPr lang="en-US">
                      <a:noFill/>
                    </a:rPr>
                    <a:t> </a:t>
                  </a:r>
                </a:p>
              </p:txBody>
            </p:sp>
          </mc:Fallback>
        </mc:AlternateContent>
      </p:grpSp>
      <p:pic>
        <p:nvPicPr>
          <p:cNvPr id="23" name="Imagem 22">
            <a:extLst>
              <a:ext uri="{FF2B5EF4-FFF2-40B4-BE49-F238E27FC236}">
                <a16:creationId xmlns:a16="http://schemas.microsoft.com/office/drawing/2014/main" id="{E1677870-50E6-4B7F-D246-EABEB1B2EDA3}"/>
              </a:ext>
            </a:extLst>
          </p:cNvPr>
          <p:cNvPicPr>
            <a:picLocks noChangeAspect="1"/>
          </p:cNvPicPr>
          <p:nvPr/>
        </p:nvPicPr>
        <p:blipFill>
          <a:blip r:embed="rId10"/>
          <a:stretch>
            <a:fillRect/>
          </a:stretch>
        </p:blipFill>
        <p:spPr>
          <a:xfrm>
            <a:off x="2829781" y="3861484"/>
            <a:ext cx="2744132" cy="577712"/>
          </a:xfrm>
          <a:prstGeom prst="rect">
            <a:avLst/>
          </a:prstGeom>
        </p:spPr>
      </p:pic>
    </p:spTree>
    <p:extLst>
      <p:ext uri="{BB962C8B-B14F-4D97-AF65-F5344CB8AC3E}">
        <p14:creationId xmlns:p14="http://schemas.microsoft.com/office/powerpoint/2010/main" val="15468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403BA9A-5333-A422-6FFF-3027A0DAF637}"/>
                  </a:ext>
                </a:extLst>
              </p:cNvPr>
              <p:cNvSpPr>
                <a:spLocks noGrp="1"/>
              </p:cNvSpPr>
              <p:nvPr>
                <p:ph type="title"/>
              </p:nvPr>
            </p:nvSpPr>
            <p:spPr/>
            <p:txBody>
              <a:bodyPr/>
              <a:lstStyle/>
              <a:p>
                <a14:m>
                  <m:oMath xmlns:m="http://schemas.openxmlformats.org/officeDocument/2006/math">
                    <m:r>
                      <a:rPr lang="pt-BR" b="1" i="1" dirty="0" smtClean="0">
                        <a:latin typeface="Cambria Math" panose="02040503050406030204" pitchFamily="18" charset="0"/>
                      </a:rPr>
                      <m:t>𝑯</m:t>
                    </m:r>
                  </m:oMath>
                </a14:m>
                <a:r>
                  <a:rPr lang="pt-BR" dirty="0"/>
                  <a:t> matrix</a:t>
                </a:r>
              </a:p>
            </p:txBody>
          </p:sp>
        </mc:Choice>
        <mc:Fallback xmlns="">
          <p:sp>
            <p:nvSpPr>
              <p:cNvPr id="2" name="Título 1">
                <a:extLst>
                  <a:ext uri="{FF2B5EF4-FFF2-40B4-BE49-F238E27FC236}">
                    <a16:creationId xmlns:a16="http://schemas.microsoft.com/office/drawing/2014/main" id="{6403BA9A-5333-A422-6FFF-3027A0DAF637}"/>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pic>
        <p:nvPicPr>
          <p:cNvPr id="4" name="Imagem 3">
            <a:extLst>
              <a:ext uri="{FF2B5EF4-FFF2-40B4-BE49-F238E27FC236}">
                <a16:creationId xmlns:a16="http://schemas.microsoft.com/office/drawing/2014/main" id="{50BD8617-7B47-2E83-A02C-3CC0A89EC3AC}"/>
              </a:ext>
            </a:extLst>
          </p:cNvPr>
          <p:cNvPicPr>
            <a:picLocks noChangeAspect="1"/>
          </p:cNvPicPr>
          <p:nvPr/>
        </p:nvPicPr>
        <p:blipFill>
          <a:blip r:embed="rId3"/>
          <a:stretch>
            <a:fillRect/>
          </a:stretch>
        </p:blipFill>
        <p:spPr>
          <a:xfrm>
            <a:off x="1517747" y="2084832"/>
            <a:ext cx="3543388" cy="2803691"/>
          </a:xfrm>
          <a:prstGeom prst="rect">
            <a:avLst/>
          </a:prstGeom>
        </p:spPr>
      </p:pic>
      <p:sp>
        <p:nvSpPr>
          <p:cNvPr id="6" name="CaixaDeTexto 5">
            <a:extLst>
              <a:ext uri="{FF2B5EF4-FFF2-40B4-BE49-F238E27FC236}">
                <a16:creationId xmlns:a16="http://schemas.microsoft.com/office/drawing/2014/main" id="{4E0C9739-80BA-B2A9-5DF4-F1466036475F}"/>
              </a:ext>
            </a:extLst>
          </p:cNvPr>
          <p:cNvSpPr txBox="1"/>
          <p:nvPr/>
        </p:nvSpPr>
        <p:spPr>
          <a:xfrm>
            <a:off x="5755459" y="2722514"/>
            <a:ext cx="2998248" cy="1323439"/>
          </a:xfrm>
          <a:prstGeom prst="rect">
            <a:avLst/>
          </a:prstGeom>
          <a:noFill/>
        </p:spPr>
        <p:txBody>
          <a:bodyPr wrap="square">
            <a:spAutoFit/>
          </a:bodyPr>
          <a:lstStyle/>
          <a:p>
            <a:r>
              <a:rPr lang="en-US" sz="2000" b="0" i="0" dirty="0">
                <a:solidFill>
                  <a:srgbClr val="212121"/>
                </a:solidFill>
                <a:effectLst/>
                <a:latin typeface="Cavolini" panose="03000502040302020204" pitchFamily="66" charset="0"/>
                <a:cs typeface="Cavolini" panose="03000502040302020204" pitchFamily="66" charset="0"/>
              </a:rPr>
              <a:t>For this problem we have a sensor that measures the position</a:t>
            </a:r>
            <a:endParaRPr lang="pt-BR" sz="2000"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688107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E1E9F385-2FA5-195E-3F77-19B3271C1D95}"/>
                  </a:ext>
                </a:extLst>
              </p:cNvPr>
              <p:cNvSpPr>
                <a:spLocks noGrp="1"/>
              </p:cNvSpPr>
              <p:nvPr>
                <p:ph type="title"/>
              </p:nvPr>
            </p:nvSpPr>
            <p:spPr/>
            <p:txBody>
              <a:bodyPr/>
              <a:lstStyle/>
              <a:p>
                <a14:m>
                  <m:oMath xmlns:m="http://schemas.openxmlformats.org/officeDocument/2006/math">
                    <m:r>
                      <a:rPr lang="pt-BR" b="1" i="1" dirty="0" smtClean="0">
                        <a:latin typeface="Cambria Math" panose="02040503050406030204" pitchFamily="18" charset="0"/>
                      </a:rPr>
                      <m:t>𝑷</m:t>
                    </m:r>
                  </m:oMath>
                </a14:m>
                <a:r>
                  <a:rPr lang="en-US" dirty="0"/>
                  <a:t> matrix</a:t>
                </a:r>
              </a:p>
            </p:txBody>
          </p:sp>
        </mc:Choice>
        <mc:Fallback xmlns="">
          <p:sp>
            <p:nvSpPr>
              <p:cNvPr id="2" name="Título 1">
                <a:extLst>
                  <a:ext uri="{FF2B5EF4-FFF2-40B4-BE49-F238E27FC236}">
                    <a16:creationId xmlns:a16="http://schemas.microsoft.com/office/drawing/2014/main" id="{E1E9F385-2FA5-195E-3F77-19B3271C1D95}"/>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pic>
        <p:nvPicPr>
          <p:cNvPr id="3" name="Imagem 2">
            <a:extLst>
              <a:ext uri="{FF2B5EF4-FFF2-40B4-BE49-F238E27FC236}">
                <a16:creationId xmlns:a16="http://schemas.microsoft.com/office/drawing/2014/main" id="{9315FE71-FEB7-B9DF-6A98-EAC861571F52}"/>
              </a:ext>
            </a:extLst>
          </p:cNvPr>
          <p:cNvPicPr>
            <a:picLocks noChangeAspect="1"/>
          </p:cNvPicPr>
          <p:nvPr/>
        </p:nvPicPr>
        <p:blipFill>
          <a:blip r:embed="rId3"/>
          <a:stretch>
            <a:fillRect/>
          </a:stretch>
        </p:blipFill>
        <p:spPr>
          <a:xfrm>
            <a:off x="6460770" y="1972660"/>
            <a:ext cx="2438043" cy="758503"/>
          </a:xfrm>
          <a:prstGeom prst="rect">
            <a:avLst/>
          </a:prstGeom>
        </p:spPr>
      </p:pic>
      <p:sp>
        <p:nvSpPr>
          <p:cNvPr id="4" name="CaixaDeTexto 3">
            <a:extLst>
              <a:ext uri="{FF2B5EF4-FFF2-40B4-BE49-F238E27FC236}">
                <a16:creationId xmlns:a16="http://schemas.microsoft.com/office/drawing/2014/main" id="{B90D5BA9-D055-F803-F795-32F5E22D5508}"/>
              </a:ext>
            </a:extLst>
          </p:cNvPr>
          <p:cNvSpPr txBox="1"/>
          <p:nvPr/>
        </p:nvSpPr>
        <p:spPr>
          <a:xfrm>
            <a:off x="835097" y="2084832"/>
            <a:ext cx="6096000" cy="646331"/>
          </a:xfrm>
          <a:prstGeom prst="rect">
            <a:avLst/>
          </a:prstGeom>
          <a:noFill/>
        </p:spPr>
        <p:txBody>
          <a:bodyPr wrap="square">
            <a:spAutoFit/>
          </a:bodyPr>
          <a:lstStyle/>
          <a:p>
            <a:r>
              <a:rPr lang="en-US" dirty="0">
                <a:solidFill>
                  <a:srgbClr val="212121"/>
                </a:solidFill>
                <a:latin typeface="Cavolini" panose="03000502040302020204" pitchFamily="66" charset="0"/>
                <a:cs typeface="Cavolini" panose="03000502040302020204" pitchFamily="66" charset="0"/>
              </a:rPr>
              <a:t>Estimation error is the difference between the true state and the estimated state</a:t>
            </a:r>
            <a:endParaRPr lang="pt-BR" dirty="0">
              <a:latin typeface="Cavolini" panose="03000502040302020204" pitchFamily="66" charset="0"/>
              <a:cs typeface="Cavolini" panose="03000502040302020204" pitchFamily="66" charset="0"/>
            </a:endParaRPr>
          </a:p>
        </p:txBody>
      </p:sp>
      <p:pic>
        <p:nvPicPr>
          <p:cNvPr id="5" name="Imagem 4">
            <a:extLst>
              <a:ext uri="{FF2B5EF4-FFF2-40B4-BE49-F238E27FC236}">
                <a16:creationId xmlns:a16="http://schemas.microsoft.com/office/drawing/2014/main" id="{15657BA3-F303-6410-65A1-22AFDC7FCA84}"/>
              </a:ext>
            </a:extLst>
          </p:cNvPr>
          <p:cNvPicPr>
            <a:picLocks noChangeAspect="1"/>
          </p:cNvPicPr>
          <p:nvPr/>
        </p:nvPicPr>
        <p:blipFill>
          <a:blip r:embed="rId4"/>
          <a:stretch>
            <a:fillRect/>
          </a:stretch>
        </p:blipFill>
        <p:spPr>
          <a:xfrm>
            <a:off x="1849682" y="3460271"/>
            <a:ext cx="3512458" cy="1028901"/>
          </a:xfrm>
          <a:prstGeom prst="rect">
            <a:avLst/>
          </a:prstGeom>
        </p:spPr>
      </p:pic>
      <p:grpSp>
        <p:nvGrpSpPr>
          <p:cNvPr id="6" name="Agrupar 5">
            <a:extLst>
              <a:ext uri="{FF2B5EF4-FFF2-40B4-BE49-F238E27FC236}">
                <a16:creationId xmlns:a16="http://schemas.microsoft.com/office/drawing/2014/main" id="{E0AAD542-94D1-6276-4E89-7CF2447EC76D}"/>
              </a:ext>
            </a:extLst>
          </p:cNvPr>
          <p:cNvGrpSpPr/>
          <p:nvPr/>
        </p:nvGrpSpPr>
        <p:grpSpPr>
          <a:xfrm>
            <a:off x="1346941" y="3125600"/>
            <a:ext cx="6096000" cy="917696"/>
            <a:chOff x="246185" y="2321868"/>
            <a:chExt cx="6096000" cy="917696"/>
          </a:xfrm>
        </p:grpSpPr>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2080E4AA-32C6-3F2F-5C69-2FEC7A8E3723}"/>
                    </a:ext>
                  </a:extLst>
                </p:cNvPr>
                <p:cNvSpPr txBox="1"/>
                <p:nvPr/>
              </p:nvSpPr>
              <p:spPr>
                <a:xfrm>
                  <a:off x="246185" y="2321868"/>
                  <a:ext cx="6096000" cy="584775"/>
                </a:xfrm>
                <a:prstGeom prst="rect">
                  <a:avLst/>
                </a:prstGeom>
                <a:noFill/>
              </p:spPr>
              <p:txBody>
                <a:bodyPr wrap="square">
                  <a:spAutoFit/>
                </a:bodyPr>
                <a:lstStyle/>
                <a:p>
                  <a:r>
                    <a:rPr lang="pt-BR" sz="3200" b="0" i="0" dirty="0" err="1">
                      <a:solidFill>
                        <a:schemeClr val="accent4"/>
                      </a:solidFill>
                      <a:effectLst/>
                      <a:latin typeface="Cordia New" panose="020B0304020202020204" pitchFamily="34" charset="-34"/>
                      <a:cs typeface="Cordia New" panose="020B0304020202020204" pitchFamily="34" charset="-34"/>
                    </a:rPr>
                    <a:t>Covariance</a:t>
                  </a:r>
                  <a:r>
                    <a:rPr lang="pt-BR" sz="3200" b="0" i="0" dirty="0">
                      <a:solidFill>
                        <a:schemeClr val="accent4"/>
                      </a:solidFill>
                      <a:effectLst/>
                      <a:latin typeface="Cordia New" panose="020B0304020202020204" pitchFamily="34" charset="-34"/>
                      <a:cs typeface="Cordia New" panose="020B0304020202020204" pitchFamily="34" charset="-34"/>
                    </a:rPr>
                    <a:t> </a:t>
                  </a:r>
                  <a:r>
                    <a:rPr lang="pt-BR" sz="3200" b="0" i="0" dirty="0" err="1">
                      <a:solidFill>
                        <a:schemeClr val="accent4"/>
                      </a:solidFill>
                      <a:effectLst/>
                      <a:latin typeface="Cordia New" panose="020B0304020202020204" pitchFamily="34" charset="-34"/>
                      <a:cs typeface="Cordia New" panose="020B0304020202020204" pitchFamily="34" charset="-34"/>
                    </a:rPr>
                    <a:t>matrix</a:t>
                  </a:r>
                  <a:r>
                    <a:rPr lang="pt-BR" sz="3200" b="0" i="0" dirty="0">
                      <a:solidFill>
                        <a:schemeClr val="accent4"/>
                      </a:solidFill>
                      <a:effectLst/>
                      <a:latin typeface="Cordia New" panose="020B0304020202020204" pitchFamily="34" charset="-34"/>
                      <a:cs typeface="Cordia New" panose="020B0304020202020204" pitchFamily="34" charset="-34"/>
                    </a:rPr>
                    <a:t> </a:t>
                  </a:r>
                  <a14:m>
                    <m:oMath xmlns:m="http://schemas.openxmlformats.org/officeDocument/2006/math">
                      <m:r>
                        <a:rPr lang="pt-BR" sz="2800" b="1" i="0" dirty="0" smtClean="0">
                          <a:solidFill>
                            <a:schemeClr val="accent4"/>
                          </a:solidFill>
                          <a:effectLst/>
                          <a:latin typeface="Cambria Math" panose="02040503050406030204" pitchFamily="18" charset="0"/>
                        </a:rPr>
                        <m:t>𝐏</m:t>
                      </m:r>
                    </m:oMath>
                  </a14:m>
                  <a:endParaRPr lang="pt-BR" sz="2800" dirty="0">
                    <a:solidFill>
                      <a:schemeClr val="accent4"/>
                    </a:solidFill>
                  </a:endParaRPr>
                </a:p>
              </p:txBody>
            </p:sp>
          </mc:Choice>
          <mc:Fallback xmlns="">
            <p:sp>
              <p:nvSpPr>
                <p:cNvPr id="7" name="CaixaDeTexto 6">
                  <a:extLst>
                    <a:ext uri="{FF2B5EF4-FFF2-40B4-BE49-F238E27FC236}">
                      <a16:creationId xmlns:a16="http://schemas.microsoft.com/office/drawing/2014/main" id="{2080E4AA-32C6-3F2F-5C69-2FEC7A8E3723}"/>
                    </a:ext>
                  </a:extLst>
                </p:cNvPr>
                <p:cNvSpPr txBox="1">
                  <a:spLocks noRot="1" noChangeAspect="1" noMove="1" noResize="1" noEditPoints="1" noAdjustHandles="1" noChangeArrowheads="1" noChangeShapeType="1" noTextEdit="1"/>
                </p:cNvSpPr>
                <p:nvPr/>
              </p:nvSpPr>
              <p:spPr>
                <a:xfrm>
                  <a:off x="246185" y="2321868"/>
                  <a:ext cx="6096000" cy="584775"/>
                </a:xfrm>
                <a:prstGeom prst="rect">
                  <a:avLst/>
                </a:prstGeom>
                <a:blipFill>
                  <a:blip r:embed="rId5"/>
                  <a:stretch>
                    <a:fillRect l="-2600" t="-12500" b="-34375"/>
                  </a:stretch>
                </a:blipFill>
              </p:spPr>
              <p:txBody>
                <a:bodyPr/>
                <a:lstStyle/>
                <a:p>
                  <a:r>
                    <a:rPr lang="en-US">
                      <a:noFill/>
                    </a:rPr>
                    <a:t> </a:t>
                  </a:r>
                </a:p>
              </p:txBody>
            </p:sp>
          </mc:Fallback>
        </mc:AlternateContent>
        <p:sp>
          <p:nvSpPr>
            <p:cNvPr id="8" name="Retângulo 7">
              <a:extLst>
                <a:ext uri="{FF2B5EF4-FFF2-40B4-BE49-F238E27FC236}">
                  <a16:creationId xmlns:a16="http://schemas.microsoft.com/office/drawing/2014/main" id="{2C9E58B9-FE7D-654A-5ABA-64CBE8BB5714}"/>
                </a:ext>
              </a:extLst>
            </p:cNvPr>
            <p:cNvSpPr/>
            <p:nvPr/>
          </p:nvSpPr>
          <p:spPr>
            <a:xfrm>
              <a:off x="850414" y="2773899"/>
              <a:ext cx="397696" cy="465665"/>
            </a:xfrm>
            <a:custGeom>
              <a:avLst/>
              <a:gdLst>
                <a:gd name="connsiteX0" fmla="*/ 0 w 397696"/>
                <a:gd name="connsiteY0" fmla="*/ 0 h 465665"/>
                <a:gd name="connsiteX1" fmla="*/ 397696 w 397696"/>
                <a:gd name="connsiteY1" fmla="*/ 0 h 465665"/>
                <a:gd name="connsiteX2" fmla="*/ 397696 w 397696"/>
                <a:gd name="connsiteY2" fmla="*/ 465665 h 465665"/>
                <a:gd name="connsiteX3" fmla="*/ 0 w 397696"/>
                <a:gd name="connsiteY3" fmla="*/ 465665 h 465665"/>
                <a:gd name="connsiteX4" fmla="*/ 0 w 397696"/>
                <a:gd name="connsiteY4" fmla="*/ 0 h 46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696" h="465665" extrusionOk="0">
                  <a:moveTo>
                    <a:pt x="0" y="0"/>
                  </a:moveTo>
                  <a:cubicBezTo>
                    <a:pt x="102323" y="-33710"/>
                    <a:pt x="279876" y="19953"/>
                    <a:pt x="397696" y="0"/>
                  </a:cubicBezTo>
                  <a:cubicBezTo>
                    <a:pt x="411798" y="93206"/>
                    <a:pt x="342881" y="233070"/>
                    <a:pt x="397696" y="465665"/>
                  </a:cubicBezTo>
                  <a:cubicBezTo>
                    <a:pt x="232372" y="491663"/>
                    <a:pt x="138382" y="424811"/>
                    <a:pt x="0" y="465665"/>
                  </a:cubicBezTo>
                  <a:cubicBezTo>
                    <a:pt x="-51610" y="288833"/>
                    <a:pt x="31552" y="184780"/>
                    <a:pt x="0" y="0"/>
                  </a:cubicBezTo>
                  <a:close/>
                </a:path>
              </a:pathLst>
            </a:custGeom>
            <a:noFill/>
            <a:ln w="38100">
              <a:solidFill>
                <a:schemeClr val="accent4"/>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4"/>
                </a:solidFill>
              </a:endParaRPr>
            </a:p>
          </p:txBody>
        </p:sp>
      </p:grpSp>
      <p:sp>
        <p:nvSpPr>
          <p:cNvPr id="12" name="Balão de Pensamento: Nuvem 11">
            <a:extLst>
              <a:ext uri="{FF2B5EF4-FFF2-40B4-BE49-F238E27FC236}">
                <a16:creationId xmlns:a16="http://schemas.microsoft.com/office/drawing/2014/main" id="{B698A320-7962-A6F7-1D0F-9FA5F466250C}"/>
              </a:ext>
            </a:extLst>
          </p:cNvPr>
          <p:cNvSpPr/>
          <p:nvPr/>
        </p:nvSpPr>
        <p:spPr>
          <a:xfrm>
            <a:off x="7352260" y="2992585"/>
            <a:ext cx="2589220" cy="1510171"/>
          </a:xfrm>
          <a:prstGeom prst="cloudCallout">
            <a:avLst>
              <a:gd name="adj1" fmla="val -58812"/>
              <a:gd name="adj2" fmla="val 37260"/>
            </a:avLst>
          </a:prstGeom>
          <a:solidFill>
            <a:srgbClr val="BDC0B9"/>
          </a:solidFill>
        </p:spPr>
        <p:style>
          <a:lnRef idx="1">
            <a:schemeClr val="dk1"/>
          </a:lnRef>
          <a:fillRef idx="2">
            <a:schemeClr val="dk1"/>
          </a:fillRef>
          <a:effectRef idx="1">
            <a:schemeClr val="dk1"/>
          </a:effectRef>
          <a:fontRef idx="minor">
            <a:schemeClr val="dk1"/>
          </a:fontRef>
        </p:style>
        <p:txBody>
          <a:bodyPr rtlCol="0" anchor="ctr"/>
          <a:lstStyle/>
          <a:p>
            <a:pPr algn="ctr"/>
            <a:r>
              <a:rPr lang="pt-BR" sz="2000" b="1" dirty="0">
                <a:latin typeface="Roboto Medium" panose="020B0604020202020204" pitchFamily="2" charset="0"/>
                <a:ea typeface="Roboto Medium" panose="020B0604020202020204" pitchFamily="2" charset="0"/>
              </a:rPr>
              <a:t>A </a:t>
            </a:r>
            <a:r>
              <a:rPr lang="pt-BR" sz="2000" b="1" dirty="0" err="1">
                <a:latin typeface="Roboto Medium" panose="020B0604020202020204" pitchFamily="2" charset="0"/>
                <a:ea typeface="Roboto Medium" panose="020B0604020202020204" pitchFamily="2" charset="0"/>
              </a:rPr>
              <a:t>miracle</a:t>
            </a:r>
            <a:r>
              <a:rPr lang="pt-BR" sz="2000" b="1" dirty="0">
                <a:latin typeface="Roboto Medium" panose="020B0604020202020204" pitchFamily="2" charset="0"/>
                <a:ea typeface="Roboto Medium" panose="020B0604020202020204" pitchFamily="2" charset="0"/>
              </a:rPr>
              <a:t> </a:t>
            </a:r>
            <a:r>
              <a:rPr lang="pt-BR" sz="2000" b="1" dirty="0" err="1">
                <a:latin typeface="Roboto Medium" panose="020B0604020202020204" pitchFamily="2" charset="0"/>
                <a:ea typeface="Roboto Medium" panose="020B0604020202020204" pitchFamily="2" charset="0"/>
              </a:rPr>
              <a:t>happened</a:t>
            </a:r>
            <a:r>
              <a:rPr lang="pt-BR" sz="2000" b="1" dirty="0">
                <a:latin typeface="Roboto Medium" panose="020B0604020202020204" pitchFamily="2" charset="0"/>
                <a:ea typeface="Roboto Medium" panose="020B0604020202020204" pitchFamily="2" charset="0"/>
              </a:rPr>
              <a:t> </a:t>
            </a:r>
            <a:r>
              <a:rPr lang="pt-BR" sz="2000" b="1" dirty="0" err="1">
                <a:latin typeface="Roboto Medium" panose="020B0604020202020204" pitchFamily="2" charset="0"/>
                <a:ea typeface="Roboto Medium" panose="020B0604020202020204" pitchFamily="2" charset="0"/>
              </a:rPr>
              <a:t>here</a:t>
            </a:r>
            <a:r>
              <a:rPr lang="pt-BR" sz="2000" b="1" dirty="0">
                <a:latin typeface="Roboto Medium" panose="020B0604020202020204" pitchFamily="2" charset="0"/>
                <a:ea typeface="Roboto Medium" panose="020B0604020202020204" pitchFamily="2" charset="0"/>
              </a:rPr>
              <a:t>...</a:t>
            </a:r>
          </a:p>
        </p:txBody>
      </p:sp>
      <p:sp>
        <p:nvSpPr>
          <p:cNvPr id="13" name="Seta: para Baixo 12">
            <a:extLst>
              <a:ext uri="{FF2B5EF4-FFF2-40B4-BE49-F238E27FC236}">
                <a16:creationId xmlns:a16="http://schemas.microsoft.com/office/drawing/2014/main" id="{F35494D4-E19D-F92A-94C5-6E07CA5F8B10}"/>
              </a:ext>
            </a:extLst>
          </p:cNvPr>
          <p:cNvSpPr/>
          <p:nvPr/>
        </p:nvSpPr>
        <p:spPr>
          <a:xfrm>
            <a:off x="3605911" y="4489578"/>
            <a:ext cx="1263584" cy="1224334"/>
          </a:xfrm>
          <a:prstGeom prst="downArrow">
            <a:avLst/>
          </a:prstGeom>
          <a:solidFill>
            <a:srgbClr val="BDC0B9"/>
          </a:solidFill>
        </p:spPr>
        <p:style>
          <a:lnRef idx="1">
            <a:schemeClr val="dk1"/>
          </a:lnRef>
          <a:fillRef idx="2">
            <a:schemeClr val="dk1"/>
          </a:fillRef>
          <a:effectRef idx="1">
            <a:schemeClr val="dk1"/>
          </a:effectRef>
          <a:fontRef idx="minor">
            <a:schemeClr val="dk1"/>
          </a:fontRef>
        </p:style>
        <p:txBody>
          <a:bodyPr rtlCol="0" anchor="ctr"/>
          <a:lstStyle/>
          <a:p>
            <a:pPr algn="ctr"/>
            <a:endParaRPr lang="pt-BR"/>
          </a:p>
        </p:txBody>
      </p:sp>
      <p:pic>
        <p:nvPicPr>
          <p:cNvPr id="14" name="Imagem 13">
            <a:extLst>
              <a:ext uri="{FF2B5EF4-FFF2-40B4-BE49-F238E27FC236}">
                <a16:creationId xmlns:a16="http://schemas.microsoft.com/office/drawing/2014/main" id="{B6E2A8FC-ADFF-A52F-0E9D-189590D5B447}"/>
              </a:ext>
            </a:extLst>
          </p:cNvPr>
          <p:cNvPicPr>
            <a:picLocks noChangeAspect="1"/>
          </p:cNvPicPr>
          <p:nvPr/>
        </p:nvPicPr>
        <p:blipFill rotWithShape="1">
          <a:blip r:embed="rId6"/>
          <a:srcRect t="11796"/>
          <a:stretch/>
        </p:blipFill>
        <p:spPr>
          <a:xfrm>
            <a:off x="3059412" y="5793169"/>
            <a:ext cx="4605456" cy="384149"/>
          </a:xfrm>
          <a:prstGeom prst="rect">
            <a:avLst/>
          </a:prstGeom>
          <a:ln>
            <a:noFill/>
          </a:ln>
          <a:effectLst>
            <a:outerShdw blurRad="292100" dist="139700" dir="2700000" algn="tl" rotWithShape="0">
              <a:srgbClr val="333333">
                <a:alpha val="65000"/>
              </a:srgbClr>
            </a:outerShdw>
          </a:effectLst>
        </p:spPr>
      </p:pic>
      <p:sp>
        <p:nvSpPr>
          <p:cNvPr id="22" name="CaixaDeTexto 21">
            <a:extLst>
              <a:ext uri="{FF2B5EF4-FFF2-40B4-BE49-F238E27FC236}">
                <a16:creationId xmlns:a16="http://schemas.microsoft.com/office/drawing/2014/main" id="{18BEFE37-49C6-F915-70EB-0A66B49F2E72}"/>
              </a:ext>
            </a:extLst>
          </p:cNvPr>
          <p:cNvSpPr txBox="1"/>
          <p:nvPr/>
        </p:nvSpPr>
        <p:spPr>
          <a:xfrm>
            <a:off x="9049095" y="4690761"/>
            <a:ext cx="2579077" cy="646331"/>
          </a:xfrm>
          <a:prstGeom prst="rect">
            <a:avLst/>
          </a:prstGeom>
          <a:noFill/>
        </p:spPr>
        <p:txBody>
          <a:bodyPr wrap="square" rtlCol="0">
            <a:spAutoFit/>
          </a:bodyPr>
          <a:lstStyle/>
          <a:p>
            <a:pPr algn="ctr"/>
            <a:r>
              <a:rPr lang="en-US" b="1" dirty="0">
                <a:solidFill>
                  <a:schemeClr val="accent4"/>
                </a:solidFill>
                <a:latin typeface="Cavolini" panose="03000502040302020204" pitchFamily="66" charset="0"/>
                <a:cs typeface="Cavolini" panose="03000502040302020204" pitchFamily="66" charset="0"/>
              </a:rPr>
              <a:t>See the miracle in the Notebook!</a:t>
            </a:r>
            <a:endParaRPr lang="pt-BR" b="1" dirty="0">
              <a:solidFill>
                <a:schemeClr val="accent4"/>
              </a:solidFill>
              <a:latin typeface="Cavolini" panose="03000502040302020204" pitchFamily="66" charset="0"/>
              <a:cs typeface="Cavolini" panose="03000502040302020204" pitchFamily="66" charset="0"/>
            </a:endParaRPr>
          </a:p>
        </p:txBody>
      </p:sp>
      <p:pic>
        <p:nvPicPr>
          <p:cNvPr id="10" name="Imagem 9">
            <a:extLst>
              <a:ext uri="{FF2B5EF4-FFF2-40B4-BE49-F238E27FC236}">
                <a16:creationId xmlns:a16="http://schemas.microsoft.com/office/drawing/2014/main" id="{FA3B8C7A-83DA-7625-458D-3EA2C16B4ADA}"/>
              </a:ext>
            </a:extLst>
          </p:cNvPr>
          <p:cNvPicPr>
            <a:picLocks noChangeAspect="1"/>
          </p:cNvPicPr>
          <p:nvPr/>
        </p:nvPicPr>
        <p:blipFill>
          <a:blip r:embed="rId7"/>
          <a:stretch>
            <a:fillRect/>
          </a:stretch>
        </p:blipFill>
        <p:spPr>
          <a:xfrm>
            <a:off x="5313568" y="4012232"/>
            <a:ext cx="2087265" cy="1636248"/>
          </a:xfrm>
          <a:prstGeom prst="rect">
            <a:avLst/>
          </a:prstGeom>
        </p:spPr>
      </p:pic>
    </p:spTree>
    <p:extLst>
      <p:ext uri="{BB962C8B-B14F-4D97-AF65-F5344CB8AC3E}">
        <p14:creationId xmlns:p14="http://schemas.microsoft.com/office/powerpoint/2010/main" val="122553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3" grpId="0" animBg="1"/>
      <p:bldP spid="2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E1E9F385-2FA5-195E-3F77-19B3271C1D95}"/>
                  </a:ext>
                </a:extLst>
              </p:cNvPr>
              <p:cNvSpPr>
                <a:spLocks noGrp="1"/>
              </p:cNvSpPr>
              <p:nvPr>
                <p:ph type="title"/>
              </p:nvPr>
            </p:nvSpPr>
            <p:spPr/>
            <p:txBody>
              <a:bodyPr/>
              <a:lstStyle/>
              <a:p>
                <a:r>
                  <a:rPr lang="pt-BR" dirty="0" err="1"/>
                  <a:t>gain</a:t>
                </a:r>
                <a:r>
                  <a:rPr lang="pt-BR" dirty="0"/>
                  <a:t> </a:t>
                </a:r>
                <a14:m>
                  <m:oMath xmlns:m="http://schemas.openxmlformats.org/officeDocument/2006/math">
                    <m:r>
                      <a:rPr lang="pt-BR" b="1" i="1" dirty="0" smtClean="0">
                        <a:latin typeface="Cambria Math" panose="02040503050406030204" pitchFamily="18" charset="0"/>
                      </a:rPr>
                      <m:t>𝑲</m:t>
                    </m:r>
                  </m:oMath>
                </a14:m>
                <a:r>
                  <a:rPr lang="pt-BR" dirty="0"/>
                  <a:t> </a:t>
                </a:r>
                <a:endParaRPr lang="en-US" dirty="0"/>
              </a:p>
            </p:txBody>
          </p:sp>
        </mc:Choice>
        <mc:Fallback xmlns="">
          <p:sp>
            <p:nvSpPr>
              <p:cNvPr id="2" name="Título 1">
                <a:extLst>
                  <a:ext uri="{FF2B5EF4-FFF2-40B4-BE49-F238E27FC236}">
                    <a16:creationId xmlns:a16="http://schemas.microsoft.com/office/drawing/2014/main" id="{E1E9F385-2FA5-195E-3F77-19B3271C1D95}"/>
                  </a:ext>
                </a:extLst>
              </p:cNvPr>
              <p:cNvSpPr>
                <a:spLocks noGrp="1" noRot="1" noChangeAspect="1" noMove="1" noResize="1" noEditPoints="1" noAdjustHandles="1" noChangeArrowheads="1" noChangeShapeType="1" noTextEdit="1"/>
              </p:cNvSpPr>
              <p:nvPr>
                <p:ph type="title"/>
              </p:nvPr>
            </p:nvSpPr>
            <p:spPr>
              <a:blipFill>
                <a:blip r:embed="rId2"/>
                <a:stretch>
                  <a:fillRect l="-3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99D97967-116E-27F6-09FE-C484217AFA00}"/>
                  </a:ext>
                </a:extLst>
              </p:cNvPr>
              <p:cNvSpPr txBox="1"/>
              <p:nvPr/>
            </p:nvSpPr>
            <p:spPr>
              <a:xfrm>
                <a:off x="917058" y="2035967"/>
                <a:ext cx="9073662" cy="1384995"/>
              </a:xfrm>
              <a:prstGeom prst="rect">
                <a:avLst/>
              </a:prstGeom>
              <a:noFill/>
            </p:spPr>
            <p:txBody>
              <a:bodyPr wrap="square">
                <a:spAutoFit/>
              </a:bodyPr>
              <a:lstStyle/>
              <a:p>
                <a:r>
                  <a:rPr lang="pt-BR" sz="2800" dirty="0">
                    <a:solidFill>
                      <a:srgbClr val="212121"/>
                    </a:solidFill>
                    <a:cs typeface="Quire Sans" panose="020B0502040204020203" pitchFamily="34" charset="0"/>
                  </a:rPr>
                  <a:t>The Kalman </a:t>
                </a:r>
                <a:r>
                  <a:rPr lang="pt-BR" sz="2800" dirty="0" err="1">
                    <a:solidFill>
                      <a:srgbClr val="212121"/>
                    </a:solidFill>
                    <a:cs typeface="Quire Sans" panose="020B0502040204020203" pitchFamily="34" charset="0"/>
                  </a:rPr>
                  <a:t>gain</a:t>
                </a:r>
                <a:r>
                  <a:rPr lang="pt-BR" sz="2800" dirty="0">
                    <a:solidFill>
                      <a:srgbClr val="212121"/>
                    </a:solidFill>
                    <a:cs typeface="Quire Sans" panose="020B0502040204020203" pitchFamily="34" charset="0"/>
                  </a:rPr>
                  <a:t> </a:t>
                </a:r>
                <a14:m>
                  <m:oMath xmlns:m="http://schemas.openxmlformats.org/officeDocument/2006/math">
                    <m:r>
                      <a:rPr lang="pt-BR" sz="2800" b="1" i="1" dirty="0" smtClean="0">
                        <a:solidFill>
                          <a:srgbClr val="212121"/>
                        </a:solidFill>
                        <a:effectLst/>
                        <a:latin typeface="Cambria Math" panose="02040503050406030204" pitchFamily="18" charset="0"/>
                        <a:cs typeface="Quire Sans" panose="020B0502040204020203" pitchFamily="34" charset="0"/>
                      </a:rPr>
                      <m:t>𝑲</m:t>
                    </m:r>
                  </m:oMath>
                </a14:m>
                <a:r>
                  <a:rPr lang="pt-BR" sz="2800" b="0" i="0" dirty="0">
                    <a:solidFill>
                      <a:srgbClr val="212121"/>
                    </a:solidFill>
                    <a:effectLst/>
                    <a:cs typeface="Quire Sans" panose="020B0502040204020203" pitchFamily="34" charset="0"/>
                  </a:rPr>
                  <a:t> </a:t>
                </a:r>
                <a:r>
                  <a:rPr lang="en-US" sz="2800" dirty="0">
                    <a:solidFill>
                      <a:srgbClr val="212121"/>
                    </a:solidFill>
                    <a:cs typeface="Quire Sans" panose="020B0502040204020203" pitchFamily="34" charset="0"/>
                  </a:rPr>
                  <a:t>is determined by minimizing the squared error, so we need the derivative of the trace of </a:t>
                </a:r>
                <a14:m>
                  <m:oMath xmlns:m="http://schemas.openxmlformats.org/officeDocument/2006/math">
                    <m:r>
                      <a:rPr lang="pt-BR" sz="2800" b="1" i="1" dirty="0" smtClean="0">
                        <a:solidFill>
                          <a:srgbClr val="212121"/>
                        </a:solidFill>
                        <a:effectLst/>
                        <a:latin typeface="Cambria Math" panose="02040503050406030204" pitchFamily="18" charset="0"/>
                        <a:cs typeface="Quire Sans" panose="020B0502040204020203" pitchFamily="34" charset="0"/>
                      </a:rPr>
                      <m:t>𝑷</m:t>
                    </m:r>
                  </m:oMath>
                </a14:m>
                <a:r>
                  <a:rPr lang="pt-BR" sz="2800" b="0" i="0" dirty="0">
                    <a:solidFill>
                      <a:srgbClr val="212121"/>
                    </a:solidFill>
                    <a:effectLst/>
                    <a:cs typeface="Quire Sans" panose="020B0502040204020203" pitchFamily="34" charset="0"/>
                  </a:rPr>
                  <a:t>, </a:t>
                </a:r>
                <a:r>
                  <a:rPr lang="pt-BR" sz="2800" dirty="0">
                    <a:solidFill>
                      <a:srgbClr val="212121"/>
                    </a:solidFill>
                    <a:cs typeface="Quire Sans" panose="020B0502040204020203" pitchFamily="34" charset="0"/>
                  </a:rPr>
                  <a:t>with respect to </a:t>
                </a:r>
                <a14:m>
                  <m:oMath xmlns:m="http://schemas.openxmlformats.org/officeDocument/2006/math">
                    <m:r>
                      <a:rPr lang="pt-BR" sz="2800" b="1" i="1" dirty="0" smtClean="0">
                        <a:solidFill>
                          <a:srgbClr val="212121"/>
                        </a:solidFill>
                        <a:effectLst/>
                        <a:latin typeface="Cambria Math" panose="02040503050406030204" pitchFamily="18" charset="0"/>
                        <a:cs typeface="Quire Sans" panose="020B0502040204020203" pitchFamily="34" charset="0"/>
                      </a:rPr>
                      <m:t>𝑲</m:t>
                    </m:r>
                  </m:oMath>
                </a14:m>
                <a:r>
                  <a:rPr lang="pt-BR" sz="2800" b="0" i="0" dirty="0">
                    <a:solidFill>
                      <a:srgbClr val="212121"/>
                    </a:solidFill>
                    <a:effectLst/>
                    <a:cs typeface="Quire Sans" panose="020B0502040204020203" pitchFamily="34" charset="0"/>
                  </a:rPr>
                  <a:t> ,</a:t>
                </a:r>
                <a:endParaRPr lang="pt-BR" sz="2800" dirty="0">
                  <a:cs typeface="Quire Sans" panose="020B0502040204020203" pitchFamily="34" charset="0"/>
                </a:endParaRPr>
              </a:p>
            </p:txBody>
          </p:sp>
        </mc:Choice>
        <mc:Fallback xmlns="">
          <p:sp>
            <p:nvSpPr>
              <p:cNvPr id="15" name="CaixaDeTexto 14">
                <a:extLst>
                  <a:ext uri="{FF2B5EF4-FFF2-40B4-BE49-F238E27FC236}">
                    <a16:creationId xmlns:a16="http://schemas.microsoft.com/office/drawing/2014/main" id="{99D97967-116E-27F6-09FE-C484217AFA00}"/>
                  </a:ext>
                </a:extLst>
              </p:cNvPr>
              <p:cNvSpPr txBox="1">
                <a:spLocks noRot="1" noChangeAspect="1" noMove="1" noResize="1" noEditPoints="1" noAdjustHandles="1" noChangeArrowheads="1" noChangeShapeType="1" noTextEdit="1"/>
              </p:cNvSpPr>
              <p:nvPr/>
            </p:nvSpPr>
            <p:spPr>
              <a:xfrm>
                <a:off x="917058" y="2035967"/>
                <a:ext cx="9073662" cy="1384995"/>
              </a:xfrm>
              <a:prstGeom prst="rect">
                <a:avLst/>
              </a:prstGeom>
              <a:blipFill>
                <a:blip r:embed="rId3"/>
                <a:stretch>
                  <a:fillRect l="-1343" t="-4846" r="-2351" b="-11454"/>
                </a:stretch>
              </a:blipFill>
            </p:spPr>
            <p:txBody>
              <a:bodyPr/>
              <a:lstStyle/>
              <a:p>
                <a:r>
                  <a:rPr lang="en-US">
                    <a:noFill/>
                  </a:rPr>
                  <a:t> </a:t>
                </a:r>
              </a:p>
            </p:txBody>
          </p:sp>
        </mc:Fallback>
      </mc:AlternateContent>
      <p:pic>
        <p:nvPicPr>
          <p:cNvPr id="16" name="Imagem 15">
            <a:extLst>
              <a:ext uri="{FF2B5EF4-FFF2-40B4-BE49-F238E27FC236}">
                <a16:creationId xmlns:a16="http://schemas.microsoft.com/office/drawing/2014/main" id="{BA1516AB-19CA-8DD8-2441-CAFC1FCBA755}"/>
              </a:ext>
            </a:extLst>
          </p:cNvPr>
          <p:cNvPicPr>
            <a:picLocks noChangeAspect="1"/>
          </p:cNvPicPr>
          <p:nvPr/>
        </p:nvPicPr>
        <p:blipFill>
          <a:blip r:embed="rId4"/>
          <a:stretch>
            <a:fillRect/>
          </a:stretch>
        </p:blipFill>
        <p:spPr>
          <a:xfrm>
            <a:off x="2478402" y="3610675"/>
            <a:ext cx="4680141" cy="1261038"/>
          </a:xfrm>
          <a:prstGeom prst="rect">
            <a:avLst/>
          </a:prstGeom>
        </p:spPr>
      </p:pic>
      <p:grpSp>
        <p:nvGrpSpPr>
          <p:cNvPr id="17" name="Agrupar 16">
            <a:extLst>
              <a:ext uri="{FF2B5EF4-FFF2-40B4-BE49-F238E27FC236}">
                <a16:creationId xmlns:a16="http://schemas.microsoft.com/office/drawing/2014/main" id="{F46795C7-D6AA-28FB-7DE0-EB73AC9CD1E9}"/>
              </a:ext>
            </a:extLst>
          </p:cNvPr>
          <p:cNvGrpSpPr/>
          <p:nvPr/>
        </p:nvGrpSpPr>
        <p:grpSpPr>
          <a:xfrm>
            <a:off x="5704114" y="4052423"/>
            <a:ext cx="6355470" cy="1512548"/>
            <a:chOff x="5694065" y="1590577"/>
            <a:chExt cx="6355470" cy="1512548"/>
          </a:xfrm>
        </p:grpSpPr>
        <p:pic>
          <p:nvPicPr>
            <p:cNvPr id="18" name="Imagem 17">
              <a:extLst>
                <a:ext uri="{FF2B5EF4-FFF2-40B4-BE49-F238E27FC236}">
                  <a16:creationId xmlns:a16="http://schemas.microsoft.com/office/drawing/2014/main" id="{DFABE195-168E-A212-D200-4128420F9557}"/>
                </a:ext>
              </a:extLst>
            </p:cNvPr>
            <p:cNvPicPr>
              <a:picLocks noChangeAspect="1"/>
            </p:cNvPicPr>
            <p:nvPr/>
          </p:nvPicPr>
          <p:blipFill>
            <a:blip r:embed="rId5">
              <a:duotone>
                <a:schemeClr val="accent2">
                  <a:shade val="45000"/>
                  <a:satMod val="135000"/>
                </a:schemeClr>
                <a:prstClr val="white"/>
              </a:duotone>
            </a:blip>
            <a:stretch>
              <a:fillRect/>
            </a:stretch>
          </p:blipFill>
          <p:spPr>
            <a:xfrm>
              <a:off x="5694065" y="2600105"/>
              <a:ext cx="6355470" cy="503020"/>
            </a:xfrm>
            <a:prstGeom prst="rect">
              <a:avLst/>
            </a:prstGeom>
          </p:spPr>
        </p:pic>
        <p:sp>
          <p:nvSpPr>
            <p:cNvPr id="19" name="Retângulo 18">
              <a:extLst>
                <a:ext uri="{FF2B5EF4-FFF2-40B4-BE49-F238E27FC236}">
                  <a16:creationId xmlns:a16="http://schemas.microsoft.com/office/drawing/2014/main" id="{3549E325-E398-F194-63F7-D894FFBBCE4E}"/>
                </a:ext>
              </a:extLst>
            </p:cNvPr>
            <p:cNvSpPr/>
            <p:nvPr/>
          </p:nvSpPr>
          <p:spPr>
            <a:xfrm>
              <a:off x="6605443" y="1590577"/>
              <a:ext cx="304800" cy="535494"/>
            </a:xfrm>
            <a:custGeom>
              <a:avLst/>
              <a:gdLst>
                <a:gd name="connsiteX0" fmla="*/ 0 w 304800"/>
                <a:gd name="connsiteY0" fmla="*/ 0 h 535494"/>
                <a:gd name="connsiteX1" fmla="*/ 304800 w 304800"/>
                <a:gd name="connsiteY1" fmla="*/ 0 h 535494"/>
                <a:gd name="connsiteX2" fmla="*/ 304800 w 304800"/>
                <a:gd name="connsiteY2" fmla="*/ 535494 h 535494"/>
                <a:gd name="connsiteX3" fmla="*/ 0 w 304800"/>
                <a:gd name="connsiteY3" fmla="*/ 535494 h 535494"/>
                <a:gd name="connsiteX4" fmla="*/ 0 w 304800"/>
                <a:gd name="connsiteY4" fmla="*/ 0 h 535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535494" extrusionOk="0">
                  <a:moveTo>
                    <a:pt x="0" y="0"/>
                  </a:moveTo>
                  <a:cubicBezTo>
                    <a:pt x="130420" y="-23004"/>
                    <a:pt x="152637" y="15253"/>
                    <a:pt x="304800" y="0"/>
                  </a:cubicBezTo>
                  <a:cubicBezTo>
                    <a:pt x="344027" y="232737"/>
                    <a:pt x="290567" y="384996"/>
                    <a:pt x="304800" y="535494"/>
                  </a:cubicBezTo>
                  <a:cubicBezTo>
                    <a:pt x="199115" y="561730"/>
                    <a:pt x="147668" y="500304"/>
                    <a:pt x="0" y="535494"/>
                  </a:cubicBezTo>
                  <a:cubicBezTo>
                    <a:pt x="-61060" y="342195"/>
                    <a:pt x="43119" y="123632"/>
                    <a:pt x="0" y="0"/>
                  </a:cubicBezTo>
                  <a:close/>
                </a:path>
              </a:pathLst>
            </a:custGeom>
            <a:noFill/>
            <a:ln w="28575">
              <a:solidFill>
                <a:srgbClr val="C00000"/>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719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Agrupar 23">
            <a:extLst>
              <a:ext uri="{FF2B5EF4-FFF2-40B4-BE49-F238E27FC236}">
                <a16:creationId xmlns:a16="http://schemas.microsoft.com/office/drawing/2014/main" id="{D9E2D5F7-A6A1-5C40-EB29-078BBBD102E1}"/>
              </a:ext>
            </a:extLst>
          </p:cNvPr>
          <p:cNvGrpSpPr>
            <a:grpSpLocks noChangeAspect="1"/>
          </p:cNvGrpSpPr>
          <p:nvPr/>
        </p:nvGrpSpPr>
        <p:grpSpPr>
          <a:xfrm>
            <a:off x="833074" y="493341"/>
            <a:ext cx="7389982" cy="1622053"/>
            <a:chOff x="606229" y="2572260"/>
            <a:chExt cx="5635602" cy="1236978"/>
          </a:xfrm>
        </p:grpSpPr>
        <p:pic>
          <p:nvPicPr>
            <p:cNvPr id="19" name="Imagem 18">
              <a:extLst>
                <a:ext uri="{FF2B5EF4-FFF2-40B4-BE49-F238E27FC236}">
                  <a16:creationId xmlns:a16="http://schemas.microsoft.com/office/drawing/2014/main" id="{616454D4-6BBF-32B0-E704-E76B1372289E}"/>
                </a:ext>
              </a:extLst>
            </p:cNvPr>
            <p:cNvPicPr>
              <a:picLocks noChangeAspect="1"/>
            </p:cNvPicPr>
            <p:nvPr/>
          </p:nvPicPr>
          <p:blipFill>
            <a:blip r:embed="rId3"/>
            <a:stretch>
              <a:fillRect/>
            </a:stretch>
          </p:blipFill>
          <p:spPr>
            <a:xfrm>
              <a:off x="606229" y="2572260"/>
              <a:ext cx="4990290" cy="856740"/>
            </a:xfrm>
            <a:prstGeom prst="rect">
              <a:avLst/>
            </a:prstGeom>
          </p:spPr>
        </p:pic>
        <p:pic>
          <p:nvPicPr>
            <p:cNvPr id="23" name="Imagem 22">
              <a:extLst>
                <a:ext uri="{FF2B5EF4-FFF2-40B4-BE49-F238E27FC236}">
                  <a16:creationId xmlns:a16="http://schemas.microsoft.com/office/drawing/2014/main" id="{2857026D-25F8-7AB2-8CF0-E3D60DAC4B3E}"/>
                </a:ext>
              </a:extLst>
            </p:cNvPr>
            <p:cNvPicPr>
              <a:picLocks noChangeAspect="1"/>
            </p:cNvPicPr>
            <p:nvPr/>
          </p:nvPicPr>
          <p:blipFill>
            <a:blip r:embed="rId4"/>
            <a:stretch>
              <a:fillRect/>
            </a:stretch>
          </p:blipFill>
          <p:spPr>
            <a:xfrm>
              <a:off x="1885504" y="3290628"/>
              <a:ext cx="4356327" cy="518610"/>
            </a:xfrm>
            <a:prstGeom prst="rect">
              <a:avLst/>
            </a:prstGeom>
          </p:spPr>
        </p:pic>
      </p:grpSp>
      <p:pic>
        <p:nvPicPr>
          <p:cNvPr id="21" name="Imagem 20">
            <a:extLst>
              <a:ext uri="{FF2B5EF4-FFF2-40B4-BE49-F238E27FC236}">
                <a16:creationId xmlns:a16="http://schemas.microsoft.com/office/drawing/2014/main" id="{77746BD6-F0A5-602D-35D7-AE569CC26916}"/>
              </a:ext>
            </a:extLst>
          </p:cNvPr>
          <p:cNvPicPr>
            <a:picLocks noChangeAspect="1"/>
          </p:cNvPicPr>
          <p:nvPr/>
        </p:nvPicPr>
        <p:blipFill>
          <a:blip r:embed="rId5"/>
          <a:stretch>
            <a:fillRect/>
          </a:stretch>
        </p:blipFill>
        <p:spPr>
          <a:xfrm>
            <a:off x="2138474" y="4888570"/>
            <a:ext cx="4824540" cy="680055"/>
          </a:xfrm>
          <a:prstGeom prst="rect">
            <a:avLst/>
          </a:prstGeom>
          <a:ln>
            <a:noFill/>
          </a:ln>
          <a:effectLst>
            <a:outerShdw blurRad="292100" dist="139700" dir="2700000" algn="tl" rotWithShape="0">
              <a:srgbClr val="333333">
                <a:alpha val="65000"/>
              </a:srgbClr>
            </a:outerShdw>
          </a:effectLst>
        </p:spPr>
      </p:pic>
      <p:sp>
        <p:nvSpPr>
          <p:cNvPr id="15" name="Seta: para Baixo 14">
            <a:extLst>
              <a:ext uri="{FF2B5EF4-FFF2-40B4-BE49-F238E27FC236}">
                <a16:creationId xmlns:a16="http://schemas.microsoft.com/office/drawing/2014/main" id="{03464901-68A2-796B-9DE8-21F15CD4515A}"/>
              </a:ext>
            </a:extLst>
          </p:cNvPr>
          <p:cNvSpPr/>
          <p:nvPr/>
        </p:nvSpPr>
        <p:spPr>
          <a:xfrm>
            <a:off x="3811878" y="2801026"/>
            <a:ext cx="1263584" cy="1224334"/>
          </a:xfrm>
          <a:prstGeom prst="downArrow">
            <a:avLst/>
          </a:prstGeom>
          <a:solidFill>
            <a:srgbClr val="BDC0B9"/>
          </a:solidFill>
        </p:spPr>
        <p:style>
          <a:lnRef idx="1">
            <a:schemeClr val="dk1"/>
          </a:lnRef>
          <a:fillRef idx="2">
            <a:schemeClr val="dk1"/>
          </a:fillRef>
          <a:effectRef idx="1">
            <a:schemeClr val="dk1"/>
          </a:effectRef>
          <a:fontRef idx="minor">
            <a:schemeClr val="dk1"/>
          </a:fontRef>
        </p:style>
        <p:txBody>
          <a:bodyPr rtlCol="0" anchor="ctr"/>
          <a:lstStyle/>
          <a:p>
            <a:pPr algn="ctr"/>
            <a:endParaRPr lang="pt-BR"/>
          </a:p>
        </p:txBody>
      </p:sp>
      <p:grpSp>
        <p:nvGrpSpPr>
          <p:cNvPr id="6" name="Agrupar 5">
            <a:extLst>
              <a:ext uri="{FF2B5EF4-FFF2-40B4-BE49-F238E27FC236}">
                <a16:creationId xmlns:a16="http://schemas.microsoft.com/office/drawing/2014/main" id="{D665AFF9-B498-3AB3-83CD-A5AA2B7FED46}"/>
              </a:ext>
            </a:extLst>
          </p:cNvPr>
          <p:cNvGrpSpPr/>
          <p:nvPr/>
        </p:nvGrpSpPr>
        <p:grpSpPr>
          <a:xfrm>
            <a:off x="5123906" y="2176732"/>
            <a:ext cx="5025213" cy="2470606"/>
            <a:chOff x="5123906" y="2176732"/>
            <a:chExt cx="5025213" cy="2470606"/>
          </a:xfrm>
        </p:grpSpPr>
        <p:sp>
          <p:nvSpPr>
            <p:cNvPr id="14" name="Balão de Pensamento: Nuvem 13">
              <a:extLst>
                <a:ext uri="{FF2B5EF4-FFF2-40B4-BE49-F238E27FC236}">
                  <a16:creationId xmlns:a16="http://schemas.microsoft.com/office/drawing/2014/main" id="{4BF8452E-0C0D-BC5E-BF0C-161F8CF4F3EA}"/>
                </a:ext>
              </a:extLst>
            </p:cNvPr>
            <p:cNvSpPr/>
            <p:nvPr/>
          </p:nvSpPr>
          <p:spPr>
            <a:xfrm>
              <a:off x="7417757" y="2176732"/>
              <a:ext cx="2731362" cy="1510171"/>
            </a:xfrm>
            <a:prstGeom prst="cloudCallout">
              <a:avLst>
                <a:gd name="adj1" fmla="val -58812"/>
                <a:gd name="adj2" fmla="val 37260"/>
              </a:avLst>
            </a:prstGeom>
            <a:solidFill>
              <a:srgbClr val="BDC0B9"/>
            </a:solidFill>
          </p:spPr>
          <p:style>
            <a:lnRef idx="1">
              <a:schemeClr val="dk1"/>
            </a:lnRef>
            <a:fillRef idx="2">
              <a:schemeClr val="dk1"/>
            </a:fillRef>
            <a:effectRef idx="1">
              <a:schemeClr val="dk1"/>
            </a:effectRef>
            <a:fontRef idx="minor">
              <a:schemeClr val="dk1"/>
            </a:fontRef>
          </p:style>
          <p:txBody>
            <a:bodyPr rtlCol="0" anchor="ctr"/>
            <a:lstStyle/>
            <a:p>
              <a:pPr algn="ctr"/>
              <a:r>
                <a:rPr lang="pt-BR" sz="2000" b="1" dirty="0" err="1">
                  <a:latin typeface="Roboto Medium" panose="02000000000000000000" pitchFamily="2" charset="0"/>
                  <a:ea typeface="Roboto Medium" panose="02000000000000000000" pitchFamily="2" charset="0"/>
                </a:rPr>
                <a:t>Here</a:t>
              </a:r>
              <a:r>
                <a:rPr lang="pt-BR" sz="2000" b="1" dirty="0">
                  <a:latin typeface="Roboto Medium" panose="02000000000000000000" pitchFamily="2" charset="0"/>
                  <a:ea typeface="Roboto Medium" panose="02000000000000000000" pitchFamily="2" charset="0"/>
                </a:rPr>
                <a:t>, </a:t>
              </a:r>
              <a:r>
                <a:rPr lang="en-US" sz="2000" b="1" dirty="0">
                  <a:latin typeface="Roboto Medium" panose="02000000000000000000" pitchFamily="2" charset="0"/>
                  <a:ea typeface="Roboto Medium" panose="02000000000000000000" pitchFamily="2" charset="0"/>
                </a:rPr>
                <a:t>another miracle happens</a:t>
              </a:r>
              <a:r>
                <a:rPr lang="pt-BR" sz="2000" b="1" dirty="0">
                  <a:latin typeface="Roboto Medium" panose="02000000000000000000" pitchFamily="2" charset="0"/>
                  <a:ea typeface="Roboto Medium" panose="02000000000000000000" pitchFamily="2" charset="0"/>
                </a:rPr>
                <a:t>...</a:t>
              </a:r>
            </a:p>
          </p:txBody>
        </p:sp>
        <p:pic>
          <p:nvPicPr>
            <p:cNvPr id="5" name="Imagem 4">
              <a:extLst>
                <a:ext uri="{FF2B5EF4-FFF2-40B4-BE49-F238E27FC236}">
                  <a16:creationId xmlns:a16="http://schemas.microsoft.com/office/drawing/2014/main" id="{6124A759-4586-8597-C6A4-2A07D832A8A5}"/>
                </a:ext>
              </a:extLst>
            </p:cNvPr>
            <p:cNvPicPr>
              <a:picLocks noChangeAspect="1"/>
            </p:cNvPicPr>
            <p:nvPr/>
          </p:nvPicPr>
          <p:blipFill>
            <a:blip r:embed="rId6"/>
            <a:stretch>
              <a:fillRect/>
            </a:stretch>
          </p:blipFill>
          <p:spPr>
            <a:xfrm>
              <a:off x="5123906" y="2849143"/>
              <a:ext cx="2293851" cy="1798195"/>
            </a:xfrm>
            <a:prstGeom prst="rect">
              <a:avLst/>
            </a:prstGeom>
          </p:spPr>
        </p:pic>
      </p:grpSp>
    </p:spTree>
    <p:extLst>
      <p:ext uri="{BB962C8B-B14F-4D97-AF65-F5344CB8AC3E}">
        <p14:creationId xmlns:p14="http://schemas.microsoft.com/office/powerpoint/2010/main" val="125758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362AFF81-1FAD-C1D8-2544-A78C4F807D7C}"/>
              </a:ext>
            </a:extLst>
          </p:cNvPr>
          <p:cNvPicPr>
            <a:picLocks noChangeAspect="1"/>
          </p:cNvPicPr>
          <p:nvPr/>
        </p:nvPicPr>
        <p:blipFill>
          <a:blip r:embed="rId3"/>
          <a:stretch>
            <a:fillRect/>
          </a:stretch>
        </p:blipFill>
        <p:spPr>
          <a:xfrm>
            <a:off x="8760829" y="2344103"/>
            <a:ext cx="3328895" cy="3907154"/>
          </a:xfrm>
          <a:prstGeom prst="rect">
            <a:avLst/>
          </a:prstGeom>
        </p:spPr>
      </p:pic>
      <p:sp>
        <p:nvSpPr>
          <p:cNvPr id="7" name="Título 6">
            <a:extLst>
              <a:ext uri="{FF2B5EF4-FFF2-40B4-BE49-F238E27FC236}">
                <a16:creationId xmlns:a16="http://schemas.microsoft.com/office/drawing/2014/main" id="{29E18422-A71E-C64B-0275-A21FBF3F1D65}"/>
              </a:ext>
            </a:extLst>
          </p:cNvPr>
          <p:cNvSpPr>
            <a:spLocks noGrp="1"/>
          </p:cNvSpPr>
          <p:nvPr>
            <p:ph type="title"/>
          </p:nvPr>
        </p:nvSpPr>
        <p:spPr/>
        <p:txBody>
          <a:bodyPr/>
          <a:lstStyle/>
          <a:p>
            <a:r>
              <a:rPr lang="pt-BR" dirty="0" err="1"/>
              <a:t>Why</a:t>
            </a:r>
            <a:r>
              <a:rPr lang="pt-BR" dirty="0"/>
              <a:t>?</a:t>
            </a:r>
          </a:p>
        </p:txBody>
      </p:sp>
      <p:sp>
        <p:nvSpPr>
          <p:cNvPr id="8" name="Espaço Reservado para Conteúdo 7">
            <a:extLst>
              <a:ext uri="{FF2B5EF4-FFF2-40B4-BE49-F238E27FC236}">
                <a16:creationId xmlns:a16="http://schemas.microsoft.com/office/drawing/2014/main" id="{CC9C7977-D24B-0DAC-EF82-A4703D826155}"/>
              </a:ext>
            </a:extLst>
          </p:cNvPr>
          <p:cNvSpPr>
            <a:spLocks noGrp="1"/>
          </p:cNvSpPr>
          <p:nvPr>
            <p:ph idx="1"/>
          </p:nvPr>
        </p:nvSpPr>
        <p:spPr>
          <a:xfrm>
            <a:off x="843467" y="2286000"/>
            <a:ext cx="7863840" cy="4023360"/>
          </a:xfrm>
        </p:spPr>
        <p:txBody>
          <a:bodyPr>
            <a:normAutofit/>
          </a:bodyPr>
          <a:lstStyle/>
          <a:p>
            <a:r>
              <a:rPr lang="en-US" sz="2800" dirty="0"/>
              <a:t>What are the advantages of programming robots probabilistically, when compared to other approaches that do not explicitly represent uncertainty?</a:t>
            </a:r>
          </a:p>
          <a:p>
            <a:r>
              <a:rPr lang="en-US" sz="2800" dirty="0"/>
              <a:t>Our central conjecture is nothing less than the following:</a:t>
            </a:r>
          </a:p>
          <a:p>
            <a:r>
              <a:rPr lang="en-US" sz="2800" b="1" dirty="0">
                <a:solidFill>
                  <a:srgbClr val="C00000"/>
                </a:solidFill>
                <a:latin typeface="Cavolini" panose="03000502040302020204" pitchFamily="66" charset="0"/>
                <a:cs typeface="Cavolini" panose="03000502040302020204" pitchFamily="66" charset="0"/>
              </a:rPr>
              <a:t>A robot that carries a sense of its own uncertainty and acts accordingly is superior to one that does not.</a:t>
            </a:r>
            <a:endParaRPr lang="pt-BR" sz="2800" b="1" dirty="0">
              <a:solidFill>
                <a:srgbClr val="C00000"/>
              </a:solidFill>
              <a:latin typeface="Cavolini" panose="03000502040302020204" pitchFamily="66" charset="0"/>
              <a:cs typeface="Cavolini" panose="03000502040302020204" pitchFamily="66" charset="0"/>
            </a:endParaRPr>
          </a:p>
        </p:txBody>
      </p:sp>
      <p:pic>
        <p:nvPicPr>
          <p:cNvPr id="1026" name="Picture 2" descr="Sebastian Thrun to Speak at the Business Insider Global Trends Festival">
            <a:extLst>
              <a:ext uri="{FF2B5EF4-FFF2-40B4-BE49-F238E27FC236}">
                <a16:creationId xmlns:a16="http://schemas.microsoft.com/office/drawing/2014/main" id="{6914B005-4E6E-3C0B-BA78-7C33D89DC13A}"/>
              </a:ext>
            </a:extLst>
          </p:cNvPr>
          <p:cNvPicPr>
            <a:picLocks noChangeAspect="1" noChangeArrowheads="1"/>
          </p:cNvPicPr>
          <p:nvPr/>
        </p:nvPicPr>
        <p:blipFill>
          <a:blip r:embed="rId4" cstate="print">
            <a:alphaModFix/>
            <a:extLst>
              <a:ext uri="{28A0092B-C50C-407E-A947-70E740481C1C}">
                <a14:useLocalDpi xmlns:a14="http://schemas.microsoft.com/office/drawing/2010/main" val="0"/>
              </a:ext>
            </a:extLst>
          </a:blip>
          <a:srcRect/>
          <a:stretch>
            <a:fillRect/>
          </a:stretch>
        </p:blipFill>
        <p:spPr bwMode="auto">
          <a:xfrm>
            <a:off x="10719658" y="4453257"/>
            <a:ext cx="896426" cy="67231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id="{BD7E712E-EFA7-7232-0BCE-AC615CCEE836}"/>
              </a:ext>
            </a:extLst>
          </p:cNvPr>
          <p:cNvPicPr>
            <a:picLocks noChangeAspect="1"/>
          </p:cNvPicPr>
          <p:nvPr/>
        </p:nvPicPr>
        <p:blipFill>
          <a:blip r:embed="rId5">
            <a:alphaModFix/>
          </a:blip>
          <a:stretch>
            <a:fillRect/>
          </a:stretch>
        </p:blipFill>
        <p:spPr>
          <a:xfrm>
            <a:off x="9334172" y="4453257"/>
            <a:ext cx="896426" cy="788730"/>
          </a:xfrm>
          <a:prstGeom prst="rect">
            <a:avLst/>
          </a:prstGeom>
        </p:spPr>
      </p:pic>
      <p:pic>
        <p:nvPicPr>
          <p:cNvPr id="1028" name="Picture 4" descr="Dieter Fox | Research">
            <a:extLst>
              <a:ext uri="{FF2B5EF4-FFF2-40B4-BE49-F238E27FC236}">
                <a16:creationId xmlns:a16="http://schemas.microsoft.com/office/drawing/2014/main" id="{A3F2E128-78DF-1188-D966-9E235D92C5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2921" y="5449823"/>
            <a:ext cx="641785" cy="80143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de Seta Reta 11">
            <a:extLst>
              <a:ext uri="{FF2B5EF4-FFF2-40B4-BE49-F238E27FC236}">
                <a16:creationId xmlns:a16="http://schemas.microsoft.com/office/drawing/2014/main" id="{47B4565C-6BCE-9010-FA9D-DDB719C5A6DC}"/>
              </a:ext>
            </a:extLst>
          </p:cNvPr>
          <p:cNvCxnSpPr>
            <a:cxnSpLocks/>
          </p:cNvCxnSpPr>
          <p:nvPr/>
        </p:nvCxnSpPr>
        <p:spPr>
          <a:xfrm flipH="1" flipV="1">
            <a:off x="11331713" y="4992505"/>
            <a:ext cx="72978" cy="4573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Conector de Seta Reta 12">
            <a:extLst>
              <a:ext uri="{FF2B5EF4-FFF2-40B4-BE49-F238E27FC236}">
                <a16:creationId xmlns:a16="http://schemas.microsoft.com/office/drawing/2014/main" id="{7091A0C2-0E98-D60E-4C5C-C9395649BA12}"/>
              </a:ext>
            </a:extLst>
          </p:cNvPr>
          <p:cNvCxnSpPr>
            <a:cxnSpLocks/>
          </p:cNvCxnSpPr>
          <p:nvPr/>
        </p:nvCxnSpPr>
        <p:spPr>
          <a:xfrm flipH="1" flipV="1">
            <a:off x="9970535" y="5086245"/>
            <a:ext cx="855961" cy="5586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Conector de Seta Reta 15">
            <a:extLst>
              <a:ext uri="{FF2B5EF4-FFF2-40B4-BE49-F238E27FC236}">
                <a16:creationId xmlns:a16="http://schemas.microsoft.com/office/drawing/2014/main" id="{6D8F225A-06E1-BFCB-0E1B-815212C317C0}"/>
              </a:ext>
            </a:extLst>
          </p:cNvPr>
          <p:cNvCxnSpPr>
            <a:cxnSpLocks/>
          </p:cNvCxnSpPr>
          <p:nvPr/>
        </p:nvCxnSpPr>
        <p:spPr>
          <a:xfrm flipH="1">
            <a:off x="9990720" y="5823917"/>
            <a:ext cx="835776" cy="266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11307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ta: para Baixo 14">
            <a:extLst>
              <a:ext uri="{FF2B5EF4-FFF2-40B4-BE49-F238E27FC236}">
                <a16:creationId xmlns:a16="http://schemas.microsoft.com/office/drawing/2014/main" id="{03464901-68A2-796B-9DE8-21F15CD4515A}"/>
              </a:ext>
            </a:extLst>
          </p:cNvPr>
          <p:cNvSpPr/>
          <p:nvPr/>
        </p:nvSpPr>
        <p:spPr>
          <a:xfrm>
            <a:off x="3311826" y="2859716"/>
            <a:ext cx="1263584" cy="1224334"/>
          </a:xfrm>
          <a:prstGeom prst="downArrow">
            <a:avLst/>
          </a:prstGeom>
          <a:solidFill>
            <a:srgbClr val="BDC0B9"/>
          </a:solidFill>
        </p:spPr>
        <p:style>
          <a:lnRef idx="1">
            <a:schemeClr val="dk1"/>
          </a:lnRef>
          <a:fillRef idx="2">
            <a:schemeClr val="dk1"/>
          </a:fillRef>
          <a:effectRef idx="1">
            <a:schemeClr val="dk1"/>
          </a:effectRef>
          <a:fontRef idx="minor">
            <a:schemeClr val="dk1"/>
          </a:fontRef>
        </p:style>
        <p:txBody>
          <a:bodyPr rtlCol="0" anchor="ctr"/>
          <a:lstStyle/>
          <a:p>
            <a:pPr algn="ctr"/>
            <a:endParaRPr lang="pt-BR"/>
          </a:p>
        </p:txBody>
      </p:sp>
      <p:pic>
        <p:nvPicPr>
          <p:cNvPr id="21" name="Imagem 20">
            <a:extLst>
              <a:ext uri="{FF2B5EF4-FFF2-40B4-BE49-F238E27FC236}">
                <a16:creationId xmlns:a16="http://schemas.microsoft.com/office/drawing/2014/main" id="{77746BD6-F0A5-602D-35D7-AE569CC26916}"/>
              </a:ext>
            </a:extLst>
          </p:cNvPr>
          <p:cNvPicPr>
            <a:picLocks noChangeAspect="1"/>
          </p:cNvPicPr>
          <p:nvPr/>
        </p:nvPicPr>
        <p:blipFill>
          <a:blip r:embed="rId3">
            <a:duotone>
              <a:schemeClr val="accent3">
                <a:shade val="45000"/>
                <a:satMod val="135000"/>
              </a:schemeClr>
              <a:prstClr val="white"/>
            </a:duotone>
          </a:blip>
          <a:stretch>
            <a:fillRect/>
          </a:stretch>
        </p:blipFill>
        <p:spPr>
          <a:xfrm>
            <a:off x="2118410" y="1752503"/>
            <a:ext cx="3789022" cy="534091"/>
          </a:xfrm>
          <a:prstGeom prst="rect">
            <a:avLst/>
          </a:prstGeom>
          <a:ln>
            <a:noFill/>
          </a:ln>
          <a:effectLst/>
        </p:spPr>
      </p:pic>
      <p:pic>
        <p:nvPicPr>
          <p:cNvPr id="2" name="Imagem 1">
            <a:extLst>
              <a:ext uri="{FF2B5EF4-FFF2-40B4-BE49-F238E27FC236}">
                <a16:creationId xmlns:a16="http://schemas.microsoft.com/office/drawing/2014/main" id="{E7490CB3-2E19-9F8E-706A-A669F90E3DBD}"/>
              </a:ext>
            </a:extLst>
          </p:cNvPr>
          <p:cNvPicPr>
            <a:picLocks noChangeAspect="1"/>
          </p:cNvPicPr>
          <p:nvPr/>
        </p:nvPicPr>
        <p:blipFill rotWithShape="1">
          <a:blip r:embed="rId4"/>
          <a:srcRect t="15035"/>
          <a:stretch/>
        </p:blipFill>
        <p:spPr>
          <a:xfrm>
            <a:off x="1364692" y="542516"/>
            <a:ext cx="5484025" cy="440638"/>
          </a:xfrm>
          <a:prstGeom prst="rect">
            <a:avLst/>
          </a:prstGeom>
          <a:ln>
            <a:noFill/>
          </a:ln>
          <a:effectLst/>
        </p:spPr>
      </p:pic>
      <p:cxnSp>
        <p:nvCxnSpPr>
          <p:cNvPr id="4" name="Conector: Angulado 3">
            <a:extLst>
              <a:ext uri="{FF2B5EF4-FFF2-40B4-BE49-F238E27FC236}">
                <a16:creationId xmlns:a16="http://schemas.microsoft.com/office/drawing/2014/main" id="{20D9F083-A7E4-7076-11E6-331D2F33515C}"/>
              </a:ext>
            </a:extLst>
          </p:cNvPr>
          <p:cNvCxnSpPr>
            <a:stCxn id="21" idx="0"/>
          </p:cNvCxnSpPr>
          <p:nvPr/>
        </p:nvCxnSpPr>
        <p:spPr>
          <a:xfrm rot="16200000" flipV="1">
            <a:off x="3487830" y="1227411"/>
            <a:ext cx="565909" cy="484275"/>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5D5EA8DD-F195-F6D9-0738-096D135D9DD5}"/>
              </a:ext>
            </a:extLst>
          </p:cNvPr>
          <p:cNvSpPr/>
          <p:nvPr/>
        </p:nvSpPr>
        <p:spPr>
          <a:xfrm>
            <a:off x="2749337" y="552378"/>
            <a:ext cx="304800" cy="440638"/>
          </a:xfrm>
          <a:custGeom>
            <a:avLst/>
            <a:gdLst>
              <a:gd name="connsiteX0" fmla="*/ 0 w 304800"/>
              <a:gd name="connsiteY0" fmla="*/ 0 h 440638"/>
              <a:gd name="connsiteX1" fmla="*/ 304800 w 304800"/>
              <a:gd name="connsiteY1" fmla="*/ 0 h 440638"/>
              <a:gd name="connsiteX2" fmla="*/ 304800 w 304800"/>
              <a:gd name="connsiteY2" fmla="*/ 440638 h 440638"/>
              <a:gd name="connsiteX3" fmla="*/ 0 w 304800"/>
              <a:gd name="connsiteY3" fmla="*/ 440638 h 440638"/>
              <a:gd name="connsiteX4" fmla="*/ 0 w 304800"/>
              <a:gd name="connsiteY4" fmla="*/ 0 h 44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440638" extrusionOk="0">
                <a:moveTo>
                  <a:pt x="0" y="0"/>
                </a:moveTo>
                <a:cubicBezTo>
                  <a:pt x="130420" y="-23004"/>
                  <a:pt x="152637" y="15253"/>
                  <a:pt x="304800" y="0"/>
                </a:cubicBezTo>
                <a:cubicBezTo>
                  <a:pt x="314538" y="130898"/>
                  <a:pt x="303486" y="301238"/>
                  <a:pt x="304800" y="440638"/>
                </a:cubicBezTo>
                <a:cubicBezTo>
                  <a:pt x="199115" y="466874"/>
                  <a:pt x="147668" y="405448"/>
                  <a:pt x="0" y="440638"/>
                </a:cubicBezTo>
                <a:cubicBezTo>
                  <a:pt x="-23282" y="242117"/>
                  <a:pt x="7687" y="216269"/>
                  <a:pt x="0" y="0"/>
                </a:cubicBezTo>
                <a:close/>
              </a:path>
            </a:pathLst>
          </a:custGeom>
          <a:noFill/>
          <a:ln w="28575">
            <a:solidFill>
              <a:schemeClr val="accent3"/>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7247DC19-0235-5D3A-B374-5ED0B5A083B2}"/>
              </a:ext>
            </a:extLst>
          </p:cNvPr>
          <p:cNvSpPr/>
          <p:nvPr/>
        </p:nvSpPr>
        <p:spPr>
          <a:xfrm>
            <a:off x="4388035" y="552378"/>
            <a:ext cx="304800" cy="440638"/>
          </a:xfrm>
          <a:custGeom>
            <a:avLst/>
            <a:gdLst>
              <a:gd name="connsiteX0" fmla="*/ 0 w 304800"/>
              <a:gd name="connsiteY0" fmla="*/ 0 h 440638"/>
              <a:gd name="connsiteX1" fmla="*/ 304800 w 304800"/>
              <a:gd name="connsiteY1" fmla="*/ 0 h 440638"/>
              <a:gd name="connsiteX2" fmla="*/ 304800 w 304800"/>
              <a:gd name="connsiteY2" fmla="*/ 440638 h 440638"/>
              <a:gd name="connsiteX3" fmla="*/ 0 w 304800"/>
              <a:gd name="connsiteY3" fmla="*/ 440638 h 440638"/>
              <a:gd name="connsiteX4" fmla="*/ 0 w 304800"/>
              <a:gd name="connsiteY4" fmla="*/ 0 h 44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440638" extrusionOk="0">
                <a:moveTo>
                  <a:pt x="0" y="0"/>
                </a:moveTo>
                <a:cubicBezTo>
                  <a:pt x="130420" y="-23004"/>
                  <a:pt x="152637" y="15253"/>
                  <a:pt x="304800" y="0"/>
                </a:cubicBezTo>
                <a:cubicBezTo>
                  <a:pt x="314538" y="130898"/>
                  <a:pt x="303486" y="301238"/>
                  <a:pt x="304800" y="440638"/>
                </a:cubicBezTo>
                <a:cubicBezTo>
                  <a:pt x="199115" y="466874"/>
                  <a:pt x="147668" y="405448"/>
                  <a:pt x="0" y="440638"/>
                </a:cubicBezTo>
                <a:cubicBezTo>
                  <a:pt x="-23282" y="242117"/>
                  <a:pt x="7687" y="216269"/>
                  <a:pt x="0" y="0"/>
                </a:cubicBezTo>
                <a:close/>
              </a:path>
            </a:pathLst>
          </a:custGeom>
          <a:noFill/>
          <a:ln w="28575">
            <a:solidFill>
              <a:schemeClr val="accent3"/>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5743BF50-6649-822A-95B4-7AF6329FD9EC}"/>
              </a:ext>
            </a:extLst>
          </p:cNvPr>
          <p:cNvSpPr/>
          <p:nvPr/>
        </p:nvSpPr>
        <p:spPr>
          <a:xfrm>
            <a:off x="5762227" y="577096"/>
            <a:ext cx="304800" cy="440638"/>
          </a:xfrm>
          <a:custGeom>
            <a:avLst/>
            <a:gdLst>
              <a:gd name="connsiteX0" fmla="*/ 0 w 304800"/>
              <a:gd name="connsiteY0" fmla="*/ 0 h 440638"/>
              <a:gd name="connsiteX1" fmla="*/ 304800 w 304800"/>
              <a:gd name="connsiteY1" fmla="*/ 0 h 440638"/>
              <a:gd name="connsiteX2" fmla="*/ 304800 w 304800"/>
              <a:gd name="connsiteY2" fmla="*/ 440638 h 440638"/>
              <a:gd name="connsiteX3" fmla="*/ 0 w 304800"/>
              <a:gd name="connsiteY3" fmla="*/ 440638 h 440638"/>
              <a:gd name="connsiteX4" fmla="*/ 0 w 304800"/>
              <a:gd name="connsiteY4" fmla="*/ 0 h 44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440638" extrusionOk="0">
                <a:moveTo>
                  <a:pt x="0" y="0"/>
                </a:moveTo>
                <a:cubicBezTo>
                  <a:pt x="130420" y="-23004"/>
                  <a:pt x="152637" y="15253"/>
                  <a:pt x="304800" y="0"/>
                </a:cubicBezTo>
                <a:cubicBezTo>
                  <a:pt x="314538" y="130898"/>
                  <a:pt x="303486" y="301238"/>
                  <a:pt x="304800" y="440638"/>
                </a:cubicBezTo>
                <a:cubicBezTo>
                  <a:pt x="199115" y="466874"/>
                  <a:pt x="147668" y="405448"/>
                  <a:pt x="0" y="440638"/>
                </a:cubicBezTo>
                <a:cubicBezTo>
                  <a:pt x="-23282" y="242117"/>
                  <a:pt x="7687" y="216269"/>
                  <a:pt x="0" y="0"/>
                </a:cubicBezTo>
                <a:close/>
              </a:path>
            </a:pathLst>
          </a:custGeom>
          <a:noFill/>
          <a:ln w="28575">
            <a:solidFill>
              <a:schemeClr val="accent3"/>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4D10131F-6F42-2D7C-67A8-8EF03862670C}"/>
              </a:ext>
            </a:extLst>
          </p:cNvPr>
          <p:cNvSpPr/>
          <p:nvPr/>
        </p:nvSpPr>
        <p:spPr>
          <a:xfrm>
            <a:off x="6337719" y="577096"/>
            <a:ext cx="304800" cy="440638"/>
          </a:xfrm>
          <a:custGeom>
            <a:avLst/>
            <a:gdLst>
              <a:gd name="connsiteX0" fmla="*/ 0 w 304800"/>
              <a:gd name="connsiteY0" fmla="*/ 0 h 440638"/>
              <a:gd name="connsiteX1" fmla="*/ 304800 w 304800"/>
              <a:gd name="connsiteY1" fmla="*/ 0 h 440638"/>
              <a:gd name="connsiteX2" fmla="*/ 304800 w 304800"/>
              <a:gd name="connsiteY2" fmla="*/ 440638 h 440638"/>
              <a:gd name="connsiteX3" fmla="*/ 0 w 304800"/>
              <a:gd name="connsiteY3" fmla="*/ 440638 h 440638"/>
              <a:gd name="connsiteX4" fmla="*/ 0 w 304800"/>
              <a:gd name="connsiteY4" fmla="*/ 0 h 440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440638" extrusionOk="0">
                <a:moveTo>
                  <a:pt x="0" y="0"/>
                </a:moveTo>
                <a:cubicBezTo>
                  <a:pt x="130420" y="-23004"/>
                  <a:pt x="152637" y="15253"/>
                  <a:pt x="304800" y="0"/>
                </a:cubicBezTo>
                <a:cubicBezTo>
                  <a:pt x="314538" y="130898"/>
                  <a:pt x="303486" y="301238"/>
                  <a:pt x="304800" y="440638"/>
                </a:cubicBezTo>
                <a:cubicBezTo>
                  <a:pt x="199115" y="466874"/>
                  <a:pt x="147668" y="405448"/>
                  <a:pt x="0" y="440638"/>
                </a:cubicBezTo>
                <a:cubicBezTo>
                  <a:pt x="-23282" y="242117"/>
                  <a:pt x="7687" y="216269"/>
                  <a:pt x="0" y="0"/>
                </a:cubicBezTo>
                <a:close/>
              </a:path>
            </a:pathLst>
          </a:custGeom>
          <a:noFill/>
          <a:ln w="28575">
            <a:solidFill>
              <a:schemeClr val="accent3"/>
            </a:solidFill>
            <a:extLst>
              <a:ext uri="{C807C97D-BFC1-408E-A445-0C87EB9F89A2}">
                <ask:lineSketchStyleProps xmlns:ask="http://schemas.microsoft.com/office/drawing/2018/sketchyshapes" sd="99525980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8218EA5B-101A-4DBF-8D6E-AE813E1C894E}"/>
              </a:ext>
            </a:extLst>
          </p:cNvPr>
          <p:cNvPicPr>
            <a:picLocks noChangeAspect="1"/>
          </p:cNvPicPr>
          <p:nvPr/>
        </p:nvPicPr>
        <p:blipFill>
          <a:blip r:embed="rId5"/>
          <a:stretch>
            <a:fillRect/>
          </a:stretch>
        </p:blipFill>
        <p:spPr>
          <a:xfrm>
            <a:off x="2592836" y="4408796"/>
            <a:ext cx="2962944" cy="534091"/>
          </a:xfrm>
          <a:prstGeom prst="rect">
            <a:avLst/>
          </a:prstGeom>
          <a:ln>
            <a:noFill/>
          </a:ln>
          <a:effectLst>
            <a:outerShdw blurRad="292100" dist="139700" dir="2700000" algn="tl" rotWithShape="0">
              <a:srgbClr val="333333">
                <a:alpha val="65000"/>
              </a:srgbClr>
            </a:outerShdw>
          </a:effectLst>
        </p:spPr>
      </p:pic>
      <p:pic>
        <p:nvPicPr>
          <p:cNvPr id="31" name="Imagem 30">
            <a:extLst>
              <a:ext uri="{FF2B5EF4-FFF2-40B4-BE49-F238E27FC236}">
                <a16:creationId xmlns:a16="http://schemas.microsoft.com/office/drawing/2014/main" id="{E1FDD988-C136-68BB-3721-9DD323B5029D}"/>
              </a:ext>
            </a:extLst>
          </p:cNvPr>
          <p:cNvPicPr>
            <a:picLocks noChangeAspect="1"/>
          </p:cNvPicPr>
          <p:nvPr/>
        </p:nvPicPr>
        <p:blipFill rotWithShape="1">
          <a:blip r:embed="rId4"/>
          <a:srcRect t="13148"/>
          <a:stretch/>
        </p:blipFill>
        <p:spPr>
          <a:xfrm>
            <a:off x="2592914" y="5311206"/>
            <a:ext cx="6502739" cy="534091"/>
          </a:xfrm>
          <a:prstGeom prst="rect">
            <a:avLst/>
          </a:prstGeom>
          <a:ln>
            <a:noFill/>
          </a:ln>
          <a:effectLst>
            <a:outerShdw blurRad="292100" dist="139700" dir="2700000" algn="tl" rotWithShape="0">
              <a:srgbClr val="333333">
                <a:alpha val="65000"/>
              </a:srgbClr>
            </a:outerShdw>
          </a:effectLst>
        </p:spPr>
      </p:pic>
      <p:pic>
        <p:nvPicPr>
          <p:cNvPr id="5" name="Imagem 4">
            <a:extLst>
              <a:ext uri="{FF2B5EF4-FFF2-40B4-BE49-F238E27FC236}">
                <a16:creationId xmlns:a16="http://schemas.microsoft.com/office/drawing/2014/main" id="{E7153B07-3400-0B5C-E118-C2F659F8BD8B}"/>
              </a:ext>
            </a:extLst>
          </p:cNvPr>
          <p:cNvPicPr>
            <a:picLocks noChangeAspect="1"/>
          </p:cNvPicPr>
          <p:nvPr/>
        </p:nvPicPr>
        <p:blipFill>
          <a:blip r:embed="rId6"/>
          <a:stretch>
            <a:fillRect/>
          </a:stretch>
        </p:blipFill>
        <p:spPr>
          <a:xfrm>
            <a:off x="4661250" y="2524845"/>
            <a:ext cx="2168324" cy="1699792"/>
          </a:xfrm>
          <a:prstGeom prst="rect">
            <a:avLst/>
          </a:prstGeom>
        </p:spPr>
      </p:pic>
    </p:spTree>
    <p:extLst>
      <p:ext uri="{BB962C8B-B14F-4D97-AF65-F5344CB8AC3E}">
        <p14:creationId xmlns:p14="http://schemas.microsoft.com/office/powerpoint/2010/main" val="49949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01790F-4622-E9E3-65FE-7A7C4C0152DF}"/>
              </a:ext>
            </a:extLst>
          </p:cNvPr>
          <p:cNvSpPr>
            <a:spLocks noGrp="1"/>
          </p:cNvSpPr>
          <p:nvPr>
            <p:ph type="title"/>
          </p:nvPr>
        </p:nvSpPr>
        <p:spPr/>
        <p:txBody>
          <a:bodyPr/>
          <a:lstStyle/>
          <a:p>
            <a:r>
              <a:rPr lang="pt-BR" dirty="0"/>
              <a:t>Ganho</a:t>
            </a:r>
          </a:p>
        </p:txBody>
      </p:sp>
      <p:pic>
        <p:nvPicPr>
          <p:cNvPr id="4" name="Imagem 3">
            <a:extLst>
              <a:ext uri="{FF2B5EF4-FFF2-40B4-BE49-F238E27FC236}">
                <a16:creationId xmlns:a16="http://schemas.microsoft.com/office/drawing/2014/main" id="{C0920534-F40A-3284-8B77-36EAB65DA84F}"/>
              </a:ext>
            </a:extLst>
          </p:cNvPr>
          <p:cNvPicPr>
            <a:picLocks noChangeAspect="1"/>
          </p:cNvPicPr>
          <p:nvPr/>
        </p:nvPicPr>
        <p:blipFill>
          <a:blip r:embed="rId2"/>
          <a:stretch>
            <a:fillRect/>
          </a:stretch>
        </p:blipFill>
        <p:spPr>
          <a:xfrm>
            <a:off x="2629368" y="1779094"/>
            <a:ext cx="4837451" cy="611476"/>
          </a:xfrm>
          <a:prstGeom prst="rect">
            <a:avLst/>
          </a:prstGeom>
        </p:spPr>
      </p:pic>
      <p:pic>
        <p:nvPicPr>
          <p:cNvPr id="7" name="Imagem 6">
            <a:extLst>
              <a:ext uri="{FF2B5EF4-FFF2-40B4-BE49-F238E27FC236}">
                <a16:creationId xmlns:a16="http://schemas.microsoft.com/office/drawing/2014/main" id="{2D7F2A71-B597-11BB-1F2F-8365631B5594}"/>
              </a:ext>
            </a:extLst>
          </p:cNvPr>
          <p:cNvPicPr>
            <a:picLocks noChangeAspect="1"/>
          </p:cNvPicPr>
          <p:nvPr/>
        </p:nvPicPr>
        <p:blipFill>
          <a:blip r:embed="rId3">
            <a:duotone>
              <a:schemeClr val="accent2">
                <a:shade val="45000"/>
                <a:satMod val="135000"/>
              </a:schemeClr>
              <a:prstClr val="white"/>
            </a:duotone>
          </a:blip>
          <a:stretch>
            <a:fillRect/>
          </a:stretch>
        </p:blipFill>
        <p:spPr>
          <a:xfrm>
            <a:off x="6227567" y="2951716"/>
            <a:ext cx="5964433" cy="3168982"/>
          </a:xfrm>
          <a:prstGeom prst="rect">
            <a:avLst/>
          </a:prstGeom>
        </p:spPr>
      </p:pic>
      <p:grpSp>
        <p:nvGrpSpPr>
          <p:cNvPr id="15" name="Agrupar 14">
            <a:extLst>
              <a:ext uri="{FF2B5EF4-FFF2-40B4-BE49-F238E27FC236}">
                <a16:creationId xmlns:a16="http://schemas.microsoft.com/office/drawing/2014/main" id="{47D355C4-F7BC-8ED2-3E52-797B78487F05}"/>
              </a:ext>
            </a:extLst>
          </p:cNvPr>
          <p:cNvGrpSpPr/>
          <p:nvPr/>
        </p:nvGrpSpPr>
        <p:grpSpPr>
          <a:xfrm>
            <a:off x="930740" y="3230436"/>
            <a:ext cx="5401583" cy="1649800"/>
            <a:chOff x="930740" y="3230436"/>
            <a:chExt cx="5401583" cy="1649800"/>
          </a:xfrm>
        </p:grpSpPr>
        <p:pic>
          <p:nvPicPr>
            <p:cNvPr id="10" name="Imagem 9">
              <a:extLst>
                <a:ext uri="{FF2B5EF4-FFF2-40B4-BE49-F238E27FC236}">
                  <a16:creationId xmlns:a16="http://schemas.microsoft.com/office/drawing/2014/main" id="{1B612026-7C6A-D46D-4E77-617A18FCCF95}"/>
                </a:ext>
              </a:extLst>
            </p:cNvPr>
            <p:cNvPicPr>
              <a:picLocks noChangeAspect="1"/>
            </p:cNvPicPr>
            <p:nvPr/>
          </p:nvPicPr>
          <p:blipFill>
            <a:blip r:embed="rId4">
              <a:duotone>
                <a:schemeClr val="accent3">
                  <a:shade val="45000"/>
                  <a:satMod val="135000"/>
                </a:schemeClr>
                <a:prstClr val="white"/>
              </a:duotone>
            </a:blip>
            <a:stretch>
              <a:fillRect/>
            </a:stretch>
          </p:blipFill>
          <p:spPr>
            <a:xfrm>
              <a:off x="930740" y="3860879"/>
              <a:ext cx="3613386" cy="793183"/>
            </a:xfrm>
            <a:prstGeom prst="rect">
              <a:avLst/>
            </a:prstGeom>
          </p:spPr>
        </p:pic>
        <p:pic>
          <p:nvPicPr>
            <p:cNvPr id="11" name="Imagem 10">
              <a:extLst>
                <a:ext uri="{FF2B5EF4-FFF2-40B4-BE49-F238E27FC236}">
                  <a16:creationId xmlns:a16="http://schemas.microsoft.com/office/drawing/2014/main" id="{0DFEE359-EB40-6DBB-8C5A-903FFE3CAD8C}"/>
                </a:ext>
              </a:extLst>
            </p:cNvPr>
            <p:cNvPicPr>
              <a:picLocks noChangeAspect="1"/>
            </p:cNvPicPr>
            <p:nvPr/>
          </p:nvPicPr>
          <p:blipFill>
            <a:blip r:embed="rId5">
              <a:duotone>
                <a:schemeClr val="accent3">
                  <a:shade val="45000"/>
                  <a:satMod val="135000"/>
                </a:schemeClr>
                <a:prstClr val="white"/>
              </a:duotone>
            </a:blip>
            <a:stretch>
              <a:fillRect/>
            </a:stretch>
          </p:blipFill>
          <p:spPr>
            <a:xfrm rot="9699069">
              <a:off x="4682523" y="3230436"/>
              <a:ext cx="1649800" cy="1649800"/>
            </a:xfrm>
            <a:prstGeom prst="rect">
              <a:avLst/>
            </a:prstGeom>
          </p:spPr>
        </p:pic>
      </p:grpSp>
      <p:grpSp>
        <p:nvGrpSpPr>
          <p:cNvPr id="14" name="Agrupar 13">
            <a:extLst>
              <a:ext uri="{FF2B5EF4-FFF2-40B4-BE49-F238E27FC236}">
                <a16:creationId xmlns:a16="http://schemas.microsoft.com/office/drawing/2014/main" id="{20490559-7F72-243B-D8E5-F5896CD18611}"/>
              </a:ext>
            </a:extLst>
          </p:cNvPr>
          <p:cNvGrpSpPr/>
          <p:nvPr/>
        </p:nvGrpSpPr>
        <p:grpSpPr>
          <a:xfrm>
            <a:off x="4544126" y="1708538"/>
            <a:ext cx="5183159" cy="1232642"/>
            <a:chOff x="4544126" y="1708538"/>
            <a:chExt cx="5183159" cy="1232642"/>
          </a:xfrm>
        </p:grpSpPr>
        <p:sp>
          <p:nvSpPr>
            <p:cNvPr id="5" name="Retângulo 4">
              <a:extLst>
                <a:ext uri="{FF2B5EF4-FFF2-40B4-BE49-F238E27FC236}">
                  <a16:creationId xmlns:a16="http://schemas.microsoft.com/office/drawing/2014/main" id="{50973BCB-6E31-26E6-759F-53230056B309}"/>
                </a:ext>
              </a:extLst>
            </p:cNvPr>
            <p:cNvSpPr/>
            <p:nvPr/>
          </p:nvSpPr>
          <p:spPr>
            <a:xfrm>
              <a:off x="4544126" y="1708538"/>
              <a:ext cx="2461845" cy="860244"/>
            </a:xfrm>
            <a:custGeom>
              <a:avLst/>
              <a:gdLst>
                <a:gd name="connsiteX0" fmla="*/ 0 w 2461845"/>
                <a:gd name="connsiteY0" fmla="*/ 0 h 860244"/>
                <a:gd name="connsiteX1" fmla="*/ 418514 w 2461845"/>
                <a:gd name="connsiteY1" fmla="*/ 0 h 860244"/>
                <a:gd name="connsiteX2" fmla="*/ 935501 w 2461845"/>
                <a:gd name="connsiteY2" fmla="*/ 0 h 860244"/>
                <a:gd name="connsiteX3" fmla="*/ 1403252 w 2461845"/>
                <a:gd name="connsiteY3" fmla="*/ 0 h 860244"/>
                <a:gd name="connsiteX4" fmla="*/ 1895621 w 2461845"/>
                <a:gd name="connsiteY4" fmla="*/ 0 h 860244"/>
                <a:gd name="connsiteX5" fmla="*/ 2461845 w 2461845"/>
                <a:gd name="connsiteY5" fmla="*/ 0 h 860244"/>
                <a:gd name="connsiteX6" fmla="*/ 2461845 w 2461845"/>
                <a:gd name="connsiteY6" fmla="*/ 430122 h 860244"/>
                <a:gd name="connsiteX7" fmla="*/ 2461845 w 2461845"/>
                <a:gd name="connsiteY7" fmla="*/ 860244 h 860244"/>
                <a:gd name="connsiteX8" fmla="*/ 2018713 w 2461845"/>
                <a:gd name="connsiteY8" fmla="*/ 860244 h 860244"/>
                <a:gd name="connsiteX9" fmla="*/ 1600199 w 2461845"/>
                <a:gd name="connsiteY9" fmla="*/ 860244 h 860244"/>
                <a:gd name="connsiteX10" fmla="*/ 1107830 w 2461845"/>
                <a:gd name="connsiteY10" fmla="*/ 860244 h 860244"/>
                <a:gd name="connsiteX11" fmla="*/ 689317 w 2461845"/>
                <a:gd name="connsiteY11" fmla="*/ 860244 h 860244"/>
                <a:gd name="connsiteX12" fmla="*/ 0 w 2461845"/>
                <a:gd name="connsiteY12" fmla="*/ 860244 h 860244"/>
                <a:gd name="connsiteX13" fmla="*/ 0 w 2461845"/>
                <a:gd name="connsiteY13" fmla="*/ 447327 h 860244"/>
                <a:gd name="connsiteX14" fmla="*/ 0 w 2461845"/>
                <a:gd name="connsiteY14" fmla="*/ 0 h 86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61845" h="860244" extrusionOk="0">
                  <a:moveTo>
                    <a:pt x="0" y="0"/>
                  </a:moveTo>
                  <a:cubicBezTo>
                    <a:pt x="141260" y="-14908"/>
                    <a:pt x="311707" y="14777"/>
                    <a:pt x="418514" y="0"/>
                  </a:cubicBezTo>
                  <a:cubicBezTo>
                    <a:pt x="525321" y="-14777"/>
                    <a:pt x="790461" y="9631"/>
                    <a:pt x="935501" y="0"/>
                  </a:cubicBezTo>
                  <a:cubicBezTo>
                    <a:pt x="1080541" y="-9631"/>
                    <a:pt x="1194026" y="42233"/>
                    <a:pt x="1403252" y="0"/>
                  </a:cubicBezTo>
                  <a:cubicBezTo>
                    <a:pt x="1612478" y="-42233"/>
                    <a:pt x="1670773" y="731"/>
                    <a:pt x="1895621" y="0"/>
                  </a:cubicBezTo>
                  <a:cubicBezTo>
                    <a:pt x="2120469" y="-731"/>
                    <a:pt x="2215340" y="38003"/>
                    <a:pt x="2461845" y="0"/>
                  </a:cubicBezTo>
                  <a:cubicBezTo>
                    <a:pt x="2492202" y="104748"/>
                    <a:pt x="2429080" y="286196"/>
                    <a:pt x="2461845" y="430122"/>
                  </a:cubicBezTo>
                  <a:cubicBezTo>
                    <a:pt x="2494610" y="574048"/>
                    <a:pt x="2416268" y="755342"/>
                    <a:pt x="2461845" y="860244"/>
                  </a:cubicBezTo>
                  <a:cubicBezTo>
                    <a:pt x="2286758" y="863865"/>
                    <a:pt x="2157329" y="854765"/>
                    <a:pt x="2018713" y="860244"/>
                  </a:cubicBezTo>
                  <a:cubicBezTo>
                    <a:pt x="1880097" y="865723"/>
                    <a:pt x="1706843" y="830384"/>
                    <a:pt x="1600199" y="860244"/>
                  </a:cubicBezTo>
                  <a:cubicBezTo>
                    <a:pt x="1493555" y="890104"/>
                    <a:pt x="1241490" y="850475"/>
                    <a:pt x="1107830" y="860244"/>
                  </a:cubicBezTo>
                  <a:cubicBezTo>
                    <a:pt x="974170" y="870013"/>
                    <a:pt x="819976" y="836550"/>
                    <a:pt x="689317" y="860244"/>
                  </a:cubicBezTo>
                  <a:cubicBezTo>
                    <a:pt x="558658" y="883938"/>
                    <a:pt x="179142" y="855743"/>
                    <a:pt x="0" y="860244"/>
                  </a:cubicBezTo>
                  <a:cubicBezTo>
                    <a:pt x="-34014" y="761376"/>
                    <a:pt x="26254" y="633057"/>
                    <a:pt x="0" y="447327"/>
                  </a:cubicBezTo>
                  <a:cubicBezTo>
                    <a:pt x="-26254" y="261597"/>
                    <a:pt x="52996" y="220522"/>
                    <a:pt x="0" y="0"/>
                  </a:cubicBezTo>
                  <a:close/>
                </a:path>
              </a:pathLst>
            </a:custGeom>
            <a:noFill/>
            <a:ln w="57150">
              <a:solidFill>
                <a:srgbClr val="8B2631"/>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C04782CF-7328-6A12-52FF-28B642ED4A2A}"/>
                </a:ext>
              </a:extLst>
            </p:cNvPr>
            <p:cNvSpPr txBox="1"/>
            <p:nvPr/>
          </p:nvSpPr>
          <p:spPr>
            <a:xfrm>
              <a:off x="6984284" y="2294849"/>
              <a:ext cx="2743001" cy="646331"/>
            </a:xfrm>
            <a:prstGeom prst="rect">
              <a:avLst/>
            </a:prstGeom>
            <a:noFill/>
          </p:spPr>
          <p:txBody>
            <a:bodyPr wrap="square">
              <a:spAutoFit/>
            </a:bodyPr>
            <a:lstStyle/>
            <a:p>
              <a:r>
                <a:rPr lang="pt-BR" b="0" i="0" dirty="0" err="1">
                  <a:solidFill>
                    <a:srgbClr val="C00000"/>
                  </a:solidFill>
                  <a:effectLst/>
                  <a:latin typeface="Cavolini" panose="03000502040302020204" pitchFamily="66" charset="0"/>
                  <a:cs typeface="Cavolini" panose="03000502040302020204" pitchFamily="66" charset="0"/>
                </a:rPr>
                <a:t>Measurement</a:t>
              </a:r>
              <a:r>
                <a:rPr lang="pt-BR" b="0" i="0" dirty="0">
                  <a:solidFill>
                    <a:srgbClr val="C00000"/>
                  </a:solidFill>
                  <a:effectLst/>
                  <a:latin typeface="Cavolini" panose="03000502040302020204" pitchFamily="66" charset="0"/>
                  <a:cs typeface="Cavolini" panose="03000502040302020204" pitchFamily="66" charset="0"/>
                </a:rPr>
                <a:t> </a:t>
              </a:r>
              <a:r>
                <a:rPr lang="pt-BR" b="0" i="0" dirty="0" err="1">
                  <a:solidFill>
                    <a:srgbClr val="C00000"/>
                  </a:solidFill>
                  <a:effectLst/>
                  <a:latin typeface="Cavolini" panose="03000502040302020204" pitchFamily="66" charset="0"/>
                  <a:cs typeface="Cavolini" panose="03000502040302020204" pitchFamily="66" charset="0"/>
                </a:rPr>
                <a:t>uncertainty</a:t>
              </a:r>
              <a:endParaRPr lang="pt-BR" dirty="0">
                <a:solidFill>
                  <a:srgbClr val="C00000"/>
                </a:solidFill>
                <a:latin typeface="Cavolini" panose="03000502040302020204" pitchFamily="66" charset="0"/>
                <a:cs typeface="Cavolini" panose="03000502040302020204" pitchFamily="66" charset="0"/>
              </a:endParaRPr>
            </a:p>
          </p:txBody>
        </p:sp>
      </p:grpSp>
      <p:grpSp>
        <p:nvGrpSpPr>
          <p:cNvPr id="3" name="Agrupar 2">
            <a:extLst>
              <a:ext uri="{FF2B5EF4-FFF2-40B4-BE49-F238E27FC236}">
                <a16:creationId xmlns:a16="http://schemas.microsoft.com/office/drawing/2014/main" id="{D3F47B7C-789A-9A42-AFED-805138BEB3AA}"/>
              </a:ext>
            </a:extLst>
          </p:cNvPr>
          <p:cNvGrpSpPr/>
          <p:nvPr/>
        </p:nvGrpSpPr>
        <p:grpSpPr>
          <a:xfrm>
            <a:off x="2464715" y="1735067"/>
            <a:ext cx="1835415" cy="2060573"/>
            <a:chOff x="1223031" y="1708538"/>
            <a:chExt cx="5649744" cy="2060573"/>
          </a:xfrm>
        </p:grpSpPr>
        <p:sp>
          <p:nvSpPr>
            <p:cNvPr id="6" name="Retângulo 5">
              <a:extLst>
                <a:ext uri="{FF2B5EF4-FFF2-40B4-BE49-F238E27FC236}">
                  <a16:creationId xmlns:a16="http://schemas.microsoft.com/office/drawing/2014/main" id="{D6997D01-5D20-F1EC-3B16-2ACC92F10863}"/>
                </a:ext>
              </a:extLst>
            </p:cNvPr>
            <p:cNvSpPr/>
            <p:nvPr/>
          </p:nvSpPr>
          <p:spPr>
            <a:xfrm>
              <a:off x="4544126" y="1708538"/>
              <a:ext cx="1322563" cy="860244"/>
            </a:xfrm>
            <a:custGeom>
              <a:avLst/>
              <a:gdLst>
                <a:gd name="connsiteX0" fmla="*/ 0 w 1322563"/>
                <a:gd name="connsiteY0" fmla="*/ 0 h 860244"/>
                <a:gd name="connsiteX1" fmla="*/ 401177 w 1322563"/>
                <a:gd name="connsiteY1" fmla="*/ 0 h 860244"/>
                <a:gd name="connsiteX2" fmla="*/ 855257 w 1322563"/>
                <a:gd name="connsiteY2" fmla="*/ 0 h 860244"/>
                <a:gd name="connsiteX3" fmla="*/ 1322563 w 1322563"/>
                <a:gd name="connsiteY3" fmla="*/ 0 h 860244"/>
                <a:gd name="connsiteX4" fmla="*/ 1322563 w 1322563"/>
                <a:gd name="connsiteY4" fmla="*/ 430122 h 860244"/>
                <a:gd name="connsiteX5" fmla="*/ 1322563 w 1322563"/>
                <a:gd name="connsiteY5" fmla="*/ 860244 h 860244"/>
                <a:gd name="connsiteX6" fmla="*/ 908160 w 1322563"/>
                <a:gd name="connsiteY6" fmla="*/ 860244 h 860244"/>
                <a:gd name="connsiteX7" fmla="*/ 467306 w 1322563"/>
                <a:gd name="connsiteY7" fmla="*/ 860244 h 860244"/>
                <a:gd name="connsiteX8" fmla="*/ 0 w 1322563"/>
                <a:gd name="connsiteY8" fmla="*/ 860244 h 860244"/>
                <a:gd name="connsiteX9" fmla="*/ 0 w 1322563"/>
                <a:gd name="connsiteY9" fmla="*/ 455929 h 860244"/>
                <a:gd name="connsiteX10" fmla="*/ 0 w 1322563"/>
                <a:gd name="connsiteY10" fmla="*/ 0 h 86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2563" h="860244" extrusionOk="0">
                  <a:moveTo>
                    <a:pt x="0" y="0"/>
                  </a:moveTo>
                  <a:cubicBezTo>
                    <a:pt x="160162" y="-22656"/>
                    <a:pt x="314580" y="15778"/>
                    <a:pt x="401177" y="0"/>
                  </a:cubicBezTo>
                  <a:cubicBezTo>
                    <a:pt x="487774" y="-15778"/>
                    <a:pt x="655016" y="37545"/>
                    <a:pt x="855257" y="0"/>
                  </a:cubicBezTo>
                  <a:cubicBezTo>
                    <a:pt x="1055498" y="-37545"/>
                    <a:pt x="1091781" y="36725"/>
                    <a:pt x="1322563" y="0"/>
                  </a:cubicBezTo>
                  <a:cubicBezTo>
                    <a:pt x="1360785" y="161788"/>
                    <a:pt x="1289619" y="283397"/>
                    <a:pt x="1322563" y="430122"/>
                  </a:cubicBezTo>
                  <a:cubicBezTo>
                    <a:pt x="1355507" y="576847"/>
                    <a:pt x="1299791" y="718870"/>
                    <a:pt x="1322563" y="860244"/>
                  </a:cubicBezTo>
                  <a:cubicBezTo>
                    <a:pt x="1165779" y="896610"/>
                    <a:pt x="1102558" y="828126"/>
                    <a:pt x="908160" y="860244"/>
                  </a:cubicBezTo>
                  <a:cubicBezTo>
                    <a:pt x="713762" y="892362"/>
                    <a:pt x="588446" y="847146"/>
                    <a:pt x="467306" y="860244"/>
                  </a:cubicBezTo>
                  <a:cubicBezTo>
                    <a:pt x="346166" y="873342"/>
                    <a:pt x="139308" y="848109"/>
                    <a:pt x="0" y="860244"/>
                  </a:cubicBezTo>
                  <a:cubicBezTo>
                    <a:pt x="-16460" y="752999"/>
                    <a:pt x="37297" y="552522"/>
                    <a:pt x="0" y="455929"/>
                  </a:cubicBezTo>
                  <a:cubicBezTo>
                    <a:pt x="-37297" y="359337"/>
                    <a:pt x="1937" y="213319"/>
                    <a:pt x="0" y="0"/>
                  </a:cubicBezTo>
                  <a:close/>
                </a:path>
              </a:pathLst>
            </a:custGeom>
            <a:noFill/>
            <a:ln w="57150">
              <a:solidFill>
                <a:schemeClr val="accent3"/>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CaixaDeTexto 7">
              <a:extLst>
                <a:ext uri="{FF2B5EF4-FFF2-40B4-BE49-F238E27FC236}">
                  <a16:creationId xmlns:a16="http://schemas.microsoft.com/office/drawing/2014/main" id="{AFDDEF81-2208-3577-B58F-CD267E967707}"/>
                </a:ext>
              </a:extLst>
            </p:cNvPr>
            <p:cNvSpPr txBox="1"/>
            <p:nvPr/>
          </p:nvSpPr>
          <p:spPr>
            <a:xfrm>
              <a:off x="1223031" y="2568782"/>
              <a:ext cx="5649744" cy="1200329"/>
            </a:xfrm>
            <a:prstGeom prst="rect">
              <a:avLst/>
            </a:prstGeom>
            <a:noFill/>
          </p:spPr>
          <p:txBody>
            <a:bodyPr wrap="square">
              <a:spAutoFit/>
            </a:bodyPr>
            <a:lstStyle/>
            <a:p>
              <a:r>
                <a:rPr lang="en-US" b="0" i="0" dirty="0">
                  <a:solidFill>
                    <a:schemeClr val="accent3"/>
                  </a:solidFill>
                  <a:effectLst/>
                  <a:latin typeface="Cavolini" panose="03000502040302020204" pitchFamily="66" charset="0"/>
                  <a:cs typeface="Cavolini" panose="03000502040302020204" pitchFamily="66" charset="0"/>
                </a:rPr>
                <a:t>State uncertainty in the prediction</a:t>
              </a:r>
              <a:endParaRPr lang="pt-BR" dirty="0">
                <a:solidFill>
                  <a:schemeClr val="accent3"/>
                </a:solidFill>
                <a:latin typeface="Cavolini" panose="03000502040302020204" pitchFamily="66" charset="0"/>
                <a:cs typeface="Cavolini" panose="03000502040302020204" pitchFamily="66" charset="0"/>
              </a:endParaRPr>
            </a:p>
          </p:txBody>
        </p:sp>
      </p:grpSp>
    </p:spTree>
    <p:extLst>
      <p:ext uri="{BB962C8B-B14F-4D97-AF65-F5344CB8AC3E}">
        <p14:creationId xmlns:p14="http://schemas.microsoft.com/office/powerpoint/2010/main" val="60100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DEC3395-628D-0202-1548-CED3985F819A}"/>
              </a:ext>
            </a:extLst>
          </p:cNvPr>
          <p:cNvPicPr>
            <a:picLocks noChangeAspect="1"/>
          </p:cNvPicPr>
          <p:nvPr/>
        </p:nvPicPr>
        <p:blipFill rotWithShape="1">
          <a:blip r:embed="rId2"/>
          <a:srcRect t="2587"/>
          <a:stretch/>
        </p:blipFill>
        <p:spPr>
          <a:xfrm>
            <a:off x="2579223" y="668215"/>
            <a:ext cx="5348433" cy="3645878"/>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DC915300-1B50-AB27-DDE1-25E7DB169524}"/>
                  </a:ext>
                </a:extLst>
              </p:cNvPr>
              <p:cNvSpPr txBox="1"/>
              <p:nvPr/>
            </p:nvSpPr>
            <p:spPr>
              <a:xfrm>
                <a:off x="6139887" y="3338118"/>
                <a:ext cx="3575538" cy="400110"/>
              </a:xfrm>
              <a:prstGeom prst="rect">
                <a:avLst/>
              </a:prstGeom>
              <a:noFill/>
            </p:spPr>
            <p:txBody>
              <a:bodyPr wrap="square">
                <a:spAutoFit/>
              </a:bodyPr>
              <a:lstStyle/>
              <a:p>
                <a:r>
                  <a:rPr lang="en-US" sz="2000" dirty="0">
                    <a:solidFill>
                      <a:srgbClr val="8B2631"/>
                    </a:solidFill>
                  </a:rPr>
                  <a:t>Kalman gain for  </a:t>
                </a:r>
                <a14:m>
                  <m:oMath xmlns:m="http://schemas.openxmlformats.org/officeDocument/2006/math">
                    <m:r>
                      <a:rPr lang="en-US" sz="2000" i="1" dirty="0" smtClean="0">
                        <a:solidFill>
                          <a:srgbClr val="8B2631"/>
                        </a:solidFill>
                        <a:latin typeface="Cambria Math" panose="02040503050406030204" pitchFamily="18" charset="0"/>
                      </a:rPr>
                      <m:t>𝑥</m:t>
                    </m:r>
                  </m:oMath>
                </a14:m>
                <a:r>
                  <a:rPr lang="en-US" sz="2000" dirty="0">
                    <a:solidFill>
                      <a:srgbClr val="8B2631"/>
                    </a:solidFill>
                  </a:rPr>
                  <a:t> </a:t>
                </a:r>
                <a:endParaRPr lang="pt-BR" sz="2000" dirty="0">
                  <a:solidFill>
                    <a:srgbClr val="8B2631"/>
                  </a:solidFill>
                </a:endParaRPr>
              </a:p>
            </p:txBody>
          </p:sp>
        </mc:Choice>
        <mc:Fallback xmlns="">
          <p:sp>
            <p:nvSpPr>
              <p:cNvPr id="7" name="CaixaDeTexto 6">
                <a:extLst>
                  <a:ext uri="{FF2B5EF4-FFF2-40B4-BE49-F238E27FC236}">
                    <a16:creationId xmlns:a16="http://schemas.microsoft.com/office/drawing/2014/main" id="{DC915300-1B50-AB27-DDE1-25E7DB169524}"/>
                  </a:ext>
                </a:extLst>
              </p:cNvPr>
              <p:cNvSpPr txBox="1">
                <a:spLocks noRot="1" noChangeAspect="1" noMove="1" noResize="1" noEditPoints="1" noAdjustHandles="1" noChangeArrowheads="1" noChangeShapeType="1" noTextEdit="1"/>
              </p:cNvSpPr>
              <p:nvPr/>
            </p:nvSpPr>
            <p:spPr>
              <a:xfrm>
                <a:off x="6139887" y="3338118"/>
                <a:ext cx="3575538" cy="400110"/>
              </a:xfrm>
              <a:prstGeom prst="rect">
                <a:avLst/>
              </a:prstGeom>
              <a:blipFill>
                <a:blip r:embed="rId3"/>
                <a:stretch>
                  <a:fillRect l="-1704"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5BA1416A-02EF-FF33-0D20-E2713C293908}"/>
                  </a:ext>
                </a:extLst>
              </p:cNvPr>
              <p:cNvSpPr txBox="1"/>
              <p:nvPr/>
            </p:nvSpPr>
            <p:spPr>
              <a:xfrm>
                <a:off x="6139887" y="3908166"/>
                <a:ext cx="3575538" cy="400110"/>
              </a:xfrm>
              <a:prstGeom prst="rect">
                <a:avLst/>
              </a:prstGeom>
              <a:noFill/>
            </p:spPr>
            <p:txBody>
              <a:bodyPr wrap="square">
                <a:spAutoFit/>
              </a:bodyPr>
              <a:lstStyle/>
              <a:p>
                <a:r>
                  <a:rPr lang="en-US" sz="2000" dirty="0"/>
                  <a:t>Kalman gain for  </a:t>
                </a:r>
                <a14:m>
                  <m:oMath xmlns:m="http://schemas.openxmlformats.org/officeDocument/2006/math">
                    <m:acc>
                      <m:accPr>
                        <m:chr m:val="̇"/>
                        <m:ctrlPr>
                          <a:rPr lang="en-US" sz="2000" i="1" dirty="0" smtClean="0">
                            <a:latin typeface="Cambria Math" panose="02040503050406030204" pitchFamily="18" charset="0"/>
                          </a:rPr>
                        </m:ctrlPr>
                      </m:accPr>
                      <m:e>
                        <m:r>
                          <a:rPr lang="pt-BR" sz="2000" b="0" i="1" dirty="0" smtClean="0">
                            <a:latin typeface="Cambria Math" panose="02040503050406030204" pitchFamily="18" charset="0"/>
                          </a:rPr>
                          <m:t>𝑥</m:t>
                        </m:r>
                      </m:e>
                    </m:acc>
                  </m:oMath>
                </a14:m>
                <a:endParaRPr lang="pt-BR" sz="2000" dirty="0"/>
              </a:p>
            </p:txBody>
          </p:sp>
        </mc:Choice>
        <mc:Fallback xmlns="">
          <p:sp>
            <p:nvSpPr>
              <p:cNvPr id="8" name="CaixaDeTexto 7">
                <a:extLst>
                  <a:ext uri="{FF2B5EF4-FFF2-40B4-BE49-F238E27FC236}">
                    <a16:creationId xmlns:a16="http://schemas.microsoft.com/office/drawing/2014/main" id="{5BA1416A-02EF-FF33-0D20-E2713C293908}"/>
                  </a:ext>
                </a:extLst>
              </p:cNvPr>
              <p:cNvSpPr txBox="1">
                <a:spLocks noRot="1" noChangeAspect="1" noMove="1" noResize="1" noEditPoints="1" noAdjustHandles="1" noChangeArrowheads="1" noChangeShapeType="1" noTextEdit="1"/>
              </p:cNvSpPr>
              <p:nvPr/>
            </p:nvSpPr>
            <p:spPr>
              <a:xfrm>
                <a:off x="6139887" y="3908166"/>
                <a:ext cx="3575538" cy="400110"/>
              </a:xfrm>
              <a:prstGeom prst="rect">
                <a:avLst/>
              </a:prstGeom>
              <a:blipFill>
                <a:blip r:embed="rId4"/>
                <a:stretch>
                  <a:fillRect l="-1704" t="-7576" b="-25758"/>
                </a:stretch>
              </a:blipFill>
            </p:spPr>
            <p:txBody>
              <a:bodyPr/>
              <a:lstStyle/>
              <a:p>
                <a:r>
                  <a:rPr lang="en-US">
                    <a:noFill/>
                  </a:rPr>
                  <a:t> </a:t>
                </a:r>
              </a:p>
            </p:txBody>
          </p:sp>
        </mc:Fallback>
      </mc:AlternateContent>
      <p:sp>
        <p:nvSpPr>
          <p:cNvPr id="14" name="CaixaDeTexto 13">
            <a:extLst>
              <a:ext uri="{FF2B5EF4-FFF2-40B4-BE49-F238E27FC236}">
                <a16:creationId xmlns:a16="http://schemas.microsoft.com/office/drawing/2014/main" id="{8F9B8454-CC32-E82A-1D48-D7F04DDA1794}"/>
              </a:ext>
            </a:extLst>
          </p:cNvPr>
          <p:cNvSpPr txBox="1"/>
          <p:nvPr/>
        </p:nvSpPr>
        <p:spPr>
          <a:xfrm>
            <a:off x="2579223" y="4952127"/>
            <a:ext cx="6096000" cy="461665"/>
          </a:xfrm>
          <a:prstGeom prst="rect">
            <a:avLst/>
          </a:prstGeom>
          <a:noFill/>
        </p:spPr>
        <p:txBody>
          <a:bodyPr wrap="square">
            <a:spAutoFit/>
          </a:bodyPr>
          <a:lstStyle/>
          <a:p>
            <a:pPr algn="ctr"/>
            <a:r>
              <a:rPr lang="en-US" sz="2400" b="1" dirty="0">
                <a:solidFill>
                  <a:schemeClr val="accent4"/>
                </a:solidFill>
                <a:latin typeface="Cavolini" panose="03000502040302020204" pitchFamily="66" charset="0"/>
                <a:cs typeface="Cavolini" panose="03000502040302020204" pitchFamily="66" charset="0"/>
              </a:rPr>
              <a:t>What is the effect of this?</a:t>
            </a:r>
            <a:endParaRPr lang="pt-BR" sz="2400" b="1" dirty="0">
              <a:solidFill>
                <a:schemeClr val="accent4"/>
              </a:solidFill>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240022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1AE03CD-2548-7E91-B7A3-74AEDAB1D238}"/>
              </a:ext>
            </a:extLst>
          </p:cNvPr>
          <p:cNvPicPr>
            <a:picLocks noChangeAspect="1"/>
          </p:cNvPicPr>
          <p:nvPr/>
        </p:nvPicPr>
        <p:blipFill>
          <a:blip r:embed="rId2"/>
          <a:stretch>
            <a:fillRect/>
          </a:stretch>
        </p:blipFill>
        <p:spPr>
          <a:xfrm>
            <a:off x="2502455" y="369637"/>
            <a:ext cx="3392681" cy="986524"/>
          </a:xfrm>
          <a:prstGeom prst="rect">
            <a:avLst/>
          </a:prstGeom>
        </p:spPr>
      </p:pic>
      <p:pic>
        <p:nvPicPr>
          <p:cNvPr id="8" name="Imagem 7">
            <a:extLst>
              <a:ext uri="{FF2B5EF4-FFF2-40B4-BE49-F238E27FC236}">
                <a16:creationId xmlns:a16="http://schemas.microsoft.com/office/drawing/2014/main" id="{893A95DA-2FB9-D8B5-D42F-CFF2CE6C2E99}"/>
              </a:ext>
            </a:extLst>
          </p:cNvPr>
          <p:cNvPicPr>
            <a:picLocks noChangeAspect="1"/>
          </p:cNvPicPr>
          <p:nvPr/>
        </p:nvPicPr>
        <p:blipFill>
          <a:blip r:embed="rId3">
            <a:clrChange>
              <a:clrFrom>
                <a:srgbClr val="F7F7F7"/>
              </a:clrFrom>
              <a:clrTo>
                <a:srgbClr val="F7F7F7">
                  <a:alpha val="0"/>
                </a:srgbClr>
              </a:clrTo>
            </a:clrChange>
          </a:blip>
          <a:stretch>
            <a:fillRect/>
          </a:stretch>
        </p:blipFill>
        <p:spPr>
          <a:xfrm rot="5400000">
            <a:off x="3427996" y="3299486"/>
            <a:ext cx="1541597" cy="917788"/>
          </a:xfrm>
          <a:prstGeom prst="rect">
            <a:avLst/>
          </a:prstGeom>
        </p:spPr>
      </p:pic>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18F6FE0-59D3-B304-567F-C543D68D7BB5}"/>
                  </a:ext>
                </a:extLst>
              </p:cNvPr>
              <p:cNvSpPr txBox="1"/>
              <p:nvPr/>
            </p:nvSpPr>
            <p:spPr>
              <a:xfrm>
                <a:off x="5895137" y="5221175"/>
                <a:ext cx="4715678" cy="830997"/>
              </a:xfrm>
              <a:prstGeom prst="rect">
                <a:avLst/>
              </a:prstGeom>
              <a:noFill/>
            </p:spPr>
            <p:txBody>
              <a:bodyPr wrap="square">
                <a:spAutoFit/>
              </a:bodyPr>
              <a:lstStyle/>
              <a:p>
                <a:r>
                  <a:rPr lang="en-US" sz="1600" dirty="0">
                    <a:solidFill>
                      <a:srgbClr val="000000"/>
                    </a:solidFill>
                    <a:latin typeface="Cavolini" panose="03000502040302020204" pitchFamily="66" charset="0"/>
                    <a:cs typeface="Cavolini" panose="03000502040302020204" pitchFamily="66" charset="0"/>
                  </a:rPr>
                  <a:t>The residual would be </a:t>
                </a:r>
                <a14:m>
                  <m:oMath xmlns:m="http://schemas.openxmlformats.org/officeDocument/2006/math">
                    <m:r>
                      <a:rPr lang="en-US" sz="1600" i="1" dirty="0">
                        <a:latin typeface="Cambria Math" panose="02040503050406030204" pitchFamily="18" charset="0"/>
                        <a:cs typeface="Cavolini" panose="03000502040302020204" pitchFamily="66" charset="0"/>
                      </a:rPr>
                      <m:t>𝑦</m:t>
                    </m:r>
                    <m:r>
                      <a:rPr lang="en-US" sz="1600" i="1" dirty="0">
                        <a:latin typeface="Cambria Math" panose="02040503050406030204" pitchFamily="18" charset="0"/>
                        <a:cs typeface="Cavolini" panose="03000502040302020204" pitchFamily="66" charset="0"/>
                      </a:rPr>
                      <m:t>=0</m:t>
                    </m:r>
                  </m:oMath>
                </a14:m>
                <a:r>
                  <a:rPr lang="en-US" sz="1600" dirty="0">
                    <a:solidFill>
                      <a:srgbClr val="000000"/>
                    </a:solidFill>
                    <a:latin typeface="Cavolini" panose="03000502040302020204" pitchFamily="66" charset="0"/>
                    <a:cs typeface="Cavolini" panose="03000502040302020204" pitchFamily="66" charset="0"/>
                  </a:rPr>
                  <a:t> and the position/velocity estimate would not change.</a:t>
                </a:r>
                <a:endParaRPr lang="pt-BR" sz="1600" dirty="0">
                  <a:latin typeface="Cavolini" panose="03000502040302020204" pitchFamily="66" charset="0"/>
                  <a:cs typeface="Cavolini" panose="03000502040302020204" pitchFamily="66" charset="0"/>
                </a:endParaRPr>
              </a:p>
            </p:txBody>
          </p:sp>
        </mc:Choice>
        <mc:Fallback xmlns="">
          <p:sp>
            <p:nvSpPr>
              <p:cNvPr id="11" name="CaixaDeTexto 10">
                <a:extLst>
                  <a:ext uri="{FF2B5EF4-FFF2-40B4-BE49-F238E27FC236}">
                    <a16:creationId xmlns:a16="http://schemas.microsoft.com/office/drawing/2014/main" id="{218F6FE0-59D3-B304-567F-C543D68D7BB5}"/>
                  </a:ext>
                </a:extLst>
              </p:cNvPr>
              <p:cNvSpPr txBox="1">
                <a:spLocks noRot="1" noChangeAspect="1" noMove="1" noResize="1" noEditPoints="1" noAdjustHandles="1" noChangeArrowheads="1" noChangeShapeType="1" noTextEdit="1"/>
              </p:cNvSpPr>
              <p:nvPr/>
            </p:nvSpPr>
            <p:spPr>
              <a:xfrm>
                <a:off x="5895137" y="5221175"/>
                <a:ext cx="4715678" cy="830997"/>
              </a:xfrm>
              <a:prstGeom prst="rect">
                <a:avLst/>
              </a:prstGeom>
              <a:blipFill>
                <a:blip r:embed="rId4"/>
                <a:stretch>
                  <a:fillRect l="-646" t="-2190" b="-8029"/>
                </a:stretch>
              </a:blipFill>
            </p:spPr>
            <p:txBody>
              <a:bodyPr/>
              <a:lstStyle/>
              <a:p>
                <a:r>
                  <a:rPr lang="en-US">
                    <a:noFill/>
                  </a:rPr>
                  <a:t> </a:t>
                </a:r>
              </a:p>
            </p:txBody>
          </p:sp>
        </mc:Fallback>
      </mc:AlternateContent>
      <p:sp>
        <p:nvSpPr>
          <p:cNvPr id="18" name="CaixaDeTexto 17">
            <a:extLst>
              <a:ext uri="{FF2B5EF4-FFF2-40B4-BE49-F238E27FC236}">
                <a16:creationId xmlns:a16="http://schemas.microsoft.com/office/drawing/2014/main" id="{D64CB00C-A2ED-E127-1B2D-129DF1F66214}"/>
              </a:ext>
            </a:extLst>
          </p:cNvPr>
          <p:cNvSpPr txBox="1"/>
          <p:nvPr/>
        </p:nvSpPr>
        <p:spPr>
          <a:xfrm>
            <a:off x="5895137" y="4182085"/>
            <a:ext cx="4715678" cy="646331"/>
          </a:xfrm>
          <a:prstGeom prst="rect">
            <a:avLst/>
          </a:prstGeom>
          <a:noFill/>
        </p:spPr>
        <p:txBody>
          <a:bodyPr wrap="square">
            <a:spAutoFit/>
          </a:bodyPr>
          <a:lstStyle/>
          <a:p>
            <a:r>
              <a:rPr lang="en-US" b="1" dirty="0">
                <a:latin typeface="Cavolini" panose="03000502040302020204" pitchFamily="66" charset="0"/>
                <a:cs typeface="Cavolini" panose="03000502040302020204" pitchFamily="66" charset="0"/>
              </a:rPr>
              <a:t>If the position estimate were the same as the measurement…</a:t>
            </a:r>
            <a:endParaRPr lang="pt-BR" b="1" dirty="0"/>
          </a:p>
        </p:txBody>
      </p:sp>
      <p:pic>
        <p:nvPicPr>
          <p:cNvPr id="2" name="Imagem 1">
            <a:extLst>
              <a:ext uri="{FF2B5EF4-FFF2-40B4-BE49-F238E27FC236}">
                <a16:creationId xmlns:a16="http://schemas.microsoft.com/office/drawing/2014/main" id="{553ACEE0-28B2-B7F1-71FB-1E6F76B7F09C}"/>
              </a:ext>
            </a:extLst>
          </p:cNvPr>
          <p:cNvPicPr>
            <a:picLocks noChangeAspect="1"/>
          </p:cNvPicPr>
          <p:nvPr/>
        </p:nvPicPr>
        <p:blipFill>
          <a:blip r:embed="rId5"/>
          <a:stretch>
            <a:fillRect/>
          </a:stretch>
        </p:blipFill>
        <p:spPr>
          <a:xfrm>
            <a:off x="1622352" y="1583018"/>
            <a:ext cx="4484980" cy="1317519"/>
          </a:xfrm>
          <a:prstGeom prst="rect">
            <a:avLst/>
          </a:prstGeom>
        </p:spPr>
      </p:pic>
      <p:pic>
        <p:nvPicPr>
          <p:cNvPr id="6" name="Imagem 5">
            <a:extLst>
              <a:ext uri="{FF2B5EF4-FFF2-40B4-BE49-F238E27FC236}">
                <a16:creationId xmlns:a16="http://schemas.microsoft.com/office/drawing/2014/main" id="{88820658-BFBC-A077-3B33-6CD5FC367D6B}"/>
              </a:ext>
            </a:extLst>
          </p:cNvPr>
          <p:cNvPicPr>
            <a:picLocks noChangeAspect="1"/>
          </p:cNvPicPr>
          <p:nvPr/>
        </p:nvPicPr>
        <p:blipFill>
          <a:blip r:embed="rId6"/>
          <a:stretch>
            <a:fillRect/>
          </a:stretch>
        </p:blipFill>
        <p:spPr>
          <a:xfrm>
            <a:off x="2769677" y="4616222"/>
            <a:ext cx="2661926" cy="1317519"/>
          </a:xfrm>
          <a:prstGeom prst="rect">
            <a:avLst/>
          </a:prstGeom>
        </p:spPr>
      </p:pic>
    </p:spTree>
    <p:extLst>
      <p:ext uri="{BB962C8B-B14F-4D97-AF65-F5344CB8AC3E}">
        <p14:creationId xmlns:p14="http://schemas.microsoft.com/office/powerpoint/2010/main" val="35500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C160F5DC-80CE-AF5D-5128-325F3105D9CB}"/>
                  </a:ext>
                </a:extLst>
              </p:cNvPr>
              <p:cNvSpPr txBox="1"/>
              <p:nvPr/>
            </p:nvSpPr>
            <p:spPr>
              <a:xfrm>
                <a:off x="6281059" y="4935796"/>
                <a:ext cx="5523571" cy="923330"/>
              </a:xfrm>
              <a:prstGeom prst="rect">
                <a:avLst/>
              </a:prstGeom>
              <a:solidFill>
                <a:schemeClr val="bg1"/>
              </a:solidFill>
            </p:spPr>
            <p:txBody>
              <a:bodyPr wrap="square">
                <a:spAutoFit/>
              </a:bodyPr>
              <a:lstStyle/>
              <a:p>
                <a:r>
                  <a:rPr lang="en-US" i="1" dirty="0">
                    <a:latin typeface="Cavolini" panose="03000502040302020204" pitchFamily="66" charset="0"/>
                    <a:cs typeface="Cavolini" panose="03000502040302020204" pitchFamily="66" charset="0"/>
                  </a:rPr>
                  <a:t>The prediction</a:t>
                </a:r>
                <a14:m>
                  <m:oMath xmlns:m="http://schemas.openxmlformats.org/officeDocument/2006/math">
                    <m:r>
                      <a:rPr lang="pt-BR" b="0" i="1" smtClean="0">
                        <a:latin typeface="Cambria Math" panose="02040503050406030204" pitchFamily="18" charset="0"/>
                        <a:cs typeface="Cavolini" panose="03000502040302020204" pitchFamily="66" charset="0"/>
                      </a:rPr>
                      <m:t> </m:t>
                    </m:r>
                    <m:acc>
                      <m:accPr>
                        <m:chr m:val="̅"/>
                        <m:ctrlPr>
                          <a:rPr lang="en-US" i="1">
                            <a:latin typeface="Cambria Math" panose="02040503050406030204" pitchFamily="18" charset="0"/>
                            <a:cs typeface="Cavolini" panose="03000502040302020204" pitchFamily="66" charset="0"/>
                          </a:rPr>
                        </m:ctrlPr>
                      </m:accPr>
                      <m:e>
                        <m:r>
                          <a:rPr lang="pt-BR" i="1">
                            <a:latin typeface="Cambria Math" panose="02040503050406030204" pitchFamily="18" charset="0"/>
                            <a:cs typeface="Cavolini" panose="03000502040302020204" pitchFamily="66" charset="0"/>
                          </a:rPr>
                          <m:t>𝑥</m:t>
                        </m:r>
                      </m:e>
                    </m:acc>
                  </m:oMath>
                </a14:m>
                <a:r>
                  <a:rPr lang="en-US" dirty="0">
                    <a:latin typeface="Cavolini" panose="03000502040302020204" pitchFamily="66" charset="0"/>
                    <a:cs typeface="Cavolini" panose="03000502040302020204" pitchFamily="66" charset="0"/>
                  </a:rPr>
                  <a:t> was very different from the measurement, </a:t>
                </a:r>
                <a14:m>
                  <m:oMath xmlns:m="http://schemas.openxmlformats.org/officeDocument/2006/math">
                    <m:r>
                      <a:rPr lang="pt-BR" i="1">
                        <a:latin typeface="Cambria Math" panose="02040503050406030204" pitchFamily="18" charset="0"/>
                      </a:rPr>
                      <m:t>𝑦</m:t>
                    </m:r>
                    <m:r>
                      <a:rPr lang="pt-BR" i="1">
                        <a:latin typeface="Cambria Math" panose="02040503050406030204" pitchFamily="18" charset="0"/>
                      </a:rPr>
                      <m:t>≫0</m:t>
                    </m:r>
                  </m:oMath>
                </a14:m>
                <a:r>
                  <a:rPr lang="pt-BR" dirty="0">
                    <a:latin typeface="Cavolini" panose="03000502040302020204" pitchFamily="66" charset="0"/>
                    <a:cs typeface="Cavolini" panose="03000502040302020204" pitchFamily="66" charset="0"/>
                  </a:rPr>
                  <a:t>, </a:t>
                </a:r>
                <a:r>
                  <a:rPr lang="en-US" dirty="0">
                    <a:latin typeface="Cavolini" panose="03000502040302020204" pitchFamily="66" charset="0"/>
                    <a:cs typeface="Cavolini" panose="03000502040302020204" pitchFamily="66" charset="0"/>
                  </a:rPr>
                  <a:t>so the position and velocity values are updated.</a:t>
                </a:r>
                <a:endParaRPr lang="pt-BR" dirty="0">
                  <a:latin typeface="Cavolini" panose="03000502040302020204" pitchFamily="66" charset="0"/>
                  <a:cs typeface="Cavolini" panose="03000502040302020204" pitchFamily="66" charset="0"/>
                </a:endParaRPr>
              </a:p>
            </p:txBody>
          </p:sp>
        </mc:Choice>
        <mc:Fallback xmlns="">
          <p:sp>
            <p:nvSpPr>
              <p:cNvPr id="2" name="CaixaDeTexto 1">
                <a:extLst>
                  <a:ext uri="{FF2B5EF4-FFF2-40B4-BE49-F238E27FC236}">
                    <a16:creationId xmlns:a16="http://schemas.microsoft.com/office/drawing/2014/main" id="{C160F5DC-80CE-AF5D-5128-325F3105D9CB}"/>
                  </a:ext>
                </a:extLst>
              </p:cNvPr>
              <p:cNvSpPr txBox="1">
                <a:spLocks noRot="1" noChangeAspect="1" noMove="1" noResize="1" noEditPoints="1" noAdjustHandles="1" noChangeArrowheads="1" noChangeShapeType="1" noTextEdit="1"/>
              </p:cNvSpPr>
              <p:nvPr/>
            </p:nvSpPr>
            <p:spPr>
              <a:xfrm>
                <a:off x="6281059" y="4935796"/>
                <a:ext cx="5523571" cy="923330"/>
              </a:xfrm>
              <a:prstGeom prst="rect">
                <a:avLst/>
              </a:prstGeom>
              <a:blipFill>
                <a:blip r:embed="rId2"/>
                <a:stretch>
                  <a:fillRect l="-883" t="-3974" b="-9934"/>
                </a:stretch>
              </a:blipFill>
            </p:spPr>
            <p:txBody>
              <a:bodyPr/>
              <a:lstStyle/>
              <a:p>
                <a:r>
                  <a:rPr lang="en-US">
                    <a:noFill/>
                  </a:rPr>
                  <a:t> </a:t>
                </a:r>
              </a:p>
            </p:txBody>
          </p:sp>
        </mc:Fallback>
      </mc:AlternateContent>
      <p:sp>
        <p:nvSpPr>
          <p:cNvPr id="4" name="CaixaDeTexto 3">
            <a:extLst>
              <a:ext uri="{FF2B5EF4-FFF2-40B4-BE49-F238E27FC236}">
                <a16:creationId xmlns:a16="http://schemas.microsoft.com/office/drawing/2014/main" id="{2D4DDDE2-FDE8-3863-61AC-A5A208B33D77}"/>
              </a:ext>
            </a:extLst>
          </p:cNvPr>
          <p:cNvSpPr txBox="1"/>
          <p:nvPr/>
        </p:nvSpPr>
        <p:spPr>
          <a:xfrm>
            <a:off x="5266884" y="3774041"/>
            <a:ext cx="6097801" cy="369332"/>
          </a:xfrm>
          <a:prstGeom prst="rect">
            <a:avLst/>
          </a:prstGeom>
          <a:solidFill>
            <a:schemeClr val="bg1"/>
          </a:solidFill>
        </p:spPr>
        <p:txBody>
          <a:bodyPr wrap="square">
            <a:spAutoFit/>
          </a:bodyPr>
          <a:lstStyle/>
          <a:p>
            <a:r>
              <a:rPr lang="en-US" b="1" dirty="0">
                <a:latin typeface="Cavolini" panose="03000502040302020204" pitchFamily="66" charset="0"/>
                <a:cs typeface="Cavolini" panose="03000502040302020204" pitchFamily="66" charset="0"/>
              </a:rPr>
              <a:t>If the position estimate was really bad…</a:t>
            </a:r>
            <a:endParaRPr lang="pt-BR" dirty="0"/>
          </a:p>
        </p:txBody>
      </p:sp>
      <p:pic>
        <p:nvPicPr>
          <p:cNvPr id="9" name="Imagem 8">
            <a:extLst>
              <a:ext uri="{FF2B5EF4-FFF2-40B4-BE49-F238E27FC236}">
                <a16:creationId xmlns:a16="http://schemas.microsoft.com/office/drawing/2014/main" id="{E9138293-E06E-7380-6FD7-5139D06A8F1E}"/>
              </a:ext>
            </a:extLst>
          </p:cNvPr>
          <p:cNvPicPr>
            <a:picLocks noChangeAspect="1"/>
          </p:cNvPicPr>
          <p:nvPr/>
        </p:nvPicPr>
        <p:blipFill>
          <a:blip r:embed="rId3"/>
          <a:stretch>
            <a:fillRect/>
          </a:stretch>
        </p:blipFill>
        <p:spPr>
          <a:xfrm>
            <a:off x="3669562" y="264521"/>
            <a:ext cx="3140983" cy="1010891"/>
          </a:xfrm>
          <a:prstGeom prst="rect">
            <a:avLst/>
          </a:prstGeom>
        </p:spPr>
      </p:pic>
      <p:pic>
        <p:nvPicPr>
          <p:cNvPr id="11" name="Imagem 10">
            <a:extLst>
              <a:ext uri="{FF2B5EF4-FFF2-40B4-BE49-F238E27FC236}">
                <a16:creationId xmlns:a16="http://schemas.microsoft.com/office/drawing/2014/main" id="{A8CB6E9A-8DFE-5F9B-01D5-563C17BDB260}"/>
              </a:ext>
            </a:extLst>
          </p:cNvPr>
          <p:cNvPicPr>
            <a:picLocks noChangeAspect="1"/>
          </p:cNvPicPr>
          <p:nvPr/>
        </p:nvPicPr>
        <p:blipFill>
          <a:blip r:embed="rId4"/>
          <a:stretch>
            <a:fillRect/>
          </a:stretch>
        </p:blipFill>
        <p:spPr>
          <a:xfrm>
            <a:off x="1622352" y="1583018"/>
            <a:ext cx="4484980" cy="1317519"/>
          </a:xfrm>
          <a:prstGeom prst="rect">
            <a:avLst/>
          </a:prstGeom>
        </p:spPr>
      </p:pic>
      <p:pic>
        <p:nvPicPr>
          <p:cNvPr id="3" name="Imagem 2">
            <a:extLst>
              <a:ext uri="{FF2B5EF4-FFF2-40B4-BE49-F238E27FC236}">
                <a16:creationId xmlns:a16="http://schemas.microsoft.com/office/drawing/2014/main" id="{3F0E5AAD-AE24-F582-DAB4-A795728BFCA1}"/>
              </a:ext>
            </a:extLst>
          </p:cNvPr>
          <p:cNvPicPr>
            <a:picLocks noChangeAspect="1"/>
          </p:cNvPicPr>
          <p:nvPr/>
        </p:nvPicPr>
        <p:blipFill>
          <a:blip r:embed="rId5">
            <a:clrChange>
              <a:clrFrom>
                <a:srgbClr val="F7F7F7"/>
              </a:clrFrom>
              <a:clrTo>
                <a:srgbClr val="F7F7F7">
                  <a:alpha val="0"/>
                </a:srgbClr>
              </a:clrTo>
            </a:clrChange>
          </a:blip>
          <a:stretch>
            <a:fillRect/>
          </a:stretch>
        </p:blipFill>
        <p:spPr>
          <a:xfrm rot="5400000">
            <a:off x="3427996" y="3299486"/>
            <a:ext cx="1541597" cy="917788"/>
          </a:xfrm>
          <a:prstGeom prst="rect">
            <a:avLst/>
          </a:prstGeom>
        </p:spPr>
      </p:pic>
      <p:grpSp>
        <p:nvGrpSpPr>
          <p:cNvPr id="12" name="Agrupar 11">
            <a:extLst>
              <a:ext uri="{FF2B5EF4-FFF2-40B4-BE49-F238E27FC236}">
                <a16:creationId xmlns:a16="http://schemas.microsoft.com/office/drawing/2014/main" id="{CD3D1C08-1E3D-3ECE-7155-70A8DE2C2112}"/>
              </a:ext>
            </a:extLst>
          </p:cNvPr>
          <p:cNvGrpSpPr/>
          <p:nvPr/>
        </p:nvGrpSpPr>
        <p:grpSpPr>
          <a:xfrm>
            <a:off x="4770268" y="1126655"/>
            <a:ext cx="2898761" cy="2302345"/>
            <a:chOff x="4770268" y="1126655"/>
            <a:chExt cx="2898761" cy="2302345"/>
          </a:xfrm>
        </p:grpSpPr>
        <p:pic>
          <p:nvPicPr>
            <p:cNvPr id="5" name="Imagem 4">
              <a:extLst>
                <a:ext uri="{FF2B5EF4-FFF2-40B4-BE49-F238E27FC236}">
                  <a16:creationId xmlns:a16="http://schemas.microsoft.com/office/drawing/2014/main" id="{70067C8F-E536-67D9-B48F-FB5B6BE261C1}"/>
                </a:ext>
              </a:extLst>
            </p:cNvPr>
            <p:cNvPicPr>
              <a:picLocks noChangeAspect="1"/>
            </p:cNvPicPr>
            <p:nvPr/>
          </p:nvPicPr>
          <p:blipFill rotWithShape="1">
            <a:blip r:embed="rId6">
              <a:duotone>
                <a:schemeClr val="accent2">
                  <a:shade val="45000"/>
                  <a:satMod val="135000"/>
                </a:schemeClr>
                <a:prstClr val="white"/>
              </a:duotone>
            </a:blip>
            <a:srcRect l="22151" t="85355" r="35935" b="525"/>
            <a:stretch/>
          </p:blipFill>
          <p:spPr>
            <a:xfrm>
              <a:off x="5427274" y="2900537"/>
              <a:ext cx="2241755" cy="528463"/>
            </a:xfrm>
            <a:prstGeom prst="rect">
              <a:avLst/>
            </a:prstGeom>
          </p:spPr>
        </p:pic>
        <p:pic>
          <p:nvPicPr>
            <p:cNvPr id="6" name="Imagem 5">
              <a:extLst>
                <a:ext uri="{FF2B5EF4-FFF2-40B4-BE49-F238E27FC236}">
                  <a16:creationId xmlns:a16="http://schemas.microsoft.com/office/drawing/2014/main" id="{EB17674D-2FA2-F06E-B922-960352B12F82}"/>
                </a:ext>
              </a:extLst>
            </p:cNvPr>
            <p:cNvPicPr>
              <a:picLocks noChangeAspect="1"/>
            </p:cNvPicPr>
            <p:nvPr/>
          </p:nvPicPr>
          <p:blipFill rotWithShape="1">
            <a:blip r:embed="rId7">
              <a:duotone>
                <a:schemeClr val="accent3">
                  <a:shade val="45000"/>
                  <a:satMod val="135000"/>
                </a:schemeClr>
                <a:prstClr val="white"/>
              </a:duotone>
            </a:blip>
            <a:srcRect b="52875"/>
            <a:stretch/>
          </p:blipFill>
          <p:spPr>
            <a:xfrm>
              <a:off x="5431603" y="1126655"/>
              <a:ext cx="2237426" cy="482665"/>
            </a:xfrm>
            <a:prstGeom prst="rect">
              <a:avLst/>
            </a:prstGeom>
          </p:spPr>
        </p:pic>
        <p:sp>
          <p:nvSpPr>
            <p:cNvPr id="7" name="Retângulo 6">
              <a:extLst>
                <a:ext uri="{FF2B5EF4-FFF2-40B4-BE49-F238E27FC236}">
                  <a16:creationId xmlns:a16="http://schemas.microsoft.com/office/drawing/2014/main" id="{9FEF3CDC-F93A-6710-77FA-858500D5FC91}"/>
                </a:ext>
              </a:extLst>
            </p:cNvPr>
            <p:cNvSpPr/>
            <p:nvPr/>
          </p:nvSpPr>
          <p:spPr>
            <a:xfrm>
              <a:off x="4770268" y="2338523"/>
              <a:ext cx="765293" cy="562013"/>
            </a:xfrm>
            <a:custGeom>
              <a:avLst/>
              <a:gdLst>
                <a:gd name="connsiteX0" fmla="*/ 0 w 765293"/>
                <a:gd name="connsiteY0" fmla="*/ 0 h 562013"/>
                <a:gd name="connsiteX1" fmla="*/ 359688 w 765293"/>
                <a:gd name="connsiteY1" fmla="*/ 0 h 562013"/>
                <a:gd name="connsiteX2" fmla="*/ 765293 w 765293"/>
                <a:gd name="connsiteY2" fmla="*/ 0 h 562013"/>
                <a:gd name="connsiteX3" fmla="*/ 765293 w 765293"/>
                <a:gd name="connsiteY3" fmla="*/ 562013 h 562013"/>
                <a:gd name="connsiteX4" fmla="*/ 405605 w 765293"/>
                <a:gd name="connsiteY4" fmla="*/ 562013 h 562013"/>
                <a:gd name="connsiteX5" fmla="*/ 0 w 765293"/>
                <a:gd name="connsiteY5" fmla="*/ 562013 h 562013"/>
                <a:gd name="connsiteX6" fmla="*/ 0 w 765293"/>
                <a:gd name="connsiteY6" fmla="*/ 0 h 5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293" h="562013" extrusionOk="0">
                  <a:moveTo>
                    <a:pt x="0" y="0"/>
                  </a:moveTo>
                  <a:cubicBezTo>
                    <a:pt x="141468" y="-10371"/>
                    <a:pt x="212404" y="40757"/>
                    <a:pt x="359688" y="0"/>
                  </a:cubicBezTo>
                  <a:cubicBezTo>
                    <a:pt x="506972" y="-40757"/>
                    <a:pt x="674537" y="39981"/>
                    <a:pt x="765293" y="0"/>
                  </a:cubicBezTo>
                  <a:cubicBezTo>
                    <a:pt x="783726" y="185702"/>
                    <a:pt x="735862" y="307327"/>
                    <a:pt x="765293" y="562013"/>
                  </a:cubicBezTo>
                  <a:cubicBezTo>
                    <a:pt x="617284" y="568306"/>
                    <a:pt x="492195" y="537349"/>
                    <a:pt x="405605" y="562013"/>
                  </a:cubicBezTo>
                  <a:cubicBezTo>
                    <a:pt x="319015" y="586677"/>
                    <a:pt x="186987" y="552383"/>
                    <a:pt x="0" y="562013"/>
                  </a:cubicBezTo>
                  <a:cubicBezTo>
                    <a:pt x="-52056" y="416059"/>
                    <a:pt x="5277" y="127474"/>
                    <a:pt x="0" y="0"/>
                  </a:cubicBezTo>
                  <a:close/>
                </a:path>
              </a:pathLst>
            </a:custGeom>
            <a:noFill/>
            <a:ln w="57150">
              <a:solidFill>
                <a:srgbClr val="8B2631"/>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a:extLst>
                <a:ext uri="{FF2B5EF4-FFF2-40B4-BE49-F238E27FC236}">
                  <a16:creationId xmlns:a16="http://schemas.microsoft.com/office/drawing/2014/main" id="{9A6134A7-D4D9-CC1C-F709-2F89788CF1DA}"/>
                </a:ext>
              </a:extLst>
            </p:cNvPr>
            <p:cNvSpPr/>
            <p:nvPr/>
          </p:nvSpPr>
          <p:spPr>
            <a:xfrm>
              <a:off x="4770268" y="1665750"/>
              <a:ext cx="765293" cy="562013"/>
            </a:xfrm>
            <a:custGeom>
              <a:avLst/>
              <a:gdLst>
                <a:gd name="connsiteX0" fmla="*/ 0 w 765293"/>
                <a:gd name="connsiteY0" fmla="*/ 0 h 562013"/>
                <a:gd name="connsiteX1" fmla="*/ 359688 w 765293"/>
                <a:gd name="connsiteY1" fmla="*/ 0 h 562013"/>
                <a:gd name="connsiteX2" fmla="*/ 765293 w 765293"/>
                <a:gd name="connsiteY2" fmla="*/ 0 h 562013"/>
                <a:gd name="connsiteX3" fmla="*/ 765293 w 765293"/>
                <a:gd name="connsiteY3" fmla="*/ 562013 h 562013"/>
                <a:gd name="connsiteX4" fmla="*/ 405605 w 765293"/>
                <a:gd name="connsiteY4" fmla="*/ 562013 h 562013"/>
                <a:gd name="connsiteX5" fmla="*/ 0 w 765293"/>
                <a:gd name="connsiteY5" fmla="*/ 562013 h 562013"/>
                <a:gd name="connsiteX6" fmla="*/ 0 w 765293"/>
                <a:gd name="connsiteY6" fmla="*/ 0 h 5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293" h="562013" extrusionOk="0">
                  <a:moveTo>
                    <a:pt x="0" y="0"/>
                  </a:moveTo>
                  <a:cubicBezTo>
                    <a:pt x="141468" y="-10371"/>
                    <a:pt x="212404" y="40757"/>
                    <a:pt x="359688" y="0"/>
                  </a:cubicBezTo>
                  <a:cubicBezTo>
                    <a:pt x="506972" y="-40757"/>
                    <a:pt x="674537" y="39981"/>
                    <a:pt x="765293" y="0"/>
                  </a:cubicBezTo>
                  <a:cubicBezTo>
                    <a:pt x="783726" y="185702"/>
                    <a:pt x="735862" y="307327"/>
                    <a:pt x="765293" y="562013"/>
                  </a:cubicBezTo>
                  <a:cubicBezTo>
                    <a:pt x="617284" y="568306"/>
                    <a:pt x="492195" y="537349"/>
                    <a:pt x="405605" y="562013"/>
                  </a:cubicBezTo>
                  <a:cubicBezTo>
                    <a:pt x="319015" y="586677"/>
                    <a:pt x="186987" y="552383"/>
                    <a:pt x="0" y="562013"/>
                  </a:cubicBezTo>
                  <a:cubicBezTo>
                    <a:pt x="-52056" y="416059"/>
                    <a:pt x="5277" y="127474"/>
                    <a:pt x="0" y="0"/>
                  </a:cubicBezTo>
                  <a:close/>
                </a:path>
              </a:pathLst>
            </a:custGeom>
            <a:noFill/>
            <a:ln w="57150">
              <a:solidFill>
                <a:schemeClr val="accent3"/>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pic>
        <p:nvPicPr>
          <p:cNvPr id="14" name="Imagem 13">
            <a:extLst>
              <a:ext uri="{FF2B5EF4-FFF2-40B4-BE49-F238E27FC236}">
                <a16:creationId xmlns:a16="http://schemas.microsoft.com/office/drawing/2014/main" id="{8A1AC62C-F362-E4B4-4963-8FAD2CE3904E}"/>
              </a:ext>
            </a:extLst>
          </p:cNvPr>
          <p:cNvPicPr>
            <a:picLocks noChangeAspect="1"/>
          </p:cNvPicPr>
          <p:nvPr/>
        </p:nvPicPr>
        <p:blipFill rotWithShape="1">
          <a:blip r:embed="rId8"/>
          <a:srcRect r="39854"/>
          <a:stretch/>
        </p:blipFill>
        <p:spPr>
          <a:xfrm>
            <a:off x="1125056" y="4720217"/>
            <a:ext cx="4982276" cy="1196444"/>
          </a:xfrm>
          <a:prstGeom prst="rect">
            <a:avLst/>
          </a:prstGeom>
        </p:spPr>
      </p:pic>
    </p:spTree>
    <p:extLst>
      <p:ext uri="{BB962C8B-B14F-4D97-AF65-F5344CB8AC3E}">
        <p14:creationId xmlns:p14="http://schemas.microsoft.com/office/powerpoint/2010/main" val="28700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9138293-E06E-7380-6FD7-5139D06A8F1E}"/>
              </a:ext>
            </a:extLst>
          </p:cNvPr>
          <p:cNvPicPr>
            <a:picLocks noChangeAspect="1"/>
          </p:cNvPicPr>
          <p:nvPr/>
        </p:nvPicPr>
        <p:blipFill>
          <a:blip r:embed="rId2"/>
          <a:stretch>
            <a:fillRect/>
          </a:stretch>
        </p:blipFill>
        <p:spPr>
          <a:xfrm>
            <a:off x="3669562" y="264521"/>
            <a:ext cx="3140983" cy="1010891"/>
          </a:xfrm>
          <a:prstGeom prst="rect">
            <a:avLst/>
          </a:prstGeom>
        </p:spPr>
      </p:pic>
      <p:pic>
        <p:nvPicPr>
          <p:cNvPr id="11" name="Imagem 10">
            <a:extLst>
              <a:ext uri="{FF2B5EF4-FFF2-40B4-BE49-F238E27FC236}">
                <a16:creationId xmlns:a16="http://schemas.microsoft.com/office/drawing/2014/main" id="{A8CB6E9A-8DFE-5F9B-01D5-563C17BDB260}"/>
              </a:ext>
            </a:extLst>
          </p:cNvPr>
          <p:cNvPicPr>
            <a:picLocks noChangeAspect="1"/>
          </p:cNvPicPr>
          <p:nvPr/>
        </p:nvPicPr>
        <p:blipFill>
          <a:blip r:embed="rId3"/>
          <a:stretch>
            <a:fillRect/>
          </a:stretch>
        </p:blipFill>
        <p:spPr>
          <a:xfrm>
            <a:off x="1622352" y="1583018"/>
            <a:ext cx="4484980" cy="1317519"/>
          </a:xfrm>
          <a:prstGeom prst="rect">
            <a:avLst/>
          </a:prstGeom>
        </p:spPr>
      </p:pic>
      <p:pic>
        <p:nvPicPr>
          <p:cNvPr id="13" name="Imagem 12">
            <a:extLst>
              <a:ext uri="{FF2B5EF4-FFF2-40B4-BE49-F238E27FC236}">
                <a16:creationId xmlns:a16="http://schemas.microsoft.com/office/drawing/2014/main" id="{C6F7EBD1-B110-ACC8-CE4C-94E740913954}"/>
              </a:ext>
            </a:extLst>
          </p:cNvPr>
          <p:cNvPicPr>
            <a:picLocks noChangeAspect="1"/>
          </p:cNvPicPr>
          <p:nvPr/>
        </p:nvPicPr>
        <p:blipFill>
          <a:blip r:embed="rId4"/>
          <a:stretch>
            <a:fillRect/>
          </a:stretch>
        </p:blipFill>
        <p:spPr>
          <a:xfrm>
            <a:off x="1125056" y="4720217"/>
            <a:ext cx="8283658" cy="1196444"/>
          </a:xfrm>
          <a:prstGeom prst="rect">
            <a:avLst/>
          </a:prstGeom>
        </p:spPr>
      </p:pic>
      <p:sp>
        <p:nvSpPr>
          <p:cNvPr id="2" name="CaixaDeTexto 1">
            <a:extLst>
              <a:ext uri="{FF2B5EF4-FFF2-40B4-BE49-F238E27FC236}">
                <a16:creationId xmlns:a16="http://schemas.microsoft.com/office/drawing/2014/main" id="{C160F5DC-80CE-AF5D-5128-325F3105D9CB}"/>
              </a:ext>
            </a:extLst>
          </p:cNvPr>
          <p:cNvSpPr txBox="1"/>
          <p:nvPr/>
        </p:nvSpPr>
        <p:spPr>
          <a:xfrm>
            <a:off x="6320411" y="6144831"/>
            <a:ext cx="4974500" cy="584775"/>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
            </a:pPr>
            <a:r>
              <a:rPr lang="en-US" sz="1600" dirty="0">
                <a:latin typeface="Cavolini" panose="03000502040302020204" pitchFamily="66" charset="0"/>
                <a:cs typeface="Cavolini" panose="03000502040302020204" pitchFamily="66" charset="0"/>
              </a:rPr>
              <a:t>The greater the correlation, the greater the speed correction.</a:t>
            </a:r>
            <a:endParaRPr lang="pt-BR" sz="1600" dirty="0">
              <a:latin typeface="Cavolini" panose="03000502040302020204" pitchFamily="66" charset="0"/>
              <a:cs typeface="Cavolini" panose="03000502040302020204" pitchFamily="66" charset="0"/>
            </a:endParaRPr>
          </a:p>
        </p:txBody>
      </p:sp>
      <p:grpSp>
        <p:nvGrpSpPr>
          <p:cNvPr id="3" name="Agrupar 2">
            <a:extLst>
              <a:ext uri="{FF2B5EF4-FFF2-40B4-BE49-F238E27FC236}">
                <a16:creationId xmlns:a16="http://schemas.microsoft.com/office/drawing/2014/main" id="{1CB855DE-F183-EBCA-5832-369BD7C01754}"/>
              </a:ext>
            </a:extLst>
          </p:cNvPr>
          <p:cNvGrpSpPr/>
          <p:nvPr/>
        </p:nvGrpSpPr>
        <p:grpSpPr>
          <a:xfrm>
            <a:off x="4770268" y="1237977"/>
            <a:ext cx="3158990" cy="2191023"/>
            <a:chOff x="4770268" y="1237977"/>
            <a:chExt cx="3158990" cy="2191023"/>
          </a:xfrm>
        </p:grpSpPr>
        <p:pic>
          <p:nvPicPr>
            <p:cNvPr id="5" name="Imagem 4">
              <a:extLst>
                <a:ext uri="{FF2B5EF4-FFF2-40B4-BE49-F238E27FC236}">
                  <a16:creationId xmlns:a16="http://schemas.microsoft.com/office/drawing/2014/main" id="{F54E6C45-8EEA-03AA-9AB9-5EBDAEBEA089}"/>
                </a:ext>
              </a:extLst>
            </p:cNvPr>
            <p:cNvPicPr>
              <a:picLocks noChangeAspect="1"/>
            </p:cNvPicPr>
            <p:nvPr/>
          </p:nvPicPr>
          <p:blipFill rotWithShape="1">
            <a:blip r:embed="rId5">
              <a:duotone>
                <a:schemeClr val="accent2">
                  <a:shade val="45000"/>
                  <a:satMod val="135000"/>
                </a:schemeClr>
                <a:prstClr val="white"/>
              </a:duotone>
            </a:blip>
            <a:srcRect l="22151" t="85355" r="35935" b="525"/>
            <a:stretch/>
          </p:blipFill>
          <p:spPr>
            <a:xfrm>
              <a:off x="5427274" y="2900537"/>
              <a:ext cx="2241755" cy="528463"/>
            </a:xfrm>
            <a:prstGeom prst="rect">
              <a:avLst/>
            </a:prstGeom>
          </p:spPr>
        </p:pic>
        <p:pic>
          <p:nvPicPr>
            <p:cNvPr id="6" name="Imagem 5">
              <a:extLst>
                <a:ext uri="{FF2B5EF4-FFF2-40B4-BE49-F238E27FC236}">
                  <a16:creationId xmlns:a16="http://schemas.microsoft.com/office/drawing/2014/main" id="{5DCFCD13-BFED-9C84-4680-6DEB4AA12B0F}"/>
                </a:ext>
              </a:extLst>
            </p:cNvPr>
            <p:cNvPicPr>
              <a:picLocks noChangeAspect="1"/>
            </p:cNvPicPr>
            <p:nvPr/>
          </p:nvPicPr>
          <p:blipFill rotWithShape="1">
            <a:blip r:embed="rId6">
              <a:duotone>
                <a:schemeClr val="accent3">
                  <a:shade val="45000"/>
                  <a:satMod val="135000"/>
                </a:schemeClr>
                <a:prstClr val="white"/>
              </a:duotone>
            </a:blip>
            <a:srcRect b="52875"/>
            <a:stretch/>
          </p:blipFill>
          <p:spPr>
            <a:xfrm>
              <a:off x="5691832" y="1237977"/>
              <a:ext cx="2237426" cy="482665"/>
            </a:xfrm>
            <a:prstGeom prst="rect">
              <a:avLst/>
            </a:prstGeom>
          </p:spPr>
        </p:pic>
        <p:sp>
          <p:nvSpPr>
            <p:cNvPr id="7" name="Retângulo 6">
              <a:extLst>
                <a:ext uri="{FF2B5EF4-FFF2-40B4-BE49-F238E27FC236}">
                  <a16:creationId xmlns:a16="http://schemas.microsoft.com/office/drawing/2014/main" id="{5B3B58AD-0EC5-621D-E642-9C700658D6C1}"/>
                </a:ext>
              </a:extLst>
            </p:cNvPr>
            <p:cNvSpPr/>
            <p:nvPr/>
          </p:nvSpPr>
          <p:spPr>
            <a:xfrm>
              <a:off x="4770268" y="2338523"/>
              <a:ext cx="765293" cy="562013"/>
            </a:xfrm>
            <a:custGeom>
              <a:avLst/>
              <a:gdLst>
                <a:gd name="connsiteX0" fmla="*/ 0 w 765293"/>
                <a:gd name="connsiteY0" fmla="*/ 0 h 562013"/>
                <a:gd name="connsiteX1" fmla="*/ 359688 w 765293"/>
                <a:gd name="connsiteY1" fmla="*/ 0 h 562013"/>
                <a:gd name="connsiteX2" fmla="*/ 765293 w 765293"/>
                <a:gd name="connsiteY2" fmla="*/ 0 h 562013"/>
                <a:gd name="connsiteX3" fmla="*/ 765293 w 765293"/>
                <a:gd name="connsiteY3" fmla="*/ 562013 h 562013"/>
                <a:gd name="connsiteX4" fmla="*/ 405605 w 765293"/>
                <a:gd name="connsiteY4" fmla="*/ 562013 h 562013"/>
                <a:gd name="connsiteX5" fmla="*/ 0 w 765293"/>
                <a:gd name="connsiteY5" fmla="*/ 562013 h 562013"/>
                <a:gd name="connsiteX6" fmla="*/ 0 w 765293"/>
                <a:gd name="connsiteY6" fmla="*/ 0 h 5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293" h="562013" extrusionOk="0">
                  <a:moveTo>
                    <a:pt x="0" y="0"/>
                  </a:moveTo>
                  <a:cubicBezTo>
                    <a:pt x="141468" y="-10371"/>
                    <a:pt x="212404" y="40757"/>
                    <a:pt x="359688" y="0"/>
                  </a:cubicBezTo>
                  <a:cubicBezTo>
                    <a:pt x="506972" y="-40757"/>
                    <a:pt x="674537" y="39981"/>
                    <a:pt x="765293" y="0"/>
                  </a:cubicBezTo>
                  <a:cubicBezTo>
                    <a:pt x="783726" y="185702"/>
                    <a:pt x="735862" y="307327"/>
                    <a:pt x="765293" y="562013"/>
                  </a:cubicBezTo>
                  <a:cubicBezTo>
                    <a:pt x="617284" y="568306"/>
                    <a:pt x="492195" y="537349"/>
                    <a:pt x="405605" y="562013"/>
                  </a:cubicBezTo>
                  <a:cubicBezTo>
                    <a:pt x="319015" y="586677"/>
                    <a:pt x="186987" y="552383"/>
                    <a:pt x="0" y="562013"/>
                  </a:cubicBezTo>
                  <a:cubicBezTo>
                    <a:pt x="-52056" y="416059"/>
                    <a:pt x="5277" y="127474"/>
                    <a:pt x="0" y="0"/>
                  </a:cubicBezTo>
                  <a:close/>
                </a:path>
              </a:pathLst>
            </a:custGeom>
            <a:noFill/>
            <a:ln w="57150">
              <a:solidFill>
                <a:srgbClr val="8B2631"/>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a:extLst>
                <a:ext uri="{FF2B5EF4-FFF2-40B4-BE49-F238E27FC236}">
                  <a16:creationId xmlns:a16="http://schemas.microsoft.com/office/drawing/2014/main" id="{4181676F-04B2-5BD4-DB42-CAB7AABC658C}"/>
                </a:ext>
              </a:extLst>
            </p:cNvPr>
            <p:cNvSpPr/>
            <p:nvPr/>
          </p:nvSpPr>
          <p:spPr>
            <a:xfrm>
              <a:off x="4770268" y="1665750"/>
              <a:ext cx="765293" cy="562013"/>
            </a:xfrm>
            <a:custGeom>
              <a:avLst/>
              <a:gdLst>
                <a:gd name="connsiteX0" fmla="*/ 0 w 765293"/>
                <a:gd name="connsiteY0" fmla="*/ 0 h 562013"/>
                <a:gd name="connsiteX1" fmla="*/ 359688 w 765293"/>
                <a:gd name="connsiteY1" fmla="*/ 0 h 562013"/>
                <a:gd name="connsiteX2" fmla="*/ 765293 w 765293"/>
                <a:gd name="connsiteY2" fmla="*/ 0 h 562013"/>
                <a:gd name="connsiteX3" fmla="*/ 765293 w 765293"/>
                <a:gd name="connsiteY3" fmla="*/ 562013 h 562013"/>
                <a:gd name="connsiteX4" fmla="*/ 405605 w 765293"/>
                <a:gd name="connsiteY4" fmla="*/ 562013 h 562013"/>
                <a:gd name="connsiteX5" fmla="*/ 0 w 765293"/>
                <a:gd name="connsiteY5" fmla="*/ 562013 h 562013"/>
                <a:gd name="connsiteX6" fmla="*/ 0 w 765293"/>
                <a:gd name="connsiteY6" fmla="*/ 0 h 5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293" h="562013" extrusionOk="0">
                  <a:moveTo>
                    <a:pt x="0" y="0"/>
                  </a:moveTo>
                  <a:cubicBezTo>
                    <a:pt x="141468" y="-10371"/>
                    <a:pt x="212404" y="40757"/>
                    <a:pt x="359688" y="0"/>
                  </a:cubicBezTo>
                  <a:cubicBezTo>
                    <a:pt x="506972" y="-40757"/>
                    <a:pt x="674537" y="39981"/>
                    <a:pt x="765293" y="0"/>
                  </a:cubicBezTo>
                  <a:cubicBezTo>
                    <a:pt x="783726" y="185702"/>
                    <a:pt x="735862" y="307327"/>
                    <a:pt x="765293" y="562013"/>
                  </a:cubicBezTo>
                  <a:cubicBezTo>
                    <a:pt x="617284" y="568306"/>
                    <a:pt x="492195" y="537349"/>
                    <a:pt x="405605" y="562013"/>
                  </a:cubicBezTo>
                  <a:cubicBezTo>
                    <a:pt x="319015" y="586677"/>
                    <a:pt x="186987" y="552383"/>
                    <a:pt x="0" y="562013"/>
                  </a:cubicBezTo>
                  <a:cubicBezTo>
                    <a:pt x="-52056" y="416059"/>
                    <a:pt x="5277" y="127474"/>
                    <a:pt x="0" y="0"/>
                  </a:cubicBezTo>
                  <a:close/>
                </a:path>
              </a:pathLst>
            </a:custGeom>
            <a:noFill/>
            <a:ln w="57150">
              <a:solidFill>
                <a:schemeClr val="accent3"/>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pic>
        <p:nvPicPr>
          <p:cNvPr id="12" name="Imagem 11">
            <a:extLst>
              <a:ext uri="{FF2B5EF4-FFF2-40B4-BE49-F238E27FC236}">
                <a16:creationId xmlns:a16="http://schemas.microsoft.com/office/drawing/2014/main" id="{44A43407-F857-3983-E542-20CFB39C1F1D}"/>
              </a:ext>
            </a:extLst>
          </p:cNvPr>
          <p:cNvPicPr>
            <a:picLocks noChangeAspect="1"/>
          </p:cNvPicPr>
          <p:nvPr/>
        </p:nvPicPr>
        <p:blipFill>
          <a:blip r:embed="rId7">
            <a:clrChange>
              <a:clrFrom>
                <a:srgbClr val="F7F7F7"/>
              </a:clrFrom>
              <a:clrTo>
                <a:srgbClr val="F7F7F7">
                  <a:alpha val="0"/>
                </a:srgbClr>
              </a:clrTo>
            </a:clrChange>
          </a:blip>
          <a:stretch>
            <a:fillRect/>
          </a:stretch>
        </p:blipFill>
        <p:spPr>
          <a:xfrm rot="5400000">
            <a:off x="3427996" y="3299486"/>
            <a:ext cx="1541597" cy="917788"/>
          </a:xfrm>
          <a:prstGeom prst="rect">
            <a:avLst/>
          </a:prstGeom>
        </p:spPr>
      </p:pic>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54E0360-20DE-F60F-DEFE-6702EBA62D65}"/>
                  </a:ext>
                </a:extLst>
              </p:cNvPr>
              <p:cNvSpPr txBox="1"/>
              <p:nvPr/>
            </p:nvSpPr>
            <p:spPr>
              <a:xfrm>
                <a:off x="6320411" y="5276702"/>
                <a:ext cx="5579625" cy="830997"/>
              </a:xfrm>
              <a:prstGeom prst="rect">
                <a:avLst/>
              </a:prstGeom>
              <a:solidFill>
                <a:schemeClr val="bg1"/>
              </a:solidFill>
            </p:spPr>
            <p:txBody>
              <a:bodyPr wrap="square">
                <a:spAutoFit/>
              </a:bodyPr>
              <a:lstStyle/>
              <a:p>
                <a:pPr marL="285750" indent="-285750">
                  <a:buClr>
                    <a:srgbClr val="C00000"/>
                  </a:buClr>
                  <a:buFont typeface="Wingdings" panose="05000000000000000000" pitchFamily="2" charset="2"/>
                  <a:buChar char="§"/>
                </a:pPr>
                <a:r>
                  <a:rPr lang="pt-BR" sz="1600" dirty="0">
                    <a:latin typeface="Cavolini" panose="03000502040302020204" pitchFamily="66" charset="0"/>
                    <a:cs typeface="Cavolini" panose="03000502040302020204" pitchFamily="66" charset="0"/>
                  </a:rPr>
                  <a:t>The higher</a:t>
                </a:r>
                <a14:m>
                  <m:oMath xmlns:m="http://schemas.openxmlformats.org/officeDocument/2006/math">
                    <m:r>
                      <a:rPr lang="pt-BR" sz="1600" b="0" i="0" smtClean="0">
                        <a:latin typeface="Cambria Math" panose="02040503050406030204" pitchFamily="18" charset="0"/>
                        <a:cs typeface="Cavolini" panose="03000502040302020204" pitchFamily="66" charset="0"/>
                      </a:rPr>
                      <m:t> </m:t>
                    </m:r>
                    <m:sSub>
                      <m:sSubPr>
                        <m:ctrlPr>
                          <a:rPr lang="pt-BR" sz="1600" i="1" smtClean="0">
                            <a:latin typeface="Cambria Math" panose="02040503050406030204" pitchFamily="18" charset="0"/>
                            <a:cs typeface="Cavolini" panose="03000502040302020204" pitchFamily="66" charset="0"/>
                          </a:rPr>
                        </m:ctrlPr>
                      </m:sSubPr>
                      <m:e>
                        <m:r>
                          <a:rPr lang="pt-BR" sz="1600" b="0" i="1" smtClean="0">
                            <a:latin typeface="Cambria Math" panose="02040503050406030204" pitchFamily="18" charset="0"/>
                            <a:cs typeface="Cavolini" panose="03000502040302020204" pitchFamily="66" charset="0"/>
                          </a:rPr>
                          <m:t>𝐾</m:t>
                        </m:r>
                      </m:e>
                      <m:sub>
                        <m:r>
                          <a:rPr lang="pt-BR" sz="1600" b="0" i="1" smtClean="0">
                            <a:latin typeface="Cambria Math" panose="02040503050406030204" pitchFamily="18" charset="0"/>
                            <a:cs typeface="Cavolini" panose="03000502040302020204" pitchFamily="66" charset="0"/>
                          </a:rPr>
                          <m:t>𝑥</m:t>
                        </m:r>
                      </m:sub>
                    </m:sSub>
                  </m:oMath>
                </a14:m>
                <a:r>
                  <a:rPr lang="pt-BR" sz="1600" dirty="0">
                    <a:latin typeface="Cavolini" panose="03000502040302020204" pitchFamily="66" charset="0"/>
                    <a:cs typeface="Cavolini" panose="03000502040302020204" pitchFamily="66" charset="0"/>
                  </a:rPr>
                  <a:t>, </a:t>
                </a:r>
                <a:r>
                  <a:rPr lang="en-US" sz="1600" dirty="0">
                    <a:latin typeface="Cavolini" panose="03000502040302020204" pitchFamily="66" charset="0"/>
                    <a:cs typeface="Cavolini" panose="03000502040302020204" pitchFamily="66" charset="0"/>
                  </a:rPr>
                  <a:t>the greater the correction, as the more reliable the measurement is in relation to the prediction</a:t>
                </a:r>
                <a:r>
                  <a:rPr lang="pt-BR" sz="1600" dirty="0">
                    <a:latin typeface="Cavolini" panose="03000502040302020204" pitchFamily="66" charset="0"/>
                    <a:cs typeface="Cavolini" panose="03000502040302020204" pitchFamily="66" charset="0"/>
                  </a:rPr>
                  <a:t>.</a:t>
                </a:r>
              </a:p>
            </p:txBody>
          </p:sp>
        </mc:Choice>
        <mc:Fallback xmlns="">
          <p:sp>
            <p:nvSpPr>
              <p:cNvPr id="14" name="CaixaDeTexto 13">
                <a:extLst>
                  <a:ext uri="{FF2B5EF4-FFF2-40B4-BE49-F238E27FC236}">
                    <a16:creationId xmlns:a16="http://schemas.microsoft.com/office/drawing/2014/main" id="{254E0360-20DE-F60F-DEFE-6702EBA62D65}"/>
                  </a:ext>
                </a:extLst>
              </p:cNvPr>
              <p:cNvSpPr txBox="1">
                <a:spLocks noRot="1" noChangeAspect="1" noMove="1" noResize="1" noEditPoints="1" noAdjustHandles="1" noChangeArrowheads="1" noChangeShapeType="1" noTextEdit="1"/>
              </p:cNvSpPr>
              <p:nvPr/>
            </p:nvSpPr>
            <p:spPr>
              <a:xfrm>
                <a:off x="6320411" y="5276702"/>
                <a:ext cx="5579625" cy="830997"/>
              </a:xfrm>
              <a:prstGeom prst="rect">
                <a:avLst/>
              </a:prstGeom>
              <a:blipFill>
                <a:blip r:embed="rId8"/>
                <a:stretch>
                  <a:fillRect l="-437" t="-2206" b="-8824"/>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A83C66A9-5561-4A9F-6CBA-1F5217D6BA5B}"/>
              </a:ext>
            </a:extLst>
          </p:cNvPr>
          <p:cNvSpPr txBox="1"/>
          <p:nvPr/>
        </p:nvSpPr>
        <p:spPr>
          <a:xfrm>
            <a:off x="5266884" y="3774041"/>
            <a:ext cx="5866689" cy="369332"/>
          </a:xfrm>
          <a:prstGeom prst="rect">
            <a:avLst/>
          </a:prstGeom>
          <a:solidFill>
            <a:schemeClr val="bg1"/>
          </a:solidFill>
        </p:spPr>
        <p:txBody>
          <a:bodyPr wrap="square">
            <a:spAutoFit/>
          </a:bodyPr>
          <a:lstStyle/>
          <a:p>
            <a:r>
              <a:rPr lang="en-US" b="1" dirty="0">
                <a:latin typeface="Cavolini" panose="03000502040302020204" pitchFamily="66" charset="0"/>
                <a:cs typeface="Cavolini" panose="03000502040302020204" pitchFamily="66" charset="0"/>
              </a:rPr>
              <a:t>If the position estimate was really bad…</a:t>
            </a:r>
            <a:endParaRPr lang="pt-BR" dirty="0"/>
          </a:p>
        </p:txBody>
      </p:sp>
    </p:spTree>
    <p:extLst>
      <p:ext uri="{BB962C8B-B14F-4D97-AF65-F5344CB8AC3E}">
        <p14:creationId xmlns:p14="http://schemas.microsoft.com/office/powerpoint/2010/main" val="1499867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26124C3-AAD0-9BF2-5C11-5B897675877F}"/>
              </a:ext>
            </a:extLst>
          </p:cNvPr>
          <p:cNvSpPr/>
          <p:nvPr/>
        </p:nvSpPr>
        <p:spPr>
          <a:xfrm>
            <a:off x="212651" y="531629"/>
            <a:ext cx="2785730" cy="5422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2800" dirty="0"/>
              <a:t>PREDICT</a:t>
            </a:r>
            <a:endParaRPr lang="en-US" sz="2800" dirty="0"/>
          </a:p>
        </p:txBody>
      </p:sp>
      <p:sp>
        <p:nvSpPr>
          <p:cNvPr id="5" name="Retângulo 4">
            <a:extLst>
              <a:ext uri="{FF2B5EF4-FFF2-40B4-BE49-F238E27FC236}">
                <a16:creationId xmlns:a16="http://schemas.microsoft.com/office/drawing/2014/main" id="{73655169-A18A-2820-6DC3-F27E30EB1445}"/>
              </a:ext>
            </a:extLst>
          </p:cNvPr>
          <p:cNvSpPr/>
          <p:nvPr/>
        </p:nvSpPr>
        <p:spPr>
          <a:xfrm>
            <a:off x="212651" y="2406504"/>
            <a:ext cx="2785730" cy="5422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2800" dirty="0"/>
              <a:t>UPDATE</a:t>
            </a:r>
            <a:endParaRPr lang="en-US" sz="2800" dirty="0"/>
          </a:p>
        </p:txBody>
      </p:sp>
      <p:pic>
        <p:nvPicPr>
          <p:cNvPr id="7" name="Imagem 6">
            <a:extLst>
              <a:ext uri="{FF2B5EF4-FFF2-40B4-BE49-F238E27FC236}">
                <a16:creationId xmlns:a16="http://schemas.microsoft.com/office/drawing/2014/main" id="{E602645E-91B4-027A-E6E5-ADEA1C4769DB}"/>
              </a:ext>
            </a:extLst>
          </p:cNvPr>
          <p:cNvPicPr>
            <a:picLocks noChangeAspect="1"/>
          </p:cNvPicPr>
          <p:nvPr/>
        </p:nvPicPr>
        <p:blipFill>
          <a:blip r:embed="rId2"/>
          <a:stretch>
            <a:fillRect/>
          </a:stretch>
        </p:blipFill>
        <p:spPr>
          <a:xfrm>
            <a:off x="1071149" y="1181586"/>
            <a:ext cx="2758571" cy="1101060"/>
          </a:xfrm>
          <a:prstGeom prst="rect">
            <a:avLst/>
          </a:prstGeom>
        </p:spPr>
      </p:pic>
      <p:pic>
        <p:nvPicPr>
          <p:cNvPr id="9" name="Imagem 8">
            <a:extLst>
              <a:ext uri="{FF2B5EF4-FFF2-40B4-BE49-F238E27FC236}">
                <a16:creationId xmlns:a16="http://schemas.microsoft.com/office/drawing/2014/main" id="{D198EAA1-64A9-8256-1B78-DBA095388895}"/>
              </a:ext>
            </a:extLst>
          </p:cNvPr>
          <p:cNvPicPr>
            <a:picLocks noChangeAspect="1"/>
          </p:cNvPicPr>
          <p:nvPr/>
        </p:nvPicPr>
        <p:blipFill>
          <a:blip r:embed="rId3"/>
          <a:stretch>
            <a:fillRect/>
          </a:stretch>
        </p:blipFill>
        <p:spPr>
          <a:xfrm>
            <a:off x="1071149" y="3072621"/>
            <a:ext cx="2718419" cy="2443275"/>
          </a:xfrm>
          <a:prstGeom prst="rect">
            <a:avLst/>
          </a:prstGeom>
        </p:spPr>
      </p:pic>
      <p:pic>
        <p:nvPicPr>
          <p:cNvPr id="3" name="Imagem 2">
            <a:extLst>
              <a:ext uri="{FF2B5EF4-FFF2-40B4-BE49-F238E27FC236}">
                <a16:creationId xmlns:a16="http://schemas.microsoft.com/office/drawing/2014/main" id="{26CA6C15-4B05-DE5F-2306-5D6BAC1AA810}"/>
              </a:ext>
            </a:extLst>
          </p:cNvPr>
          <p:cNvPicPr>
            <a:picLocks noChangeAspect="1"/>
          </p:cNvPicPr>
          <p:nvPr/>
        </p:nvPicPr>
        <p:blipFill>
          <a:blip r:embed="rId4"/>
          <a:stretch>
            <a:fillRect/>
          </a:stretch>
        </p:blipFill>
        <p:spPr>
          <a:xfrm>
            <a:off x="4928838" y="2874581"/>
            <a:ext cx="6474189" cy="3075333"/>
          </a:xfrm>
          <a:prstGeom prst="rect">
            <a:avLst/>
          </a:prstGeom>
        </p:spPr>
      </p:pic>
    </p:spTree>
    <p:extLst>
      <p:ext uri="{BB962C8B-B14F-4D97-AF65-F5344CB8AC3E}">
        <p14:creationId xmlns:p14="http://schemas.microsoft.com/office/powerpoint/2010/main" val="7148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FE81505-EB8A-CFBA-2ABE-8C6A1DBF8D4E}"/>
              </a:ext>
            </a:extLst>
          </p:cNvPr>
          <p:cNvSpPr txBox="1"/>
          <p:nvPr/>
        </p:nvSpPr>
        <p:spPr>
          <a:xfrm>
            <a:off x="1379684" y="3144041"/>
            <a:ext cx="7467601" cy="2862322"/>
          </a:xfrm>
          <a:prstGeom prst="rect">
            <a:avLst/>
          </a:prstGeom>
          <a:solidFill>
            <a:schemeClr val="tx1"/>
          </a:solidFill>
        </p:spPr>
        <p:txBody>
          <a:bodyPr wrap="square">
            <a:spAutoFit/>
          </a:bodyPr>
          <a:lstStyle/>
          <a:p>
            <a:r>
              <a:rPr lang="pt-BR" b="0" dirty="0" err="1">
                <a:solidFill>
                  <a:srgbClr val="D4D4D4"/>
                </a:solidFill>
                <a:effectLst/>
                <a:latin typeface="Courier New" panose="02070309020205020404" pitchFamily="49" charset="0"/>
              </a:rPr>
              <a:t>dt</a:t>
            </a:r>
            <a:r>
              <a:rPr lang="pt-BR" b="0" dirty="0">
                <a:solidFill>
                  <a:srgbClr val="D4D4D4"/>
                </a:solidFill>
                <a:effectLst/>
                <a:latin typeface="Courier New" panose="02070309020205020404" pitchFamily="49" charset="0"/>
              </a:rPr>
              <a:t> = </a:t>
            </a:r>
            <a:r>
              <a:rPr lang="pt-BR" b="0" dirty="0">
                <a:solidFill>
                  <a:srgbClr val="B5CEA8"/>
                </a:solidFill>
                <a:effectLst/>
                <a:latin typeface="Courier New" panose="02070309020205020404" pitchFamily="49" charset="0"/>
              </a:rPr>
              <a:t>1</a:t>
            </a:r>
            <a:r>
              <a:rPr lang="pt-BR" b="0" dirty="0">
                <a:solidFill>
                  <a:srgbClr val="D4D4D4"/>
                </a:solidFill>
                <a:effectLst/>
                <a:latin typeface="Courier New" panose="02070309020205020404" pitchFamily="49" charset="0"/>
              </a:rPr>
              <a:t>.</a:t>
            </a:r>
          </a:p>
          <a:p>
            <a:r>
              <a:rPr lang="pt-BR" b="0" dirty="0" err="1">
                <a:solidFill>
                  <a:srgbClr val="D4D4D4"/>
                </a:solidFill>
                <a:effectLst/>
                <a:latin typeface="Courier New" panose="02070309020205020404" pitchFamily="49" charset="0"/>
              </a:rPr>
              <a:t>R_var</a:t>
            </a:r>
            <a:r>
              <a:rPr lang="pt-BR" b="0" dirty="0">
                <a:solidFill>
                  <a:srgbClr val="D4D4D4"/>
                </a:solidFill>
                <a:effectLst/>
                <a:latin typeface="Courier New" panose="02070309020205020404" pitchFamily="49" charset="0"/>
              </a:rPr>
              <a:t> = </a:t>
            </a:r>
            <a:r>
              <a:rPr lang="pt-BR" b="0" dirty="0">
                <a:solidFill>
                  <a:srgbClr val="B5CEA8"/>
                </a:solidFill>
                <a:effectLst/>
                <a:latin typeface="Courier New" panose="02070309020205020404" pitchFamily="49" charset="0"/>
              </a:rPr>
              <a:t>10</a:t>
            </a:r>
            <a:endParaRPr lang="pt-BR" b="0" dirty="0">
              <a:solidFill>
                <a:srgbClr val="D4D4D4"/>
              </a:solidFill>
              <a:effectLst/>
              <a:latin typeface="Courier New" panose="02070309020205020404" pitchFamily="49" charset="0"/>
            </a:endParaRPr>
          </a:p>
          <a:p>
            <a:r>
              <a:rPr lang="pt-BR" b="0" dirty="0" err="1">
                <a:solidFill>
                  <a:srgbClr val="D4D4D4"/>
                </a:solidFill>
                <a:effectLst/>
                <a:latin typeface="Courier New" panose="02070309020205020404" pitchFamily="49" charset="0"/>
              </a:rPr>
              <a:t>Q_var</a:t>
            </a:r>
            <a:r>
              <a:rPr lang="pt-BR" b="0" dirty="0">
                <a:solidFill>
                  <a:srgbClr val="D4D4D4"/>
                </a:solidFill>
                <a:effectLst/>
                <a:latin typeface="Courier New" panose="02070309020205020404" pitchFamily="49" charset="0"/>
              </a:rPr>
              <a:t> = </a:t>
            </a:r>
            <a:r>
              <a:rPr lang="pt-BR" b="0" dirty="0">
                <a:solidFill>
                  <a:srgbClr val="B5CEA8"/>
                </a:solidFill>
                <a:effectLst/>
                <a:latin typeface="Courier New" panose="02070309020205020404" pitchFamily="49" charset="0"/>
              </a:rPr>
              <a:t>0.01</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x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10.0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3.0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.T</a:t>
            </a:r>
          </a:p>
          <a:p>
            <a:r>
              <a:rPr lang="pt-BR" b="0" dirty="0">
                <a:solidFill>
                  <a:srgbClr val="D4D4D4"/>
                </a:solidFill>
                <a:effectLst/>
                <a:latin typeface="Courier New" panose="02070309020205020404" pitchFamily="49" charset="0"/>
              </a:rPr>
              <a:t>P = </a:t>
            </a:r>
            <a:r>
              <a:rPr lang="pt-BR" b="0" dirty="0" err="1">
                <a:solidFill>
                  <a:srgbClr val="D4D4D4"/>
                </a:solidFill>
                <a:effectLst/>
                <a:latin typeface="Courier New" panose="02070309020205020404" pitchFamily="49" charset="0"/>
              </a:rPr>
              <a:t>np.diag</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500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F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H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R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R_var</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Q = </a:t>
            </a:r>
            <a:r>
              <a:rPr lang="pt-BR" b="0" dirty="0" err="1">
                <a:solidFill>
                  <a:srgbClr val="D4D4D4"/>
                </a:solidFill>
                <a:effectLst/>
                <a:latin typeface="Courier New" panose="02070309020205020404" pitchFamily="49" charset="0"/>
              </a:rPr>
              <a:t>Q_discrete_white_noise</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dim</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2</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4D4D4"/>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var=</a:t>
            </a:r>
            <a:r>
              <a:rPr lang="pt-BR" b="0" dirty="0" err="1">
                <a:solidFill>
                  <a:srgbClr val="D4D4D4"/>
                </a:solidFill>
                <a:effectLst/>
                <a:latin typeface="Courier New" panose="02070309020205020404" pitchFamily="49" charset="0"/>
              </a:rPr>
              <a:t>Q_var</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p:txBody>
      </p:sp>
      <p:pic>
        <p:nvPicPr>
          <p:cNvPr id="2" name="Picture 2" descr="Download Free Download - Hand Drawn Arrow Transparent - Full Size PNG Image  - PNGkit">
            <a:extLst>
              <a:ext uri="{FF2B5EF4-FFF2-40B4-BE49-F238E27FC236}">
                <a16:creationId xmlns:a16="http://schemas.microsoft.com/office/drawing/2014/main" id="{FD40848C-1770-216F-B2CF-1DB99158E8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348954" y="1312973"/>
            <a:ext cx="1945623" cy="1548469"/>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EDC8CCE-0EB6-A4B3-8856-2CA7BDA3A295}"/>
              </a:ext>
            </a:extLst>
          </p:cNvPr>
          <p:cNvSpPr txBox="1"/>
          <p:nvPr/>
        </p:nvSpPr>
        <p:spPr>
          <a:xfrm>
            <a:off x="1973767" y="559249"/>
            <a:ext cx="6445020" cy="584775"/>
          </a:xfrm>
          <a:prstGeom prst="rect">
            <a:avLst/>
          </a:prstGeom>
          <a:noFill/>
        </p:spPr>
        <p:txBody>
          <a:bodyPr wrap="square" rtlCol="0">
            <a:spAutoFit/>
          </a:bodyPr>
          <a:lstStyle/>
          <a:p>
            <a:pPr algn="ctr"/>
            <a:r>
              <a:rPr lang="pt-BR" sz="3200" dirty="0">
                <a:latin typeface="Cavolini" panose="03000502040302020204" pitchFamily="66" charset="0"/>
                <a:cs typeface="Cavolini" panose="03000502040302020204" pitchFamily="66" charset="0"/>
              </a:rPr>
              <a:t>Input data for </a:t>
            </a:r>
            <a:r>
              <a:rPr lang="pt-BR" sz="3200" dirty="0" err="1">
                <a:latin typeface="Cavolini" panose="03000502040302020204" pitchFamily="66" charset="0"/>
                <a:cs typeface="Cavolini" panose="03000502040302020204" pitchFamily="66" charset="0"/>
              </a:rPr>
              <a:t>our</a:t>
            </a:r>
            <a:r>
              <a:rPr lang="pt-BR" sz="3200" dirty="0">
                <a:latin typeface="Cavolini" panose="03000502040302020204" pitchFamily="66" charset="0"/>
                <a:cs typeface="Cavolini" panose="03000502040302020204" pitchFamily="66" charset="0"/>
              </a:rPr>
              <a:t> </a:t>
            </a:r>
            <a:r>
              <a:rPr lang="pt-BR" sz="3200" dirty="0" err="1">
                <a:latin typeface="Cavolini" panose="03000502040302020204" pitchFamily="66" charset="0"/>
                <a:cs typeface="Cavolini" panose="03000502040302020204" pitchFamily="66" charset="0"/>
              </a:rPr>
              <a:t>filter</a:t>
            </a:r>
            <a:endParaRPr lang="pt-BR" sz="3200"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823463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D6EF7DF-0B41-C8B0-B7B6-08042DD7DBEB}"/>
              </a:ext>
            </a:extLst>
          </p:cNvPr>
          <p:cNvSpPr txBox="1"/>
          <p:nvPr/>
        </p:nvSpPr>
        <p:spPr>
          <a:xfrm>
            <a:off x="679938" y="277230"/>
            <a:ext cx="7467600" cy="5632311"/>
          </a:xfrm>
          <a:prstGeom prst="rect">
            <a:avLst/>
          </a:prstGeom>
          <a:solidFill>
            <a:schemeClr val="tx1"/>
          </a:solidFill>
        </p:spPr>
        <p:txBody>
          <a:bodyPr wrap="square">
            <a:spAutoFit/>
          </a:bodyPr>
          <a:lstStyle/>
          <a:p>
            <a:r>
              <a:rPr lang="pt-BR" b="0" dirty="0" err="1">
                <a:solidFill>
                  <a:srgbClr val="D4D4D4"/>
                </a:solidFill>
                <a:effectLst/>
                <a:latin typeface="Courier New" panose="02070309020205020404" pitchFamily="49" charset="0"/>
              </a:rPr>
              <a:t>count</a:t>
            </a:r>
            <a:r>
              <a:rPr lang="pt-BR" b="0" dirty="0">
                <a:solidFill>
                  <a:srgbClr val="D4D4D4"/>
                </a:solidFill>
                <a:effectLst/>
                <a:latin typeface="Courier New" panose="02070309020205020404" pitchFamily="49" charset="0"/>
              </a:rPr>
              <a:t> = </a:t>
            </a:r>
            <a:r>
              <a:rPr lang="pt-BR" b="0" dirty="0">
                <a:solidFill>
                  <a:srgbClr val="B5CEA8"/>
                </a:solidFill>
                <a:effectLst/>
                <a:latin typeface="Courier New" panose="02070309020205020404" pitchFamily="49" charset="0"/>
              </a:rPr>
              <a:t>50</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track</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zs</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compute_robot_data</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R_var</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Q_var</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count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err="1">
                <a:solidFill>
                  <a:srgbClr val="D4D4D4"/>
                </a:solidFill>
                <a:effectLst/>
                <a:latin typeface="Courier New" panose="02070309020205020404" pitchFamily="49" charset="0"/>
              </a:rPr>
              <a:t>xs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cov</a:t>
            </a:r>
            <a:r>
              <a:rPr lang="pt-BR" b="0" dirty="0">
                <a:solidFill>
                  <a:srgbClr val="D4D4D4"/>
                </a:solidFill>
                <a:effectLst/>
                <a:latin typeface="Courier New" panose="02070309020205020404" pitchFamily="49" charset="0"/>
              </a:rPr>
              <a:t> = </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C586C0"/>
                </a:solidFill>
                <a:effectLst/>
                <a:latin typeface="Courier New" panose="02070309020205020404" pitchFamily="49" charset="0"/>
              </a:rPr>
              <a:t>for</a:t>
            </a:r>
            <a:r>
              <a:rPr lang="pt-BR" b="0" dirty="0">
                <a:solidFill>
                  <a:srgbClr val="D4D4D4"/>
                </a:solidFill>
                <a:effectLst/>
                <a:latin typeface="Courier New" panose="02070309020205020404" pitchFamily="49" charset="0"/>
              </a:rPr>
              <a:t> z </a:t>
            </a:r>
            <a:r>
              <a:rPr lang="pt-BR" b="0" dirty="0">
                <a:solidFill>
                  <a:srgbClr val="82C6FF"/>
                </a:solidFill>
                <a:effectLst/>
                <a:latin typeface="Courier New" panose="02070309020205020404" pitchFamily="49" charset="0"/>
              </a:rPr>
              <a:t>in</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zs</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predict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x = F @ x</a:t>
            </a:r>
          </a:p>
          <a:p>
            <a:r>
              <a:rPr lang="pt-BR" b="0" dirty="0">
                <a:solidFill>
                  <a:srgbClr val="D4D4D4"/>
                </a:solidFill>
                <a:effectLst/>
                <a:latin typeface="Courier New" panose="02070309020205020404" pitchFamily="49" charset="0"/>
              </a:rPr>
              <a:t>    P = F @ P @ F.T + Q</a:t>
            </a:r>
          </a:p>
          <a:p>
            <a:r>
              <a:rPr lang="pt-BR" b="0" dirty="0">
                <a:solidFill>
                  <a:srgbClr val="D4D4D4"/>
                </a:solidFill>
                <a:effectLst/>
                <a:latin typeface="Courier New" panose="02070309020205020404" pitchFamily="49" charset="0"/>
              </a:rPr>
              <a:t>    </a:t>
            </a:r>
          </a:p>
          <a:p>
            <a:r>
              <a:rPr lang="pt-BR" b="0" dirty="0">
                <a:solidFill>
                  <a:srgbClr val="D4D4D4"/>
                </a:solidFill>
                <a:effectLst/>
                <a:latin typeface="Courier New" panose="02070309020205020404" pitchFamily="49" charset="0"/>
              </a:rPr>
              <a:t>    </a:t>
            </a:r>
            <a:r>
              <a:rPr lang="pt-BR" b="0" dirty="0">
                <a:solidFill>
                  <a:srgbClr val="6AA94F"/>
                </a:solidFill>
                <a:effectLst/>
                <a:latin typeface="Courier New" panose="02070309020205020404" pitchFamily="49" charset="0"/>
              </a:rPr>
              <a:t>#update</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S = H @ P @ H.T + R</a:t>
            </a:r>
          </a:p>
          <a:p>
            <a:r>
              <a:rPr lang="pt-BR" b="0" dirty="0">
                <a:solidFill>
                  <a:srgbClr val="D4D4D4"/>
                </a:solidFill>
                <a:effectLst/>
                <a:latin typeface="Courier New" panose="02070309020205020404" pitchFamily="49" charset="0"/>
              </a:rPr>
              <a:t>    K = P @ H.T @ </a:t>
            </a:r>
            <a:r>
              <a:rPr lang="pt-BR" b="0" dirty="0" err="1">
                <a:solidFill>
                  <a:srgbClr val="D4D4D4"/>
                </a:solidFill>
                <a:effectLst/>
                <a:latin typeface="Courier New" panose="02070309020205020404" pitchFamily="49" charset="0"/>
              </a:rPr>
              <a:t>np.linalg.inv</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S</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y = z - H @ x</a:t>
            </a:r>
          </a:p>
          <a:p>
            <a:r>
              <a:rPr lang="pt-BR" b="0" dirty="0">
                <a:solidFill>
                  <a:srgbClr val="D4D4D4"/>
                </a:solidFill>
                <a:effectLst/>
                <a:latin typeface="Courier New" panose="02070309020205020404" pitchFamily="49" charset="0"/>
              </a:rPr>
              <a:t>    x += K @ y</a:t>
            </a:r>
          </a:p>
          <a:p>
            <a:r>
              <a:rPr lang="pt-BR" b="0" dirty="0">
                <a:solidFill>
                  <a:srgbClr val="D4D4D4"/>
                </a:solidFill>
                <a:effectLst/>
                <a:latin typeface="Courier New" panose="02070309020205020404" pitchFamily="49" charset="0"/>
              </a:rPr>
              <a:t>    P = P - K @ H @ P</a:t>
            </a:r>
          </a:p>
          <a:p>
            <a:r>
              <a:rPr lang="pt-BR" b="0" dirty="0">
                <a:solidFill>
                  <a:srgbClr val="D4D4D4"/>
                </a:solidFill>
                <a:effectLst/>
                <a:latin typeface="Courier New" panose="02070309020205020404" pitchFamily="49" charset="0"/>
              </a:rPr>
              <a:t>    </a:t>
            </a: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xs.append</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x</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cov.append</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P</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br>
              <a:rPr lang="pt-BR" b="0" dirty="0">
                <a:solidFill>
                  <a:srgbClr val="D4D4D4"/>
                </a:solidFill>
                <a:effectLst/>
                <a:latin typeface="Courier New" panose="02070309020205020404" pitchFamily="49" charset="0"/>
              </a:rPr>
            </a:br>
            <a:r>
              <a:rPr lang="pt-BR" b="0" dirty="0" err="1">
                <a:solidFill>
                  <a:srgbClr val="D4D4D4"/>
                </a:solidFill>
                <a:effectLst/>
                <a:latin typeface="Courier New" panose="02070309020205020404" pitchFamily="49" charset="0"/>
              </a:rPr>
              <a:t>xs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cov</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xs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cov</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err="1">
                <a:solidFill>
                  <a:srgbClr val="D4D4D4"/>
                </a:solidFill>
                <a:effectLst/>
                <a:latin typeface="Courier New" panose="02070309020205020404" pitchFamily="49" charset="0"/>
              </a:rPr>
              <a:t>plot_track</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xs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track</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zs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cov</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plot_P</a:t>
            </a:r>
            <a:r>
              <a:rPr lang="pt-BR" b="0" dirty="0">
                <a:solidFill>
                  <a:srgbClr val="D4D4D4"/>
                </a:solidFill>
                <a:effectLst/>
                <a:latin typeface="Courier New" panose="02070309020205020404" pitchFamily="49" charset="0"/>
              </a:rPr>
              <a:t>=</a:t>
            </a:r>
            <a:r>
              <a:rPr lang="pt-BR" b="0" dirty="0">
                <a:solidFill>
                  <a:srgbClr val="569CD6"/>
                </a:solidFill>
                <a:effectLst/>
                <a:latin typeface="Courier New" panose="02070309020205020404" pitchFamily="49" charset="0"/>
              </a:rPr>
              <a:t>False</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p:txBody>
      </p:sp>
      <p:sp>
        <p:nvSpPr>
          <p:cNvPr id="3" name="CaixaDeTexto 2">
            <a:extLst>
              <a:ext uri="{FF2B5EF4-FFF2-40B4-BE49-F238E27FC236}">
                <a16:creationId xmlns:a16="http://schemas.microsoft.com/office/drawing/2014/main" id="{D3F370DA-17B4-8E34-B2FE-42BE92A555FD}"/>
              </a:ext>
            </a:extLst>
          </p:cNvPr>
          <p:cNvSpPr txBox="1"/>
          <p:nvPr/>
        </p:nvSpPr>
        <p:spPr>
          <a:xfrm>
            <a:off x="679939" y="277230"/>
            <a:ext cx="9378462" cy="630365"/>
          </a:xfrm>
          <a:custGeom>
            <a:avLst/>
            <a:gdLst>
              <a:gd name="connsiteX0" fmla="*/ 0 w 9378462"/>
              <a:gd name="connsiteY0" fmla="*/ 0 h 630365"/>
              <a:gd name="connsiteX1" fmla="*/ 304800 w 9378462"/>
              <a:gd name="connsiteY1" fmla="*/ 0 h 630365"/>
              <a:gd name="connsiteX2" fmla="*/ 984739 w 9378462"/>
              <a:gd name="connsiteY2" fmla="*/ 0 h 630365"/>
              <a:gd name="connsiteX3" fmla="*/ 1570892 w 9378462"/>
              <a:gd name="connsiteY3" fmla="*/ 0 h 630365"/>
              <a:gd name="connsiteX4" fmla="*/ 2250831 w 9378462"/>
              <a:gd name="connsiteY4" fmla="*/ 0 h 630365"/>
              <a:gd name="connsiteX5" fmla="*/ 2743200 w 9378462"/>
              <a:gd name="connsiteY5" fmla="*/ 0 h 630365"/>
              <a:gd name="connsiteX6" fmla="*/ 3048000 w 9378462"/>
              <a:gd name="connsiteY6" fmla="*/ 0 h 630365"/>
              <a:gd name="connsiteX7" fmla="*/ 3352800 w 9378462"/>
              <a:gd name="connsiteY7" fmla="*/ 0 h 630365"/>
              <a:gd name="connsiteX8" fmla="*/ 3845169 w 9378462"/>
              <a:gd name="connsiteY8" fmla="*/ 0 h 630365"/>
              <a:gd name="connsiteX9" fmla="*/ 4337539 w 9378462"/>
              <a:gd name="connsiteY9" fmla="*/ 0 h 630365"/>
              <a:gd name="connsiteX10" fmla="*/ 5017477 w 9378462"/>
              <a:gd name="connsiteY10" fmla="*/ 0 h 630365"/>
              <a:gd name="connsiteX11" fmla="*/ 5603631 w 9378462"/>
              <a:gd name="connsiteY11" fmla="*/ 0 h 630365"/>
              <a:gd name="connsiteX12" fmla="*/ 6189785 w 9378462"/>
              <a:gd name="connsiteY12" fmla="*/ 0 h 630365"/>
              <a:gd name="connsiteX13" fmla="*/ 6963508 w 9378462"/>
              <a:gd name="connsiteY13" fmla="*/ 0 h 630365"/>
              <a:gd name="connsiteX14" fmla="*/ 7737231 w 9378462"/>
              <a:gd name="connsiteY14" fmla="*/ 0 h 630365"/>
              <a:gd name="connsiteX15" fmla="*/ 8510954 w 9378462"/>
              <a:gd name="connsiteY15" fmla="*/ 0 h 630365"/>
              <a:gd name="connsiteX16" fmla="*/ 8815754 w 9378462"/>
              <a:gd name="connsiteY16" fmla="*/ 0 h 630365"/>
              <a:gd name="connsiteX17" fmla="*/ 9378462 w 9378462"/>
              <a:gd name="connsiteY17" fmla="*/ 0 h 630365"/>
              <a:gd name="connsiteX18" fmla="*/ 9378462 w 9378462"/>
              <a:gd name="connsiteY18" fmla="*/ 308879 h 630365"/>
              <a:gd name="connsiteX19" fmla="*/ 9378462 w 9378462"/>
              <a:gd name="connsiteY19" fmla="*/ 630365 h 630365"/>
              <a:gd name="connsiteX20" fmla="*/ 8792308 w 9378462"/>
              <a:gd name="connsiteY20" fmla="*/ 630365 h 630365"/>
              <a:gd name="connsiteX21" fmla="*/ 8393723 w 9378462"/>
              <a:gd name="connsiteY21" fmla="*/ 630365 h 630365"/>
              <a:gd name="connsiteX22" fmla="*/ 7995139 w 9378462"/>
              <a:gd name="connsiteY22" fmla="*/ 630365 h 630365"/>
              <a:gd name="connsiteX23" fmla="*/ 7315200 w 9378462"/>
              <a:gd name="connsiteY23" fmla="*/ 630365 h 630365"/>
              <a:gd name="connsiteX24" fmla="*/ 6541477 w 9378462"/>
              <a:gd name="connsiteY24" fmla="*/ 630365 h 630365"/>
              <a:gd name="connsiteX25" fmla="*/ 5861539 w 9378462"/>
              <a:gd name="connsiteY25" fmla="*/ 630365 h 630365"/>
              <a:gd name="connsiteX26" fmla="*/ 5462954 w 9378462"/>
              <a:gd name="connsiteY26" fmla="*/ 630365 h 630365"/>
              <a:gd name="connsiteX27" fmla="*/ 5158154 w 9378462"/>
              <a:gd name="connsiteY27" fmla="*/ 630365 h 630365"/>
              <a:gd name="connsiteX28" fmla="*/ 4572000 w 9378462"/>
              <a:gd name="connsiteY28" fmla="*/ 630365 h 630365"/>
              <a:gd name="connsiteX29" fmla="*/ 3985846 w 9378462"/>
              <a:gd name="connsiteY29" fmla="*/ 630365 h 630365"/>
              <a:gd name="connsiteX30" fmla="*/ 3212123 w 9378462"/>
              <a:gd name="connsiteY30" fmla="*/ 630365 h 630365"/>
              <a:gd name="connsiteX31" fmla="*/ 2438400 w 9378462"/>
              <a:gd name="connsiteY31" fmla="*/ 630365 h 630365"/>
              <a:gd name="connsiteX32" fmla="*/ 2133600 w 9378462"/>
              <a:gd name="connsiteY32" fmla="*/ 630365 h 630365"/>
              <a:gd name="connsiteX33" fmla="*/ 1828800 w 9378462"/>
              <a:gd name="connsiteY33" fmla="*/ 630365 h 630365"/>
              <a:gd name="connsiteX34" fmla="*/ 1336431 w 9378462"/>
              <a:gd name="connsiteY34" fmla="*/ 630365 h 630365"/>
              <a:gd name="connsiteX35" fmla="*/ 1031631 w 9378462"/>
              <a:gd name="connsiteY35" fmla="*/ 630365 h 630365"/>
              <a:gd name="connsiteX36" fmla="*/ 633046 w 9378462"/>
              <a:gd name="connsiteY36" fmla="*/ 630365 h 630365"/>
              <a:gd name="connsiteX37" fmla="*/ 0 w 9378462"/>
              <a:gd name="connsiteY37" fmla="*/ 630365 h 630365"/>
              <a:gd name="connsiteX38" fmla="*/ 0 w 9378462"/>
              <a:gd name="connsiteY38" fmla="*/ 308879 h 630365"/>
              <a:gd name="connsiteX39" fmla="*/ 0 w 9378462"/>
              <a:gd name="connsiteY39" fmla="*/ 0 h 63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78462" h="630365" extrusionOk="0">
                <a:moveTo>
                  <a:pt x="0" y="0"/>
                </a:moveTo>
                <a:cubicBezTo>
                  <a:pt x="152217" y="-19818"/>
                  <a:pt x="229254" y="6812"/>
                  <a:pt x="304800" y="0"/>
                </a:cubicBezTo>
                <a:cubicBezTo>
                  <a:pt x="380346" y="-6812"/>
                  <a:pt x="677264" y="78275"/>
                  <a:pt x="984739" y="0"/>
                </a:cubicBezTo>
                <a:cubicBezTo>
                  <a:pt x="1292214" y="-78275"/>
                  <a:pt x="1288588" y="51765"/>
                  <a:pt x="1570892" y="0"/>
                </a:cubicBezTo>
                <a:cubicBezTo>
                  <a:pt x="1853196" y="-51765"/>
                  <a:pt x="1926796" y="22536"/>
                  <a:pt x="2250831" y="0"/>
                </a:cubicBezTo>
                <a:cubicBezTo>
                  <a:pt x="2574866" y="-22536"/>
                  <a:pt x="2524211" y="25725"/>
                  <a:pt x="2743200" y="0"/>
                </a:cubicBezTo>
                <a:cubicBezTo>
                  <a:pt x="2962189" y="-25725"/>
                  <a:pt x="2902939" y="8726"/>
                  <a:pt x="3048000" y="0"/>
                </a:cubicBezTo>
                <a:cubicBezTo>
                  <a:pt x="3193061" y="-8726"/>
                  <a:pt x="3234722" y="18246"/>
                  <a:pt x="3352800" y="0"/>
                </a:cubicBezTo>
                <a:cubicBezTo>
                  <a:pt x="3470878" y="-18246"/>
                  <a:pt x="3715300" y="17362"/>
                  <a:pt x="3845169" y="0"/>
                </a:cubicBezTo>
                <a:cubicBezTo>
                  <a:pt x="3975038" y="-17362"/>
                  <a:pt x="4150079" y="2331"/>
                  <a:pt x="4337539" y="0"/>
                </a:cubicBezTo>
                <a:cubicBezTo>
                  <a:pt x="4524999" y="-2331"/>
                  <a:pt x="4837921" y="32475"/>
                  <a:pt x="5017477" y="0"/>
                </a:cubicBezTo>
                <a:cubicBezTo>
                  <a:pt x="5197033" y="-32475"/>
                  <a:pt x="5352546" y="10177"/>
                  <a:pt x="5603631" y="0"/>
                </a:cubicBezTo>
                <a:cubicBezTo>
                  <a:pt x="5854716" y="-10177"/>
                  <a:pt x="6031268" y="10035"/>
                  <a:pt x="6189785" y="0"/>
                </a:cubicBezTo>
                <a:cubicBezTo>
                  <a:pt x="6348302" y="-10035"/>
                  <a:pt x="6798346" y="79580"/>
                  <a:pt x="6963508" y="0"/>
                </a:cubicBezTo>
                <a:cubicBezTo>
                  <a:pt x="7128670" y="-79580"/>
                  <a:pt x="7480926" y="46438"/>
                  <a:pt x="7737231" y="0"/>
                </a:cubicBezTo>
                <a:cubicBezTo>
                  <a:pt x="7993536" y="-46438"/>
                  <a:pt x="8351879" y="48079"/>
                  <a:pt x="8510954" y="0"/>
                </a:cubicBezTo>
                <a:cubicBezTo>
                  <a:pt x="8670029" y="-48079"/>
                  <a:pt x="8667338" y="15529"/>
                  <a:pt x="8815754" y="0"/>
                </a:cubicBezTo>
                <a:cubicBezTo>
                  <a:pt x="8964170" y="-15529"/>
                  <a:pt x="9099680" y="12446"/>
                  <a:pt x="9378462" y="0"/>
                </a:cubicBezTo>
                <a:cubicBezTo>
                  <a:pt x="9413080" y="139915"/>
                  <a:pt x="9356628" y="188919"/>
                  <a:pt x="9378462" y="308879"/>
                </a:cubicBezTo>
                <a:cubicBezTo>
                  <a:pt x="9400296" y="428839"/>
                  <a:pt x="9375666" y="531812"/>
                  <a:pt x="9378462" y="630365"/>
                </a:cubicBezTo>
                <a:cubicBezTo>
                  <a:pt x="9216770" y="690427"/>
                  <a:pt x="9042994" y="608273"/>
                  <a:pt x="8792308" y="630365"/>
                </a:cubicBezTo>
                <a:cubicBezTo>
                  <a:pt x="8541622" y="652457"/>
                  <a:pt x="8521272" y="593887"/>
                  <a:pt x="8393723" y="630365"/>
                </a:cubicBezTo>
                <a:cubicBezTo>
                  <a:pt x="8266175" y="666843"/>
                  <a:pt x="8122066" y="594976"/>
                  <a:pt x="7995139" y="630365"/>
                </a:cubicBezTo>
                <a:cubicBezTo>
                  <a:pt x="7868212" y="665754"/>
                  <a:pt x="7645289" y="599514"/>
                  <a:pt x="7315200" y="630365"/>
                </a:cubicBezTo>
                <a:cubicBezTo>
                  <a:pt x="6985111" y="661216"/>
                  <a:pt x="6737519" y="569707"/>
                  <a:pt x="6541477" y="630365"/>
                </a:cubicBezTo>
                <a:cubicBezTo>
                  <a:pt x="6345435" y="691023"/>
                  <a:pt x="6016231" y="574587"/>
                  <a:pt x="5861539" y="630365"/>
                </a:cubicBezTo>
                <a:cubicBezTo>
                  <a:pt x="5706847" y="686143"/>
                  <a:pt x="5630927" y="609152"/>
                  <a:pt x="5462954" y="630365"/>
                </a:cubicBezTo>
                <a:cubicBezTo>
                  <a:pt x="5294982" y="651578"/>
                  <a:pt x="5303248" y="615295"/>
                  <a:pt x="5158154" y="630365"/>
                </a:cubicBezTo>
                <a:cubicBezTo>
                  <a:pt x="5013060" y="645435"/>
                  <a:pt x="4699462" y="574051"/>
                  <a:pt x="4572000" y="630365"/>
                </a:cubicBezTo>
                <a:cubicBezTo>
                  <a:pt x="4444538" y="686679"/>
                  <a:pt x="4203366" y="570933"/>
                  <a:pt x="3985846" y="630365"/>
                </a:cubicBezTo>
                <a:cubicBezTo>
                  <a:pt x="3768326" y="689797"/>
                  <a:pt x="3573524" y="602302"/>
                  <a:pt x="3212123" y="630365"/>
                </a:cubicBezTo>
                <a:cubicBezTo>
                  <a:pt x="2850722" y="658428"/>
                  <a:pt x="2674740" y="587431"/>
                  <a:pt x="2438400" y="630365"/>
                </a:cubicBezTo>
                <a:cubicBezTo>
                  <a:pt x="2202060" y="673299"/>
                  <a:pt x="2238876" y="617556"/>
                  <a:pt x="2133600" y="630365"/>
                </a:cubicBezTo>
                <a:cubicBezTo>
                  <a:pt x="2028324" y="643174"/>
                  <a:pt x="1939439" y="610547"/>
                  <a:pt x="1828800" y="630365"/>
                </a:cubicBezTo>
                <a:cubicBezTo>
                  <a:pt x="1718161" y="650183"/>
                  <a:pt x="1526516" y="571542"/>
                  <a:pt x="1336431" y="630365"/>
                </a:cubicBezTo>
                <a:cubicBezTo>
                  <a:pt x="1146346" y="689188"/>
                  <a:pt x="1100415" y="601538"/>
                  <a:pt x="1031631" y="630365"/>
                </a:cubicBezTo>
                <a:cubicBezTo>
                  <a:pt x="962847" y="659192"/>
                  <a:pt x="829233" y="593275"/>
                  <a:pt x="633046" y="630365"/>
                </a:cubicBezTo>
                <a:cubicBezTo>
                  <a:pt x="436860" y="667455"/>
                  <a:pt x="132771" y="624631"/>
                  <a:pt x="0" y="630365"/>
                </a:cubicBezTo>
                <a:cubicBezTo>
                  <a:pt x="-14124" y="496654"/>
                  <a:pt x="12472" y="435783"/>
                  <a:pt x="0" y="308879"/>
                </a:cubicBezTo>
                <a:cubicBezTo>
                  <a:pt x="-12472" y="181975"/>
                  <a:pt x="21499" y="109537"/>
                  <a:pt x="0" y="0"/>
                </a:cubicBezTo>
                <a:close/>
              </a:path>
            </a:pathLst>
          </a:custGeom>
          <a:noFill/>
          <a:ln w="28575">
            <a:solidFill>
              <a:schemeClr val="accent4">
                <a:lumMod val="40000"/>
                <a:lumOff val="60000"/>
              </a:schemeClr>
            </a:solidFill>
            <a:extLst>
              <a:ext uri="{C807C97D-BFC1-408E-A445-0C87EB9F89A2}">
                <ask:lineSketchStyleProps xmlns:ask="http://schemas.microsoft.com/office/drawing/2018/sketchyshapes" sd="645746578">
                  <a:prstGeom prst="rect">
                    <a:avLst/>
                  </a:prstGeom>
                  <ask:type>
                    <ask:lineSketchScribble/>
                  </ask:type>
                </ask:lineSketchStyleProps>
              </a:ext>
            </a:extLst>
          </a:ln>
        </p:spPr>
        <p:txBody>
          <a:bodyPr wrap="square" tIns="108000" bIns="36000" rtlCol="0">
            <a:noAutofit/>
          </a:bodyPr>
          <a:lstStyle/>
          <a:p>
            <a:pPr algn="r">
              <a:lnSpc>
                <a:spcPts val="1600"/>
              </a:lnSpc>
            </a:pPr>
            <a:r>
              <a:rPr lang="pt-BR" sz="2400" b="1" dirty="0">
                <a:solidFill>
                  <a:schemeClr val="accent4"/>
                </a:solidFill>
                <a:latin typeface="Cordia New" panose="020B0304020202020204" pitchFamily="34" charset="-34"/>
                <a:cs typeface="Cordia New" panose="020B0304020202020204" pitchFamily="34" charset="-34"/>
              </a:rPr>
              <a:t>Movement </a:t>
            </a:r>
          </a:p>
          <a:p>
            <a:pPr algn="r">
              <a:lnSpc>
                <a:spcPts val="1600"/>
              </a:lnSpc>
            </a:pPr>
            <a:r>
              <a:rPr lang="pt-BR" sz="2400" b="1" dirty="0" err="1">
                <a:solidFill>
                  <a:schemeClr val="accent4"/>
                </a:solidFill>
                <a:latin typeface="Cordia New" panose="020B0304020202020204" pitchFamily="34" charset="-34"/>
                <a:cs typeface="Cordia New" panose="020B0304020202020204" pitchFamily="34" charset="-34"/>
              </a:rPr>
              <a:t>simulation</a:t>
            </a:r>
            <a:endParaRPr lang="pt-BR" sz="2400" dirty="0">
              <a:solidFill>
                <a:schemeClr val="accent4"/>
              </a:solidFill>
              <a:latin typeface="Cordia New" panose="020B0304020202020204" pitchFamily="34" charset="-34"/>
              <a:cs typeface="Cordia New" panose="020B0304020202020204" pitchFamily="34" charset="-34"/>
            </a:endParaRPr>
          </a:p>
        </p:txBody>
      </p:sp>
      <p:sp>
        <p:nvSpPr>
          <p:cNvPr id="4" name="CaixaDeTexto 3">
            <a:extLst>
              <a:ext uri="{FF2B5EF4-FFF2-40B4-BE49-F238E27FC236}">
                <a16:creationId xmlns:a16="http://schemas.microsoft.com/office/drawing/2014/main" id="{14B112E0-5195-B743-44B1-CC4C1CAC56D4}"/>
              </a:ext>
            </a:extLst>
          </p:cNvPr>
          <p:cNvSpPr txBox="1"/>
          <p:nvPr/>
        </p:nvSpPr>
        <p:spPr>
          <a:xfrm>
            <a:off x="679938" y="1403039"/>
            <a:ext cx="9378462" cy="1020873"/>
          </a:xfrm>
          <a:custGeom>
            <a:avLst/>
            <a:gdLst>
              <a:gd name="connsiteX0" fmla="*/ 0 w 9378462"/>
              <a:gd name="connsiteY0" fmla="*/ 0 h 1020873"/>
              <a:gd name="connsiteX1" fmla="*/ 679938 w 9378462"/>
              <a:gd name="connsiteY1" fmla="*/ 0 h 1020873"/>
              <a:gd name="connsiteX2" fmla="*/ 984739 w 9378462"/>
              <a:gd name="connsiteY2" fmla="*/ 0 h 1020873"/>
              <a:gd name="connsiteX3" fmla="*/ 1477108 w 9378462"/>
              <a:gd name="connsiteY3" fmla="*/ 0 h 1020873"/>
              <a:gd name="connsiteX4" fmla="*/ 2063262 w 9378462"/>
              <a:gd name="connsiteY4" fmla="*/ 0 h 1020873"/>
              <a:gd name="connsiteX5" fmla="*/ 2461846 w 9378462"/>
              <a:gd name="connsiteY5" fmla="*/ 0 h 1020873"/>
              <a:gd name="connsiteX6" fmla="*/ 3048000 w 9378462"/>
              <a:gd name="connsiteY6" fmla="*/ 0 h 1020873"/>
              <a:gd name="connsiteX7" fmla="*/ 3634154 w 9378462"/>
              <a:gd name="connsiteY7" fmla="*/ 0 h 1020873"/>
              <a:gd name="connsiteX8" fmla="*/ 4126523 w 9378462"/>
              <a:gd name="connsiteY8" fmla="*/ 0 h 1020873"/>
              <a:gd name="connsiteX9" fmla="*/ 4712677 w 9378462"/>
              <a:gd name="connsiteY9" fmla="*/ 0 h 1020873"/>
              <a:gd name="connsiteX10" fmla="*/ 5111262 w 9378462"/>
              <a:gd name="connsiteY10" fmla="*/ 0 h 1020873"/>
              <a:gd name="connsiteX11" fmla="*/ 5791200 w 9378462"/>
              <a:gd name="connsiteY11" fmla="*/ 0 h 1020873"/>
              <a:gd name="connsiteX12" fmla="*/ 6096000 w 9378462"/>
              <a:gd name="connsiteY12" fmla="*/ 0 h 1020873"/>
              <a:gd name="connsiteX13" fmla="*/ 6775939 w 9378462"/>
              <a:gd name="connsiteY13" fmla="*/ 0 h 1020873"/>
              <a:gd name="connsiteX14" fmla="*/ 7455877 w 9378462"/>
              <a:gd name="connsiteY14" fmla="*/ 0 h 1020873"/>
              <a:gd name="connsiteX15" fmla="*/ 8229600 w 9378462"/>
              <a:gd name="connsiteY15" fmla="*/ 0 h 1020873"/>
              <a:gd name="connsiteX16" fmla="*/ 8721970 w 9378462"/>
              <a:gd name="connsiteY16" fmla="*/ 0 h 1020873"/>
              <a:gd name="connsiteX17" fmla="*/ 9378462 w 9378462"/>
              <a:gd name="connsiteY17" fmla="*/ 0 h 1020873"/>
              <a:gd name="connsiteX18" fmla="*/ 9378462 w 9378462"/>
              <a:gd name="connsiteY18" fmla="*/ 490019 h 1020873"/>
              <a:gd name="connsiteX19" fmla="*/ 9378462 w 9378462"/>
              <a:gd name="connsiteY19" fmla="*/ 1020873 h 1020873"/>
              <a:gd name="connsiteX20" fmla="*/ 9073662 w 9378462"/>
              <a:gd name="connsiteY20" fmla="*/ 1020873 h 1020873"/>
              <a:gd name="connsiteX21" fmla="*/ 8299939 w 9378462"/>
              <a:gd name="connsiteY21" fmla="*/ 1020873 h 1020873"/>
              <a:gd name="connsiteX22" fmla="*/ 7995139 w 9378462"/>
              <a:gd name="connsiteY22" fmla="*/ 1020873 h 1020873"/>
              <a:gd name="connsiteX23" fmla="*/ 7221416 w 9378462"/>
              <a:gd name="connsiteY23" fmla="*/ 1020873 h 1020873"/>
              <a:gd name="connsiteX24" fmla="*/ 6916616 w 9378462"/>
              <a:gd name="connsiteY24" fmla="*/ 1020873 h 1020873"/>
              <a:gd name="connsiteX25" fmla="*/ 6142893 w 9378462"/>
              <a:gd name="connsiteY25" fmla="*/ 1020873 h 1020873"/>
              <a:gd name="connsiteX26" fmla="*/ 5650523 w 9378462"/>
              <a:gd name="connsiteY26" fmla="*/ 1020873 h 1020873"/>
              <a:gd name="connsiteX27" fmla="*/ 5345723 w 9378462"/>
              <a:gd name="connsiteY27" fmla="*/ 1020873 h 1020873"/>
              <a:gd name="connsiteX28" fmla="*/ 4665785 w 9378462"/>
              <a:gd name="connsiteY28" fmla="*/ 1020873 h 1020873"/>
              <a:gd name="connsiteX29" fmla="*/ 4173416 w 9378462"/>
              <a:gd name="connsiteY29" fmla="*/ 1020873 h 1020873"/>
              <a:gd name="connsiteX30" fmla="*/ 3587262 w 9378462"/>
              <a:gd name="connsiteY30" fmla="*/ 1020873 h 1020873"/>
              <a:gd name="connsiteX31" fmla="*/ 3001108 w 9378462"/>
              <a:gd name="connsiteY31" fmla="*/ 1020873 h 1020873"/>
              <a:gd name="connsiteX32" fmla="*/ 2414954 w 9378462"/>
              <a:gd name="connsiteY32" fmla="*/ 1020873 h 1020873"/>
              <a:gd name="connsiteX33" fmla="*/ 1922585 w 9378462"/>
              <a:gd name="connsiteY33" fmla="*/ 1020873 h 1020873"/>
              <a:gd name="connsiteX34" fmla="*/ 1524000 w 9378462"/>
              <a:gd name="connsiteY34" fmla="*/ 1020873 h 1020873"/>
              <a:gd name="connsiteX35" fmla="*/ 844062 w 9378462"/>
              <a:gd name="connsiteY35" fmla="*/ 1020873 h 1020873"/>
              <a:gd name="connsiteX36" fmla="*/ 0 w 9378462"/>
              <a:gd name="connsiteY36" fmla="*/ 1020873 h 1020873"/>
              <a:gd name="connsiteX37" fmla="*/ 0 w 9378462"/>
              <a:gd name="connsiteY37" fmla="*/ 520645 h 1020873"/>
              <a:gd name="connsiteX38" fmla="*/ 0 w 9378462"/>
              <a:gd name="connsiteY38" fmla="*/ 0 h 102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378462" h="1020873" extrusionOk="0">
                <a:moveTo>
                  <a:pt x="0" y="0"/>
                </a:moveTo>
                <a:cubicBezTo>
                  <a:pt x="313706" y="-7286"/>
                  <a:pt x="479963" y="50492"/>
                  <a:pt x="679938" y="0"/>
                </a:cubicBezTo>
                <a:cubicBezTo>
                  <a:pt x="879913" y="-50492"/>
                  <a:pt x="834930" y="15410"/>
                  <a:pt x="984739" y="0"/>
                </a:cubicBezTo>
                <a:cubicBezTo>
                  <a:pt x="1134548" y="-15410"/>
                  <a:pt x="1260348" y="53935"/>
                  <a:pt x="1477108" y="0"/>
                </a:cubicBezTo>
                <a:cubicBezTo>
                  <a:pt x="1693868" y="-53935"/>
                  <a:pt x="1840689" y="60509"/>
                  <a:pt x="2063262" y="0"/>
                </a:cubicBezTo>
                <a:cubicBezTo>
                  <a:pt x="2285835" y="-60509"/>
                  <a:pt x="2348411" y="27545"/>
                  <a:pt x="2461846" y="0"/>
                </a:cubicBezTo>
                <a:cubicBezTo>
                  <a:pt x="2575281" y="-27545"/>
                  <a:pt x="2887705" y="63604"/>
                  <a:pt x="3048000" y="0"/>
                </a:cubicBezTo>
                <a:cubicBezTo>
                  <a:pt x="3208295" y="-63604"/>
                  <a:pt x="3464614" y="15526"/>
                  <a:pt x="3634154" y="0"/>
                </a:cubicBezTo>
                <a:cubicBezTo>
                  <a:pt x="3803694" y="-15526"/>
                  <a:pt x="3890875" y="42798"/>
                  <a:pt x="4126523" y="0"/>
                </a:cubicBezTo>
                <a:cubicBezTo>
                  <a:pt x="4362171" y="-42798"/>
                  <a:pt x="4583278" y="40833"/>
                  <a:pt x="4712677" y="0"/>
                </a:cubicBezTo>
                <a:cubicBezTo>
                  <a:pt x="4842076" y="-40833"/>
                  <a:pt x="4942351" y="3632"/>
                  <a:pt x="5111262" y="0"/>
                </a:cubicBezTo>
                <a:cubicBezTo>
                  <a:pt x="5280173" y="-3632"/>
                  <a:pt x="5478392" y="11800"/>
                  <a:pt x="5791200" y="0"/>
                </a:cubicBezTo>
                <a:cubicBezTo>
                  <a:pt x="6104008" y="-11800"/>
                  <a:pt x="5953102" y="17164"/>
                  <a:pt x="6096000" y="0"/>
                </a:cubicBezTo>
                <a:cubicBezTo>
                  <a:pt x="6238898" y="-17164"/>
                  <a:pt x="6483643" y="59954"/>
                  <a:pt x="6775939" y="0"/>
                </a:cubicBezTo>
                <a:cubicBezTo>
                  <a:pt x="7068235" y="-59954"/>
                  <a:pt x="7252430" y="16496"/>
                  <a:pt x="7455877" y="0"/>
                </a:cubicBezTo>
                <a:cubicBezTo>
                  <a:pt x="7659324" y="-16496"/>
                  <a:pt x="7915101" y="11062"/>
                  <a:pt x="8229600" y="0"/>
                </a:cubicBezTo>
                <a:cubicBezTo>
                  <a:pt x="8544099" y="-11062"/>
                  <a:pt x="8606576" y="3672"/>
                  <a:pt x="8721970" y="0"/>
                </a:cubicBezTo>
                <a:cubicBezTo>
                  <a:pt x="8837364" y="-3672"/>
                  <a:pt x="9096541" y="32526"/>
                  <a:pt x="9378462" y="0"/>
                </a:cubicBezTo>
                <a:cubicBezTo>
                  <a:pt x="9384437" y="174997"/>
                  <a:pt x="9337507" y="297889"/>
                  <a:pt x="9378462" y="490019"/>
                </a:cubicBezTo>
                <a:cubicBezTo>
                  <a:pt x="9419417" y="682149"/>
                  <a:pt x="9328789" y="894001"/>
                  <a:pt x="9378462" y="1020873"/>
                </a:cubicBezTo>
                <a:cubicBezTo>
                  <a:pt x="9286679" y="1022676"/>
                  <a:pt x="9225700" y="1008219"/>
                  <a:pt x="9073662" y="1020873"/>
                </a:cubicBezTo>
                <a:cubicBezTo>
                  <a:pt x="8921624" y="1033527"/>
                  <a:pt x="8667733" y="935919"/>
                  <a:pt x="8299939" y="1020873"/>
                </a:cubicBezTo>
                <a:cubicBezTo>
                  <a:pt x="7932145" y="1105827"/>
                  <a:pt x="8110170" y="1012017"/>
                  <a:pt x="7995139" y="1020873"/>
                </a:cubicBezTo>
                <a:cubicBezTo>
                  <a:pt x="7880108" y="1029729"/>
                  <a:pt x="7520868" y="962292"/>
                  <a:pt x="7221416" y="1020873"/>
                </a:cubicBezTo>
                <a:cubicBezTo>
                  <a:pt x="6921964" y="1079454"/>
                  <a:pt x="7013015" y="1002081"/>
                  <a:pt x="6916616" y="1020873"/>
                </a:cubicBezTo>
                <a:cubicBezTo>
                  <a:pt x="6820217" y="1039665"/>
                  <a:pt x="6502009" y="1006168"/>
                  <a:pt x="6142893" y="1020873"/>
                </a:cubicBezTo>
                <a:cubicBezTo>
                  <a:pt x="5783777" y="1035578"/>
                  <a:pt x="5868388" y="978994"/>
                  <a:pt x="5650523" y="1020873"/>
                </a:cubicBezTo>
                <a:cubicBezTo>
                  <a:pt x="5432658" y="1062752"/>
                  <a:pt x="5440459" y="990063"/>
                  <a:pt x="5345723" y="1020873"/>
                </a:cubicBezTo>
                <a:cubicBezTo>
                  <a:pt x="5250987" y="1051683"/>
                  <a:pt x="4954556" y="954389"/>
                  <a:pt x="4665785" y="1020873"/>
                </a:cubicBezTo>
                <a:cubicBezTo>
                  <a:pt x="4377014" y="1087357"/>
                  <a:pt x="4338570" y="1003502"/>
                  <a:pt x="4173416" y="1020873"/>
                </a:cubicBezTo>
                <a:cubicBezTo>
                  <a:pt x="4008262" y="1038244"/>
                  <a:pt x="3775898" y="1007040"/>
                  <a:pt x="3587262" y="1020873"/>
                </a:cubicBezTo>
                <a:cubicBezTo>
                  <a:pt x="3398626" y="1034706"/>
                  <a:pt x="3200203" y="974776"/>
                  <a:pt x="3001108" y="1020873"/>
                </a:cubicBezTo>
                <a:cubicBezTo>
                  <a:pt x="2802013" y="1066970"/>
                  <a:pt x="2701515" y="960969"/>
                  <a:pt x="2414954" y="1020873"/>
                </a:cubicBezTo>
                <a:cubicBezTo>
                  <a:pt x="2128393" y="1080777"/>
                  <a:pt x="2150579" y="1002769"/>
                  <a:pt x="1922585" y="1020873"/>
                </a:cubicBezTo>
                <a:cubicBezTo>
                  <a:pt x="1694591" y="1038977"/>
                  <a:pt x="1660187" y="974403"/>
                  <a:pt x="1524000" y="1020873"/>
                </a:cubicBezTo>
                <a:cubicBezTo>
                  <a:pt x="1387813" y="1067343"/>
                  <a:pt x="1052723" y="984123"/>
                  <a:pt x="844062" y="1020873"/>
                </a:cubicBezTo>
                <a:cubicBezTo>
                  <a:pt x="635401" y="1057623"/>
                  <a:pt x="282570" y="957778"/>
                  <a:pt x="0" y="1020873"/>
                </a:cubicBezTo>
                <a:cubicBezTo>
                  <a:pt x="-21629" y="909466"/>
                  <a:pt x="35076" y="648849"/>
                  <a:pt x="0" y="520645"/>
                </a:cubicBezTo>
                <a:cubicBezTo>
                  <a:pt x="-35076" y="392441"/>
                  <a:pt x="40447" y="227186"/>
                  <a:pt x="0" y="0"/>
                </a:cubicBezTo>
                <a:close/>
              </a:path>
            </a:pathLst>
          </a:custGeom>
          <a:noFill/>
          <a:ln w="28575">
            <a:solidFill>
              <a:schemeClr val="accent2">
                <a:lumMod val="40000"/>
                <a:lumOff val="6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spcBef>
                <a:spcPts val="600"/>
              </a:spcBef>
            </a:pPr>
            <a:endParaRPr lang="pt-BR" sz="2400" b="1" dirty="0">
              <a:solidFill>
                <a:schemeClr val="accent2"/>
              </a:solidFill>
              <a:latin typeface="Cordia New" panose="020B0304020202020204" pitchFamily="34" charset="-34"/>
              <a:cs typeface="Cordia New" panose="020B0304020202020204" pitchFamily="34" charset="-34"/>
            </a:endParaRPr>
          </a:p>
          <a:p>
            <a:pPr algn="r">
              <a:lnSpc>
                <a:spcPts val="1600"/>
              </a:lnSpc>
              <a:spcBef>
                <a:spcPts val="600"/>
              </a:spcBef>
            </a:pPr>
            <a:r>
              <a:rPr lang="pt-BR" sz="2400" b="1" dirty="0" err="1">
                <a:solidFill>
                  <a:schemeClr val="accent2"/>
                </a:solidFill>
                <a:latin typeface="Cordia New" panose="020B0304020202020204" pitchFamily="34" charset="-34"/>
                <a:cs typeface="Cordia New" panose="020B0304020202020204" pitchFamily="34" charset="-34"/>
              </a:rPr>
              <a:t>Prediction</a:t>
            </a:r>
            <a:endParaRPr lang="pt-BR" sz="2400" dirty="0">
              <a:solidFill>
                <a:schemeClr val="accent2"/>
              </a:solidFill>
              <a:latin typeface="Cordia New" panose="020B0304020202020204" pitchFamily="34" charset="-34"/>
              <a:cs typeface="Cordia New" panose="020B0304020202020204" pitchFamily="34" charset="-34"/>
            </a:endParaRPr>
          </a:p>
        </p:txBody>
      </p:sp>
      <p:sp>
        <p:nvSpPr>
          <p:cNvPr id="5" name="CaixaDeTexto 4">
            <a:extLst>
              <a:ext uri="{FF2B5EF4-FFF2-40B4-BE49-F238E27FC236}">
                <a16:creationId xmlns:a16="http://schemas.microsoft.com/office/drawing/2014/main" id="{554E5467-C3BA-A1C0-B0C9-2CE6471E402D}"/>
              </a:ext>
            </a:extLst>
          </p:cNvPr>
          <p:cNvSpPr txBox="1"/>
          <p:nvPr/>
        </p:nvSpPr>
        <p:spPr>
          <a:xfrm>
            <a:off x="679938" y="2528999"/>
            <a:ext cx="9378462" cy="1773369"/>
          </a:xfrm>
          <a:custGeom>
            <a:avLst/>
            <a:gdLst>
              <a:gd name="connsiteX0" fmla="*/ 0 w 9378462"/>
              <a:gd name="connsiteY0" fmla="*/ 0 h 1773369"/>
              <a:gd name="connsiteX1" fmla="*/ 679938 w 9378462"/>
              <a:gd name="connsiteY1" fmla="*/ 0 h 1773369"/>
              <a:gd name="connsiteX2" fmla="*/ 984739 w 9378462"/>
              <a:gd name="connsiteY2" fmla="*/ 0 h 1773369"/>
              <a:gd name="connsiteX3" fmla="*/ 1477108 w 9378462"/>
              <a:gd name="connsiteY3" fmla="*/ 0 h 1773369"/>
              <a:gd name="connsiteX4" fmla="*/ 2063262 w 9378462"/>
              <a:gd name="connsiteY4" fmla="*/ 0 h 1773369"/>
              <a:gd name="connsiteX5" fmla="*/ 2461846 w 9378462"/>
              <a:gd name="connsiteY5" fmla="*/ 0 h 1773369"/>
              <a:gd name="connsiteX6" fmla="*/ 3048000 w 9378462"/>
              <a:gd name="connsiteY6" fmla="*/ 0 h 1773369"/>
              <a:gd name="connsiteX7" fmla="*/ 3634154 w 9378462"/>
              <a:gd name="connsiteY7" fmla="*/ 0 h 1773369"/>
              <a:gd name="connsiteX8" fmla="*/ 4126523 w 9378462"/>
              <a:gd name="connsiteY8" fmla="*/ 0 h 1773369"/>
              <a:gd name="connsiteX9" fmla="*/ 4712677 w 9378462"/>
              <a:gd name="connsiteY9" fmla="*/ 0 h 1773369"/>
              <a:gd name="connsiteX10" fmla="*/ 5111262 w 9378462"/>
              <a:gd name="connsiteY10" fmla="*/ 0 h 1773369"/>
              <a:gd name="connsiteX11" fmla="*/ 5791200 w 9378462"/>
              <a:gd name="connsiteY11" fmla="*/ 0 h 1773369"/>
              <a:gd name="connsiteX12" fmla="*/ 6096000 w 9378462"/>
              <a:gd name="connsiteY12" fmla="*/ 0 h 1773369"/>
              <a:gd name="connsiteX13" fmla="*/ 6775939 w 9378462"/>
              <a:gd name="connsiteY13" fmla="*/ 0 h 1773369"/>
              <a:gd name="connsiteX14" fmla="*/ 7455877 w 9378462"/>
              <a:gd name="connsiteY14" fmla="*/ 0 h 1773369"/>
              <a:gd name="connsiteX15" fmla="*/ 8229600 w 9378462"/>
              <a:gd name="connsiteY15" fmla="*/ 0 h 1773369"/>
              <a:gd name="connsiteX16" fmla="*/ 8721970 w 9378462"/>
              <a:gd name="connsiteY16" fmla="*/ 0 h 1773369"/>
              <a:gd name="connsiteX17" fmla="*/ 9378462 w 9378462"/>
              <a:gd name="connsiteY17" fmla="*/ 0 h 1773369"/>
              <a:gd name="connsiteX18" fmla="*/ 9378462 w 9378462"/>
              <a:gd name="connsiteY18" fmla="*/ 555656 h 1773369"/>
              <a:gd name="connsiteX19" fmla="*/ 9378462 w 9378462"/>
              <a:gd name="connsiteY19" fmla="*/ 1093578 h 1773369"/>
              <a:gd name="connsiteX20" fmla="*/ 9378462 w 9378462"/>
              <a:gd name="connsiteY20" fmla="*/ 1773369 h 1773369"/>
              <a:gd name="connsiteX21" fmla="*/ 8698524 w 9378462"/>
              <a:gd name="connsiteY21" fmla="*/ 1773369 h 1773369"/>
              <a:gd name="connsiteX22" fmla="*/ 8393723 w 9378462"/>
              <a:gd name="connsiteY22" fmla="*/ 1773369 h 1773369"/>
              <a:gd name="connsiteX23" fmla="*/ 7620000 w 9378462"/>
              <a:gd name="connsiteY23" fmla="*/ 1773369 h 1773369"/>
              <a:gd name="connsiteX24" fmla="*/ 7315200 w 9378462"/>
              <a:gd name="connsiteY24" fmla="*/ 1773369 h 1773369"/>
              <a:gd name="connsiteX25" fmla="*/ 6541477 w 9378462"/>
              <a:gd name="connsiteY25" fmla="*/ 1773369 h 1773369"/>
              <a:gd name="connsiteX26" fmla="*/ 6049108 w 9378462"/>
              <a:gd name="connsiteY26" fmla="*/ 1773369 h 1773369"/>
              <a:gd name="connsiteX27" fmla="*/ 5744308 w 9378462"/>
              <a:gd name="connsiteY27" fmla="*/ 1773369 h 1773369"/>
              <a:gd name="connsiteX28" fmla="*/ 5064369 w 9378462"/>
              <a:gd name="connsiteY28" fmla="*/ 1773369 h 1773369"/>
              <a:gd name="connsiteX29" fmla="*/ 4572000 w 9378462"/>
              <a:gd name="connsiteY29" fmla="*/ 1773369 h 1773369"/>
              <a:gd name="connsiteX30" fmla="*/ 3985846 w 9378462"/>
              <a:gd name="connsiteY30" fmla="*/ 1773369 h 1773369"/>
              <a:gd name="connsiteX31" fmla="*/ 3399692 w 9378462"/>
              <a:gd name="connsiteY31" fmla="*/ 1773369 h 1773369"/>
              <a:gd name="connsiteX32" fmla="*/ 2813539 w 9378462"/>
              <a:gd name="connsiteY32" fmla="*/ 1773369 h 1773369"/>
              <a:gd name="connsiteX33" fmla="*/ 2321169 w 9378462"/>
              <a:gd name="connsiteY33" fmla="*/ 1773369 h 1773369"/>
              <a:gd name="connsiteX34" fmla="*/ 1922585 w 9378462"/>
              <a:gd name="connsiteY34" fmla="*/ 1773369 h 1773369"/>
              <a:gd name="connsiteX35" fmla="*/ 1242646 w 9378462"/>
              <a:gd name="connsiteY35" fmla="*/ 1773369 h 1773369"/>
              <a:gd name="connsiteX36" fmla="*/ 750277 w 9378462"/>
              <a:gd name="connsiteY36" fmla="*/ 1773369 h 1773369"/>
              <a:gd name="connsiteX37" fmla="*/ 0 w 9378462"/>
              <a:gd name="connsiteY37" fmla="*/ 1773369 h 1773369"/>
              <a:gd name="connsiteX38" fmla="*/ 0 w 9378462"/>
              <a:gd name="connsiteY38" fmla="*/ 1164512 h 1773369"/>
              <a:gd name="connsiteX39" fmla="*/ 0 w 9378462"/>
              <a:gd name="connsiteY39" fmla="*/ 591123 h 1773369"/>
              <a:gd name="connsiteX40" fmla="*/ 0 w 9378462"/>
              <a:gd name="connsiteY40" fmla="*/ 0 h 177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378462" h="1773369" extrusionOk="0">
                <a:moveTo>
                  <a:pt x="0" y="0"/>
                </a:moveTo>
                <a:cubicBezTo>
                  <a:pt x="313706" y="-7286"/>
                  <a:pt x="479963" y="50492"/>
                  <a:pt x="679938" y="0"/>
                </a:cubicBezTo>
                <a:cubicBezTo>
                  <a:pt x="879913" y="-50492"/>
                  <a:pt x="834930" y="15410"/>
                  <a:pt x="984739" y="0"/>
                </a:cubicBezTo>
                <a:cubicBezTo>
                  <a:pt x="1134548" y="-15410"/>
                  <a:pt x="1260348" y="53935"/>
                  <a:pt x="1477108" y="0"/>
                </a:cubicBezTo>
                <a:cubicBezTo>
                  <a:pt x="1693868" y="-53935"/>
                  <a:pt x="1840689" y="60509"/>
                  <a:pt x="2063262" y="0"/>
                </a:cubicBezTo>
                <a:cubicBezTo>
                  <a:pt x="2285835" y="-60509"/>
                  <a:pt x="2348411" y="27545"/>
                  <a:pt x="2461846" y="0"/>
                </a:cubicBezTo>
                <a:cubicBezTo>
                  <a:pt x="2575281" y="-27545"/>
                  <a:pt x="2887705" y="63604"/>
                  <a:pt x="3048000" y="0"/>
                </a:cubicBezTo>
                <a:cubicBezTo>
                  <a:pt x="3208295" y="-63604"/>
                  <a:pt x="3464614" y="15526"/>
                  <a:pt x="3634154" y="0"/>
                </a:cubicBezTo>
                <a:cubicBezTo>
                  <a:pt x="3803694" y="-15526"/>
                  <a:pt x="3890875" y="42798"/>
                  <a:pt x="4126523" y="0"/>
                </a:cubicBezTo>
                <a:cubicBezTo>
                  <a:pt x="4362171" y="-42798"/>
                  <a:pt x="4583278" y="40833"/>
                  <a:pt x="4712677" y="0"/>
                </a:cubicBezTo>
                <a:cubicBezTo>
                  <a:pt x="4842076" y="-40833"/>
                  <a:pt x="4942351" y="3632"/>
                  <a:pt x="5111262" y="0"/>
                </a:cubicBezTo>
                <a:cubicBezTo>
                  <a:pt x="5280173" y="-3632"/>
                  <a:pt x="5478392" y="11800"/>
                  <a:pt x="5791200" y="0"/>
                </a:cubicBezTo>
                <a:cubicBezTo>
                  <a:pt x="6104008" y="-11800"/>
                  <a:pt x="5953102" y="17164"/>
                  <a:pt x="6096000" y="0"/>
                </a:cubicBezTo>
                <a:cubicBezTo>
                  <a:pt x="6238898" y="-17164"/>
                  <a:pt x="6483643" y="59954"/>
                  <a:pt x="6775939" y="0"/>
                </a:cubicBezTo>
                <a:cubicBezTo>
                  <a:pt x="7068235" y="-59954"/>
                  <a:pt x="7252430" y="16496"/>
                  <a:pt x="7455877" y="0"/>
                </a:cubicBezTo>
                <a:cubicBezTo>
                  <a:pt x="7659324" y="-16496"/>
                  <a:pt x="7915101" y="11062"/>
                  <a:pt x="8229600" y="0"/>
                </a:cubicBezTo>
                <a:cubicBezTo>
                  <a:pt x="8544099" y="-11062"/>
                  <a:pt x="8606576" y="3672"/>
                  <a:pt x="8721970" y="0"/>
                </a:cubicBezTo>
                <a:cubicBezTo>
                  <a:pt x="8837364" y="-3672"/>
                  <a:pt x="9096541" y="32526"/>
                  <a:pt x="9378462" y="0"/>
                </a:cubicBezTo>
                <a:cubicBezTo>
                  <a:pt x="9400160" y="165636"/>
                  <a:pt x="9377617" y="308181"/>
                  <a:pt x="9378462" y="555656"/>
                </a:cubicBezTo>
                <a:cubicBezTo>
                  <a:pt x="9379307" y="803131"/>
                  <a:pt x="9335784" y="877831"/>
                  <a:pt x="9378462" y="1093578"/>
                </a:cubicBezTo>
                <a:cubicBezTo>
                  <a:pt x="9421140" y="1309325"/>
                  <a:pt x="9362529" y="1546893"/>
                  <a:pt x="9378462" y="1773369"/>
                </a:cubicBezTo>
                <a:cubicBezTo>
                  <a:pt x="9100478" y="1806195"/>
                  <a:pt x="8864723" y="1724557"/>
                  <a:pt x="8698524" y="1773369"/>
                </a:cubicBezTo>
                <a:cubicBezTo>
                  <a:pt x="8532325" y="1822181"/>
                  <a:pt x="8509788" y="1769558"/>
                  <a:pt x="8393723" y="1773369"/>
                </a:cubicBezTo>
                <a:cubicBezTo>
                  <a:pt x="8277658" y="1777180"/>
                  <a:pt x="7919452" y="1714788"/>
                  <a:pt x="7620000" y="1773369"/>
                </a:cubicBezTo>
                <a:cubicBezTo>
                  <a:pt x="7320548" y="1831950"/>
                  <a:pt x="7411599" y="1754577"/>
                  <a:pt x="7315200" y="1773369"/>
                </a:cubicBezTo>
                <a:cubicBezTo>
                  <a:pt x="7218801" y="1792161"/>
                  <a:pt x="6900593" y="1758664"/>
                  <a:pt x="6541477" y="1773369"/>
                </a:cubicBezTo>
                <a:cubicBezTo>
                  <a:pt x="6182361" y="1788074"/>
                  <a:pt x="6263642" y="1725432"/>
                  <a:pt x="6049108" y="1773369"/>
                </a:cubicBezTo>
                <a:cubicBezTo>
                  <a:pt x="5834574" y="1821306"/>
                  <a:pt x="5839044" y="1742559"/>
                  <a:pt x="5744308" y="1773369"/>
                </a:cubicBezTo>
                <a:cubicBezTo>
                  <a:pt x="5649572" y="1804179"/>
                  <a:pt x="5353489" y="1712366"/>
                  <a:pt x="5064369" y="1773369"/>
                </a:cubicBezTo>
                <a:cubicBezTo>
                  <a:pt x="4775249" y="1834372"/>
                  <a:pt x="4737154" y="1755998"/>
                  <a:pt x="4572000" y="1773369"/>
                </a:cubicBezTo>
                <a:cubicBezTo>
                  <a:pt x="4406846" y="1790740"/>
                  <a:pt x="4174482" y="1759536"/>
                  <a:pt x="3985846" y="1773369"/>
                </a:cubicBezTo>
                <a:cubicBezTo>
                  <a:pt x="3797210" y="1787202"/>
                  <a:pt x="3598787" y="1727272"/>
                  <a:pt x="3399692" y="1773369"/>
                </a:cubicBezTo>
                <a:cubicBezTo>
                  <a:pt x="3200597" y="1819466"/>
                  <a:pt x="3098609" y="1711338"/>
                  <a:pt x="2813539" y="1773369"/>
                </a:cubicBezTo>
                <a:cubicBezTo>
                  <a:pt x="2528469" y="1835400"/>
                  <a:pt x="2556384" y="1761883"/>
                  <a:pt x="2321169" y="1773369"/>
                </a:cubicBezTo>
                <a:cubicBezTo>
                  <a:pt x="2085954" y="1784855"/>
                  <a:pt x="2052220" y="1772329"/>
                  <a:pt x="1922585" y="1773369"/>
                </a:cubicBezTo>
                <a:cubicBezTo>
                  <a:pt x="1792950" y="1774409"/>
                  <a:pt x="1451775" y="1741433"/>
                  <a:pt x="1242646" y="1773369"/>
                </a:cubicBezTo>
                <a:cubicBezTo>
                  <a:pt x="1033517" y="1805305"/>
                  <a:pt x="924621" y="1716392"/>
                  <a:pt x="750277" y="1773369"/>
                </a:cubicBezTo>
                <a:cubicBezTo>
                  <a:pt x="575933" y="1830346"/>
                  <a:pt x="241141" y="1732177"/>
                  <a:pt x="0" y="1773369"/>
                </a:cubicBezTo>
                <a:cubicBezTo>
                  <a:pt x="-11499" y="1605463"/>
                  <a:pt x="53922" y="1304450"/>
                  <a:pt x="0" y="1164512"/>
                </a:cubicBezTo>
                <a:cubicBezTo>
                  <a:pt x="-53922" y="1024574"/>
                  <a:pt x="8654" y="710192"/>
                  <a:pt x="0" y="591123"/>
                </a:cubicBezTo>
                <a:cubicBezTo>
                  <a:pt x="-8654" y="472054"/>
                  <a:pt x="239" y="215056"/>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b="1" dirty="0">
              <a:solidFill>
                <a:schemeClr val="accent3"/>
              </a:solidFill>
              <a:latin typeface="Cordia New" panose="020B0304020202020204" pitchFamily="34" charset="-34"/>
              <a:cs typeface="Cordia New" panose="020B0304020202020204" pitchFamily="34" charset="-34"/>
            </a:endParaRPr>
          </a:p>
          <a:p>
            <a:pPr algn="r">
              <a:lnSpc>
                <a:spcPts val="1600"/>
              </a:lnSpc>
            </a:pPr>
            <a:endParaRPr lang="pt-BR" sz="2400" b="1" dirty="0">
              <a:solidFill>
                <a:schemeClr val="accent3"/>
              </a:solidFill>
              <a:latin typeface="Cordia New" panose="020B0304020202020204" pitchFamily="34" charset="-34"/>
              <a:cs typeface="Cordia New" panose="020B0304020202020204" pitchFamily="34" charset="-34"/>
            </a:endParaRPr>
          </a:p>
          <a:p>
            <a:pPr algn="r">
              <a:lnSpc>
                <a:spcPts val="1600"/>
              </a:lnSpc>
            </a:pPr>
            <a:endParaRPr lang="pt-BR" sz="2400" b="1" dirty="0">
              <a:solidFill>
                <a:schemeClr val="accent3"/>
              </a:solidFill>
              <a:latin typeface="Cordia New" panose="020B0304020202020204" pitchFamily="34" charset="-34"/>
              <a:cs typeface="Cordia New" panose="020B0304020202020204" pitchFamily="34" charset="-34"/>
            </a:endParaRPr>
          </a:p>
          <a:p>
            <a:pPr algn="r">
              <a:lnSpc>
                <a:spcPts val="1600"/>
              </a:lnSpc>
            </a:pPr>
            <a:endParaRPr lang="pt-BR" sz="2400" b="1" dirty="0">
              <a:solidFill>
                <a:schemeClr val="accent3"/>
              </a:solidFill>
              <a:latin typeface="Cordia New" panose="020B0304020202020204" pitchFamily="34" charset="-34"/>
              <a:cs typeface="Cordia New" panose="020B0304020202020204" pitchFamily="34" charset="-34"/>
            </a:endParaRPr>
          </a:p>
          <a:p>
            <a:pPr algn="r">
              <a:lnSpc>
                <a:spcPts val="1600"/>
              </a:lnSpc>
            </a:pPr>
            <a:r>
              <a:rPr lang="pt-BR" sz="2400" b="1" dirty="0">
                <a:solidFill>
                  <a:schemeClr val="accent3"/>
                </a:solidFill>
                <a:latin typeface="Cordia New" panose="020B0304020202020204" pitchFamily="34" charset="-34"/>
                <a:cs typeface="Cordia New" panose="020B0304020202020204" pitchFamily="34" charset="-34"/>
              </a:rPr>
              <a:t>Update</a:t>
            </a:r>
            <a:endParaRPr lang="pt-BR" sz="2400" dirty="0">
              <a:solidFill>
                <a:schemeClr val="accent3"/>
              </a:solidFill>
              <a:latin typeface="Cordia New" panose="020B0304020202020204" pitchFamily="34" charset="-34"/>
              <a:cs typeface="Cordia New" panose="020B0304020202020204" pitchFamily="34" charset="-34"/>
            </a:endParaRPr>
          </a:p>
        </p:txBody>
      </p:sp>
      <p:sp>
        <p:nvSpPr>
          <p:cNvPr id="6" name="CaixaDeTexto 5">
            <a:extLst>
              <a:ext uri="{FF2B5EF4-FFF2-40B4-BE49-F238E27FC236}">
                <a16:creationId xmlns:a16="http://schemas.microsoft.com/office/drawing/2014/main" id="{18FC8466-4119-E001-3143-98BF7E121A98}"/>
              </a:ext>
            </a:extLst>
          </p:cNvPr>
          <p:cNvSpPr txBox="1"/>
          <p:nvPr/>
        </p:nvSpPr>
        <p:spPr>
          <a:xfrm>
            <a:off x="597876" y="4436468"/>
            <a:ext cx="9460524" cy="788675"/>
          </a:xfrm>
          <a:custGeom>
            <a:avLst/>
            <a:gdLst>
              <a:gd name="connsiteX0" fmla="*/ 0 w 9460524"/>
              <a:gd name="connsiteY0" fmla="*/ 0 h 788675"/>
              <a:gd name="connsiteX1" fmla="*/ 685888 w 9460524"/>
              <a:gd name="connsiteY1" fmla="*/ 0 h 788675"/>
              <a:gd name="connsiteX2" fmla="*/ 993355 w 9460524"/>
              <a:gd name="connsiteY2" fmla="*/ 0 h 788675"/>
              <a:gd name="connsiteX3" fmla="*/ 1490033 w 9460524"/>
              <a:gd name="connsiteY3" fmla="*/ 0 h 788675"/>
              <a:gd name="connsiteX4" fmla="*/ 2081315 w 9460524"/>
              <a:gd name="connsiteY4" fmla="*/ 0 h 788675"/>
              <a:gd name="connsiteX5" fmla="*/ 2483388 w 9460524"/>
              <a:gd name="connsiteY5" fmla="*/ 0 h 788675"/>
              <a:gd name="connsiteX6" fmla="*/ 3074670 w 9460524"/>
              <a:gd name="connsiteY6" fmla="*/ 0 h 788675"/>
              <a:gd name="connsiteX7" fmla="*/ 3665953 w 9460524"/>
              <a:gd name="connsiteY7" fmla="*/ 0 h 788675"/>
              <a:gd name="connsiteX8" fmla="*/ 4162631 w 9460524"/>
              <a:gd name="connsiteY8" fmla="*/ 0 h 788675"/>
              <a:gd name="connsiteX9" fmla="*/ 4753913 w 9460524"/>
              <a:gd name="connsiteY9" fmla="*/ 0 h 788675"/>
              <a:gd name="connsiteX10" fmla="*/ 5155986 w 9460524"/>
              <a:gd name="connsiteY10" fmla="*/ 0 h 788675"/>
              <a:gd name="connsiteX11" fmla="*/ 5841874 w 9460524"/>
              <a:gd name="connsiteY11" fmla="*/ 0 h 788675"/>
              <a:gd name="connsiteX12" fmla="*/ 6149341 w 9460524"/>
              <a:gd name="connsiteY12" fmla="*/ 0 h 788675"/>
              <a:gd name="connsiteX13" fmla="*/ 6835229 w 9460524"/>
              <a:gd name="connsiteY13" fmla="*/ 0 h 788675"/>
              <a:gd name="connsiteX14" fmla="*/ 7521117 w 9460524"/>
              <a:gd name="connsiteY14" fmla="*/ 0 h 788675"/>
              <a:gd name="connsiteX15" fmla="*/ 8301610 w 9460524"/>
              <a:gd name="connsiteY15" fmla="*/ 0 h 788675"/>
              <a:gd name="connsiteX16" fmla="*/ 8798287 w 9460524"/>
              <a:gd name="connsiteY16" fmla="*/ 0 h 788675"/>
              <a:gd name="connsiteX17" fmla="*/ 9460524 w 9460524"/>
              <a:gd name="connsiteY17" fmla="*/ 0 h 788675"/>
              <a:gd name="connsiteX18" fmla="*/ 9460524 w 9460524"/>
              <a:gd name="connsiteY18" fmla="*/ 378564 h 788675"/>
              <a:gd name="connsiteX19" fmla="*/ 9460524 w 9460524"/>
              <a:gd name="connsiteY19" fmla="*/ 788675 h 788675"/>
              <a:gd name="connsiteX20" fmla="*/ 9153057 w 9460524"/>
              <a:gd name="connsiteY20" fmla="*/ 788675 h 788675"/>
              <a:gd name="connsiteX21" fmla="*/ 8372564 w 9460524"/>
              <a:gd name="connsiteY21" fmla="*/ 788675 h 788675"/>
              <a:gd name="connsiteX22" fmla="*/ 8065097 w 9460524"/>
              <a:gd name="connsiteY22" fmla="*/ 788675 h 788675"/>
              <a:gd name="connsiteX23" fmla="*/ 7284603 w 9460524"/>
              <a:gd name="connsiteY23" fmla="*/ 788675 h 788675"/>
              <a:gd name="connsiteX24" fmla="*/ 6977136 w 9460524"/>
              <a:gd name="connsiteY24" fmla="*/ 788675 h 788675"/>
              <a:gd name="connsiteX25" fmla="*/ 6196643 w 9460524"/>
              <a:gd name="connsiteY25" fmla="*/ 788675 h 788675"/>
              <a:gd name="connsiteX26" fmla="*/ 5699966 w 9460524"/>
              <a:gd name="connsiteY26" fmla="*/ 788675 h 788675"/>
              <a:gd name="connsiteX27" fmla="*/ 5392499 w 9460524"/>
              <a:gd name="connsiteY27" fmla="*/ 788675 h 788675"/>
              <a:gd name="connsiteX28" fmla="*/ 4706611 w 9460524"/>
              <a:gd name="connsiteY28" fmla="*/ 788675 h 788675"/>
              <a:gd name="connsiteX29" fmla="*/ 4209933 w 9460524"/>
              <a:gd name="connsiteY29" fmla="*/ 788675 h 788675"/>
              <a:gd name="connsiteX30" fmla="*/ 3618650 w 9460524"/>
              <a:gd name="connsiteY30" fmla="*/ 788675 h 788675"/>
              <a:gd name="connsiteX31" fmla="*/ 3027368 w 9460524"/>
              <a:gd name="connsiteY31" fmla="*/ 788675 h 788675"/>
              <a:gd name="connsiteX32" fmla="*/ 2436085 w 9460524"/>
              <a:gd name="connsiteY32" fmla="*/ 788675 h 788675"/>
              <a:gd name="connsiteX33" fmla="*/ 1939407 w 9460524"/>
              <a:gd name="connsiteY33" fmla="*/ 788675 h 788675"/>
              <a:gd name="connsiteX34" fmla="*/ 1537335 w 9460524"/>
              <a:gd name="connsiteY34" fmla="*/ 788675 h 788675"/>
              <a:gd name="connsiteX35" fmla="*/ 851447 w 9460524"/>
              <a:gd name="connsiteY35" fmla="*/ 788675 h 788675"/>
              <a:gd name="connsiteX36" fmla="*/ 0 w 9460524"/>
              <a:gd name="connsiteY36" fmla="*/ 788675 h 788675"/>
              <a:gd name="connsiteX37" fmla="*/ 0 w 9460524"/>
              <a:gd name="connsiteY37" fmla="*/ 402224 h 788675"/>
              <a:gd name="connsiteX38" fmla="*/ 0 w 9460524"/>
              <a:gd name="connsiteY38" fmla="*/ 0 h 78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460524" h="788675" extrusionOk="0">
                <a:moveTo>
                  <a:pt x="0" y="0"/>
                </a:moveTo>
                <a:cubicBezTo>
                  <a:pt x="326775" y="-51745"/>
                  <a:pt x="483983" y="56231"/>
                  <a:pt x="685888" y="0"/>
                </a:cubicBezTo>
                <a:cubicBezTo>
                  <a:pt x="887793" y="-56231"/>
                  <a:pt x="856009" y="945"/>
                  <a:pt x="993355" y="0"/>
                </a:cubicBezTo>
                <a:cubicBezTo>
                  <a:pt x="1130701" y="-945"/>
                  <a:pt x="1339696" y="6807"/>
                  <a:pt x="1490033" y="0"/>
                </a:cubicBezTo>
                <a:cubicBezTo>
                  <a:pt x="1640370" y="-6807"/>
                  <a:pt x="1928936" y="25300"/>
                  <a:pt x="2081315" y="0"/>
                </a:cubicBezTo>
                <a:cubicBezTo>
                  <a:pt x="2233694" y="-25300"/>
                  <a:pt x="2400368" y="4035"/>
                  <a:pt x="2483388" y="0"/>
                </a:cubicBezTo>
                <a:cubicBezTo>
                  <a:pt x="2566408" y="-4035"/>
                  <a:pt x="2877720" y="26298"/>
                  <a:pt x="3074670" y="0"/>
                </a:cubicBezTo>
                <a:cubicBezTo>
                  <a:pt x="3271620" y="-26298"/>
                  <a:pt x="3467881" y="65000"/>
                  <a:pt x="3665953" y="0"/>
                </a:cubicBezTo>
                <a:cubicBezTo>
                  <a:pt x="3864025" y="-65000"/>
                  <a:pt x="3938216" y="21075"/>
                  <a:pt x="4162631" y="0"/>
                </a:cubicBezTo>
                <a:cubicBezTo>
                  <a:pt x="4387046" y="-21075"/>
                  <a:pt x="4588199" y="70707"/>
                  <a:pt x="4753913" y="0"/>
                </a:cubicBezTo>
                <a:cubicBezTo>
                  <a:pt x="4919627" y="-70707"/>
                  <a:pt x="5046574" y="34106"/>
                  <a:pt x="5155986" y="0"/>
                </a:cubicBezTo>
                <a:cubicBezTo>
                  <a:pt x="5265398" y="-34106"/>
                  <a:pt x="5528614" y="68559"/>
                  <a:pt x="5841874" y="0"/>
                </a:cubicBezTo>
                <a:cubicBezTo>
                  <a:pt x="6155134" y="-68559"/>
                  <a:pt x="6072673" y="24708"/>
                  <a:pt x="6149341" y="0"/>
                </a:cubicBezTo>
                <a:cubicBezTo>
                  <a:pt x="6226009" y="-24708"/>
                  <a:pt x="6690399" y="40337"/>
                  <a:pt x="6835229" y="0"/>
                </a:cubicBezTo>
                <a:cubicBezTo>
                  <a:pt x="6980059" y="-40337"/>
                  <a:pt x="7324726" y="8664"/>
                  <a:pt x="7521117" y="0"/>
                </a:cubicBezTo>
                <a:cubicBezTo>
                  <a:pt x="7717508" y="-8664"/>
                  <a:pt x="8104899" y="84212"/>
                  <a:pt x="8301610" y="0"/>
                </a:cubicBezTo>
                <a:cubicBezTo>
                  <a:pt x="8498321" y="-84212"/>
                  <a:pt x="8690501" y="7169"/>
                  <a:pt x="8798287" y="0"/>
                </a:cubicBezTo>
                <a:cubicBezTo>
                  <a:pt x="8906073" y="-7169"/>
                  <a:pt x="9160930" y="21429"/>
                  <a:pt x="9460524" y="0"/>
                </a:cubicBezTo>
                <a:cubicBezTo>
                  <a:pt x="9473823" y="132537"/>
                  <a:pt x="9455707" y="289287"/>
                  <a:pt x="9460524" y="378564"/>
                </a:cubicBezTo>
                <a:cubicBezTo>
                  <a:pt x="9465341" y="467841"/>
                  <a:pt x="9437219" y="651854"/>
                  <a:pt x="9460524" y="788675"/>
                </a:cubicBezTo>
                <a:cubicBezTo>
                  <a:pt x="9395026" y="792810"/>
                  <a:pt x="9271961" y="755676"/>
                  <a:pt x="9153057" y="788675"/>
                </a:cubicBezTo>
                <a:cubicBezTo>
                  <a:pt x="9034153" y="821674"/>
                  <a:pt x="8647601" y="700398"/>
                  <a:pt x="8372564" y="788675"/>
                </a:cubicBezTo>
                <a:cubicBezTo>
                  <a:pt x="8097527" y="876952"/>
                  <a:pt x="8169773" y="766606"/>
                  <a:pt x="8065097" y="788675"/>
                </a:cubicBezTo>
                <a:cubicBezTo>
                  <a:pt x="7960421" y="810744"/>
                  <a:pt x="7639171" y="713790"/>
                  <a:pt x="7284603" y="788675"/>
                </a:cubicBezTo>
                <a:cubicBezTo>
                  <a:pt x="6930035" y="863560"/>
                  <a:pt x="7074345" y="785611"/>
                  <a:pt x="6977136" y="788675"/>
                </a:cubicBezTo>
                <a:cubicBezTo>
                  <a:pt x="6879927" y="791739"/>
                  <a:pt x="6385241" y="711599"/>
                  <a:pt x="6196643" y="788675"/>
                </a:cubicBezTo>
                <a:cubicBezTo>
                  <a:pt x="6008045" y="865751"/>
                  <a:pt x="5810189" y="731019"/>
                  <a:pt x="5699966" y="788675"/>
                </a:cubicBezTo>
                <a:cubicBezTo>
                  <a:pt x="5589743" y="846331"/>
                  <a:pt x="5482919" y="770758"/>
                  <a:pt x="5392499" y="788675"/>
                </a:cubicBezTo>
                <a:cubicBezTo>
                  <a:pt x="5302079" y="806592"/>
                  <a:pt x="5018423" y="740030"/>
                  <a:pt x="4706611" y="788675"/>
                </a:cubicBezTo>
                <a:cubicBezTo>
                  <a:pt x="4394799" y="837320"/>
                  <a:pt x="4383153" y="780703"/>
                  <a:pt x="4209933" y="788675"/>
                </a:cubicBezTo>
                <a:cubicBezTo>
                  <a:pt x="4036713" y="796647"/>
                  <a:pt x="3901632" y="778380"/>
                  <a:pt x="3618650" y="788675"/>
                </a:cubicBezTo>
                <a:cubicBezTo>
                  <a:pt x="3335668" y="798970"/>
                  <a:pt x="3307099" y="751768"/>
                  <a:pt x="3027368" y="788675"/>
                </a:cubicBezTo>
                <a:cubicBezTo>
                  <a:pt x="2747637" y="825582"/>
                  <a:pt x="2566031" y="781582"/>
                  <a:pt x="2436085" y="788675"/>
                </a:cubicBezTo>
                <a:cubicBezTo>
                  <a:pt x="2306139" y="795768"/>
                  <a:pt x="2141632" y="738999"/>
                  <a:pt x="1939407" y="788675"/>
                </a:cubicBezTo>
                <a:cubicBezTo>
                  <a:pt x="1737182" y="838351"/>
                  <a:pt x="1723372" y="764409"/>
                  <a:pt x="1537335" y="788675"/>
                </a:cubicBezTo>
                <a:cubicBezTo>
                  <a:pt x="1351298" y="812941"/>
                  <a:pt x="1169137" y="749924"/>
                  <a:pt x="851447" y="788675"/>
                </a:cubicBezTo>
                <a:cubicBezTo>
                  <a:pt x="533757" y="827426"/>
                  <a:pt x="257119" y="709056"/>
                  <a:pt x="0" y="788675"/>
                </a:cubicBezTo>
                <a:cubicBezTo>
                  <a:pt x="-29582" y="701820"/>
                  <a:pt x="5854" y="505451"/>
                  <a:pt x="0" y="402224"/>
                </a:cubicBezTo>
                <a:cubicBezTo>
                  <a:pt x="-5854" y="298997"/>
                  <a:pt x="7562" y="122978"/>
                  <a:pt x="0" y="0"/>
                </a:cubicBezTo>
                <a:close/>
              </a:path>
            </a:pathLst>
          </a:custGeom>
          <a:noFill/>
          <a:ln w="28575">
            <a:solidFill>
              <a:schemeClr val="accent1">
                <a:lumMod val="40000"/>
                <a:lumOff val="6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bIns="0" rtlCol="0">
            <a:noAutofit/>
          </a:bodyPr>
          <a:lstStyle/>
          <a:p>
            <a:pPr algn="r">
              <a:lnSpc>
                <a:spcPts val="1600"/>
              </a:lnSpc>
            </a:pPr>
            <a:r>
              <a:rPr lang="en-US" sz="2400" b="1" dirty="0">
                <a:solidFill>
                  <a:srgbClr val="FFC000"/>
                </a:solidFill>
                <a:latin typeface="Cordia New" panose="020B0304020202020204" pitchFamily="34" charset="-34"/>
                <a:cs typeface="Cordia New" panose="020B0304020202020204" pitchFamily="34" charset="-34"/>
              </a:rPr>
              <a:t>Data storage update </a:t>
            </a:r>
          </a:p>
          <a:p>
            <a:pPr algn="r">
              <a:lnSpc>
                <a:spcPts val="1600"/>
              </a:lnSpc>
            </a:pPr>
            <a:r>
              <a:rPr lang="en-US" sz="2400" b="1" dirty="0">
                <a:solidFill>
                  <a:srgbClr val="FFC000"/>
                </a:solidFill>
                <a:latin typeface="Cordia New" panose="020B0304020202020204" pitchFamily="34" charset="-34"/>
                <a:cs typeface="Cordia New" panose="020B0304020202020204" pitchFamily="34" charset="-34"/>
              </a:rPr>
              <a:t>vectors with new </a:t>
            </a:r>
          </a:p>
          <a:p>
            <a:pPr algn="r">
              <a:lnSpc>
                <a:spcPts val="1600"/>
              </a:lnSpc>
            </a:pPr>
            <a:r>
              <a:rPr lang="en-US" sz="2400" b="1" dirty="0">
                <a:solidFill>
                  <a:srgbClr val="FFC000"/>
                </a:solidFill>
                <a:latin typeface="Cordia New" panose="020B0304020202020204" pitchFamily="34" charset="-34"/>
                <a:cs typeface="Cordia New" panose="020B0304020202020204" pitchFamily="34" charset="-34"/>
              </a:rPr>
              <a:t>state and </a:t>
            </a:r>
            <a:r>
              <a:rPr lang="en-US" sz="2400" b="1" dirty="0" err="1">
                <a:solidFill>
                  <a:srgbClr val="FFC000"/>
                </a:solidFill>
                <a:latin typeface="Cordia New" panose="020B0304020202020204" pitchFamily="34" charset="-34"/>
                <a:cs typeface="Cordia New" panose="020B0304020202020204" pitchFamily="34" charset="-34"/>
              </a:rPr>
              <a:t>cov</a:t>
            </a:r>
            <a:r>
              <a:rPr lang="en-US" sz="2400" b="1" dirty="0">
                <a:solidFill>
                  <a:srgbClr val="FFC000"/>
                </a:solidFill>
                <a:latin typeface="Cordia New" panose="020B0304020202020204" pitchFamily="34" charset="-34"/>
                <a:cs typeface="Cordia New" panose="020B0304020202020204" pitchFamily="34" charset="-34"/>
              </a:rPr>
              <a:t>.</a:t>
            </a:r>
            <a:endParaRPr lang="pt-BR" sz="2400" dirty="0">
              <a:solidFill>
                <a:srgbClr val="FFC000"/>
              </a:solidFill>
              <a:latin typeface="Avenir Next LT Pro" panose="020B0504020202020204" pitchFamily="34" charset="0"/>
              <a:cs typeface="Cordia New" panose="020B0304020202020204" pitchFamily="34" charset="-34"/>
            </a:endParaRPr>
          </a:p>
        </p:txBody>
      </p:sp>
    </p:spTree>
    <p:extLst>
      <p:ext uri="{BB962C8B-B14F-4D97-AF65-F5344CB8AC3E}">
        <p14:creationId xmlns:p14="http://schemas.microsoft.com/office/powerpoint/2010/main" val="384025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0D4B3E2-47C9-EB5C-18A6-07C1912933E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6729" y="339965"/>
            <a:ext cx="9260656" cy="6178070"/>
          </a:xfrm>
          <a:prstGeom prst="rect">
            <a:avLst/>
          </a:prstGeom>
        </p:spPr>
      </p:pic>
    </p:spTree>
    <p:extLst>
      <p:ext uri="{BB962C8B-B14F-4D97-AF65-F5344CB8AC3E}">
        <p14:creationId xmlns:p14="http://schemas.microsoft.com/office/powerpoint/2010/main" val="1551157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D740D60-0B5E-32FB-FA20-6DF845E94722}"/>
              </a:ext>
            </a:extLst>
          </p:cNvPr>
          <p:cNvSpPr>
            <a:spLocks noGrp="1"/>
          </p:cNvSpPr>
          <p:nvPr>
            <p:ph type="ctrTitle"/>
          </p:nvPr>
        </p:nvSpPr>
        <p:spPr/>
        <p:txBody>
          <a:bodyPr/>
          <a:lstStyle/>
          <a:p>
            <a:r>
              <a:rPr lang="pt-BR" dirty="0" err="1"/>
              <a:t>Pre-class</a:t>
            </a:r>
            <a:r>
              <a:rPr lang="pt-BR" dirty="0"/>
              <a:t> review</a:t>
            </a:r>
          </a:p>
        </p:txBody>
      </p:sp>
      <p:sp>
        <p:nvSpPr>
          <p:cNvPr id="5" name="Subtítulo 4">
            <a:extLst>
              <a:ext uri="{FF2B5EF4-FFF2-40B4-BE49-F238E27FC236}">
                <a16:creationId xmlns:a16="http://schemas.microsoft.com/office/drawing/2014/main" id="{95B26812-73A8-D0AF-67DE-E1E6E66BE484}"/>
              </a:ext>
            </a:extLst>
          </p:cNvPr>
          <p:cNvSpPr>
            <a:spLocks noGrp="1"/>
          </p:cNvSpPr>
          <p:nvPr>
            <p:ph type="subTitle" idx="1"/>
          </p:nvPr>
        </p:nvSpPr>
        <p:spPr/>
        <p:txBody>
          <a:bodyPr/>
          <a:lstStyle/>
          <a:p>
            <a:endParaRPr lang="pt-BR"/>
          </a:p>
        </p:txBody>
      </p:sp>
    </p:spTree>
    <p:extLst>
      <p:ext uri="{BB962C8B-B14F-4D97-AF65-F5344CB8AC3E}">
        <p14:creationId xmlns:p14="http://schemas.microsoft.com/office/powerpoint/2010/main" val="357914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D982878-3E74-D945-AE44-D9722B06B4C8}"/>
              </a:ext>
            </a:extLst>
          </p:cNvPr>
          <p:cNvSpPr txBox="1"/>
          <p:nvPr/>
        </p:nvSpPr>
        <p:spPr>
          <a:xfrm>
            <a:off x="492369" y="1852807"/>
            <a:ext cx="9015046" cy="2031325"/>
          </a:xfrm>
          <a:prstGeom prst="rect">
            <a:avLst/>
          </a:prstGeom>
          <a:solidFill>
            <a:schemeClr val="tx1"/>
          </a:solidFill>
        </p:spPr>
        <p:txBody>
          <a:bodyPr wrap="square">
            <a:spAutoFit/>
          </a:bodyPr>
          <a:lstStyle/>
          <a:p>
            <a:r>
              <a:rPr lang="pt-BR" b="0" dirty="0" err="1">
                <a:solidFill>
                  <a:srgbClr val="C586C0"/>
                </a:solidFill>
                <a:effectLst/>
                <a:latin typeface="Courier New" panose="02070309020205020404" pitchFamily="49" charset="0"/>
              </a:rPr>
              <a:t>from</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filterpy.kalman</a:t>
            </a:r>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import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KalmanFilter</a:t>
            </a:r>
            <a:endParaRPr lang="pt-BR" b="0" dirty="0">
              <a:solidFill>
                <a:srgbClr val="D4D4D4"/>
              </a:solidFill>
              <a:effectLst/>
              <a:latin typeface="Courier New" panose="02070309020205020404" pitchFamily="49" charset="0"/>
            </a:endParaRPr>
          </a:p>
          <a:p>
            <a:br>
              <a:rPr lang="pt-BR" b="0" dirty="0">
                <a:solidFill>
                  <a:srgbClr val="D4D4D4"/>
                </a:solidFill>
                <a:effectLst/>
                <a:latin typeface="Courier New" panose="02070309020205020404" pitchFamily="49" charset="0"/>
              </a:rPr>
            </a:br>
            <a:r>
              <a:rPr lang="pt-BR" b="0" dirty="0" err="1">
                <a:solidFill>
                  <a:srgbClr val="D4D4D4"/>
                </a:solidFill>
                <a:effectLst/>
                <a:latin typeface="Courier New" panose="02070309020205020404" pitchFamily="49" charset="0"/>
              </a:rPr>
              <a:t>Poli_filter</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KalmanFilter</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dim_x</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2</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dim_z</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CE9178"/>
                </a:solidFill>
                <a:effectLst/>
                <a:latin typeface="Courier New" panose="02070309020205020404" pitchFamily="49" charset="0"/>
              </a:rPr>
              <a:t>'x = '</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Poli_filter.x.T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CE9178"/>
                </a:solidFill>
                <a:effectLst/>
                <a:latin typeface="Courier New" panose="02070309020205020404" pitchFamily="49" charset="0"/>
              </a:rPr>
              <a:t>'R = '</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Poli_filter.R</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CDCAA"/>
                </a:solidFill>
                <a:effectLst/>
                <a:latin typeface="Courier New" panose="02070309020205020404" pitchFamily="49" charset="0"/>
              </a:rPr>
              <a:t>print</a:t>
            </a:r>
            <a:r>
              <a:rPr lang="pt-BR" b="0" dirty="0">
                <a:solidFill>
                  <a:srgbClr val="DCDCDC"/>
                </a:solidFill>
                <a:effectLst/>
                <a:latin typeface="Courier New" panose="02070309020205020404" pitchFamily="49" charset="0"/>
              </a:rPr>
              <a:t>(</a:t>
            </a:r>
            <a:r>
              <a:rPr lang="pt-BR" b="0" dirty="0">
                <a:solidFill>
                  <a:srgbClr val="CE9178"/>
                </a:solidFill>
                <a:effectLst/>
                <a:latin typeface="Courier New" panose="02070309020205020404" pitchFamily="49" charset="0"/>
              </a:rPr>
              <a:t>'Q = \n'</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Poli_filter.Q</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6AA94F"/>
                </a:solidFill>
                <a:effectLst/>
                <a:latin typeface="Courier New" panose="02070309020205020404" pitchFamily="49" charset="0"/>
              </a:rPr>
              <a:t># etc...</a:t>
            </a:r>
            <a:endParaRPr lang="pt-BR" b="0" dirty="0">
              <a:solidFill>
                <a:srgbClr val="D4D4D4"/>
              </a:solidFill>
              <a:effectLst/>
              <a:latin typeface="Courier New" panose="02070309020205020404" pitchFamily="49" charset="0"/>
            </a:endParaRPr>
          </a:p>
        </p:txBody>
      </p:sp>
      <p:sp>
        <p:nvSpPr>
          <p:cNvPr id="4" name="CaixaDeTexto 3">
            <a:extLst>
              <a:ext uri="{FF2B5EF4-FFF2-40B4-BE49-F238E27FC236}">
                <a16:creationId xmlns:a16="http://schemas.microsoft.com/office/drawing/2014/main" id="{24CBE86F-CB6C-744F-2980-B48BFF2E87FF}"/>
              </a:ext>
            </a:extLst>
          </p:cNvPr>
          <p:cNvSpPr txBox="1"/>
          <p:nvPr/>
        </p:nvSpPr>
        <p:spPr>
          <a:xfrm>
            <a:off x="492369" y="2403758"/>
            <a:ext cx="11324493" cy="1124888"/>
          </a:xfrm>
          <a:custGeom>
            <a:avLst/>
            <a:gdLst>
              <a:gd name="connsiteX0" fmla="*/ 0 w 11324493"/>
              <a:gd name="connsiteY0" fmla="*/ 0 h 1124888"/>
              <a:gd name="connsiteX1" fmla="*/ 709271 w 11324493"/>
              <a:gd name="connsiteY1" fmla="*/ 0 h 1124888"/>
              <a:gd name="connsiteX2" fmla="*/ 965562 w 11324493"/>
              <a:gd name="connsiteY2" fmla="*/ 0 h 1124888"/>
              <a:gd name="connsiteX3" fmla="*/ 1448343 w 11324493"/>
              <a:gd name="connsiteY3" fmla="*/ 0 h 1124888"/>
              <a:gd name="connsiteX4" fmla="*/ 2044369 w 11324493"/>
              <a:gd name="connsiteY4" fmla="*/ 0 h 1124888"/>
              <a:gd name="connsiteX5" fmla="*/ 2413905 w 11324493"/>
              <a:gd name="connsiteY5" fmla="*/ 0 h 1124888"/>
              <a:gd name="connsiteX6" fmla="*/ 3009931 w 11324493"/>
              <a:gd name="connsiteY6" fmla="*/ 0 h 1124888"/>
              <a:gd name="connsiteX7" fmla="*/ 3605957 w 11324493"/>
              <a:gd name="connsiteY7" fmla="*/ 0 h 1124888"/>
              <a:gd name="connsiteX8" fmla="*/ 4088738 w 11324493"/>
              <a:gd name="connsiteY8" fmla="*/ 0 h 1124888"/>
              <a:gd name="connsiteX9" fmla="*/ 4684764 w 11324493"/>
              <a:gd name="connsiteY9" fmla="*/ 0 h 1124888"/>
              <a:gd name="connsiteX10" fmla="*/ 5054300 w 11324493"/>
              <a:gd name="connsiteY10" fmla="*/ 0 h 1124888"/>
              <a:gd name="connsiteX11" fmla="*/ 5763571 w 11324493"/>
              <a:gd name="connsiteY11" fmla="*/ 0 h 1124888"/>
              <a:gd name="connsiteX12" fmla="*/ 6019862 w 11324493"/>
              <a:gd name="connsiteY12" fmla="*/ 0 h 1124888"/>
              <a:gd name="connsiteX13" fmla="*/ 6729133 w 11324493"/>
              <a:gd name="connsiteY13" fmla="*/ 0 h 1124888"/>
              <a:gd name="connsiteX14" fmla="*/ 7438404 w 11324493"/>
              <a:gd name="connsiteY14" fmla="*/ 0 h 1124888"/>
              <a:gd name="connsiteX15" fmla="*/ 8260920 w 11324493"/>
              <a:gd name="connsiteY15" fmla="*/ 0 h 1124888"/>
              <a:gd name="connsiteX16" fmla="*/ 8743701 w 11324493"/>
              <a:gd name="connsiteY16" fmla="*/ 0 h 1124888"/>
              <a:gd name="connsiteX17" fmla="*/ 9339727 w 11324493"/>
              <a:gd name="connsiteY17" fmla="*/ 0 h 1124888"/>
              <a:gd name="connsiteX18" fmla="*/ 9709263 w 11324493"/>
              <a:gd name="connsiteY18" fmla="*/ 0 h 1124888"/>
              <a:gd name="connsiteX19" fmla="*/ 10192044 w 11324493"/>
              <a:gd name="connsiteY19" fmla="*/ 0 h 1124888"/>
              <a:gd name="connsiteX20" fmla="*/ 10788070 w 11324493"/>
              <a:gd name="connsiteY20" fmla="*/ 0 h 1124888"/>
              <a:gd name="connsiteX21" fmla="*/ 11324493 w 11324493"/>
              <a:gd name="connsiteY21" fmla="*/ 0 h 1124888"/>
              <a:gd name="connsiteX22" fmla="*/ 11324493 w 11324493"/>
              <a:gd name="connsiteY22" fmla="*/ 528697 h 1124888"/>
              <a:gd name="connsiteX23" fmla="*/ 11324493 w 11324493"/>
              <a:gd name="connsiteY23" fmla="*/ 1124888 h 1124888"/>
              <a:gd name="connsiteX24" fmla="*/ 10954957 w 11324493"/>
              <a:gd name="connsiteY24" fmla="*/ 1124888 h 1124888"/>
              <a:gd name="connsiteX25" fmla="*/ 10132441 w 11324493"/>
              <a:gd name="connsiteY25" fmla="*/ 1124888 h 1124888"/>
              <a:gd name="connsiteX26" fmla="*/ 9649660 w 11324493"/>
              <a:gd name="connsiteY26" fmla="*/ 1124888 h 1124888"/>
              <a:gd name="connsiteX27" fmla="*/ 9393369 w 11324493"/>
              <a:gd name="connsiteY27" fmla="*/ 1124888 h 1124888"/>
              <a:gd name="connsiteX28" fmla="*/ 8684098 w 11324493"/>
              <a:gd name="connsiteY28" fmla="*/ 1124888 h 1124888"/>
              <a:gd name="connsiteX29" fmla="*/ 8201317 w 11324493"/>
              <a:gd name="connsiteY29" fmla="*/ 1124888 h 1124888"/>
              <a:gd name="connsiteX30" fmla="*/ 7605291 w 11324493"/>
              <a:gd name="connsiteY30" fmla="*/ 1124888 h 1124888"/>
              <a:gd name="connsiteX31" fmla="*/ 7009265 w 11324493"/>
              <a:gd name="connsiteY31" fmla="*/ 1124888 h 1124888"/>
              <a:gd name="connsiteX32" fmla="*/ 6413239 w 11324493"/>
              <a:gd name="connsiteY32" fmla="*/ 1124888 h 1124888"/>
              <a:gd name="connsiteX33" fmla="*/ 5930458 w 11324493"/>
              <a:gd name="connsiteY33" fmla="*/ 1124888 h 1124888"/>
              <a:gd name="connsiteX34" fmla="*/ 5560922 w 11324493"/>
              <a:gd name="connsiteY34" fmla="*/ 1124888 h 1124888"/>
              <a:gd name="connsiteX35" fmla="*/ 4851651 w 11324493"/>
              <a:gd name="connsiteY35" fmla="*/ 1124888 h 1124888"/>
              <a:gd name="connsiteX36" fmla="*/ 4368870 w 11324493"/>
              <a:gd name="connsiteY36" fmla="*/ 1124888 h 1124888"/>
              <a:gd name="connsiteX37" fmla="*/ 3886089 w 11324493"/>
              <a:gd name="connsiteY37" fmla="*/ 1124888 h 1124888"/>
              <a:gd name="connsiteX38" fmla="*/ 3176818 w 11324493"/>
              <a:gd name="connsiteY38" fmla="*/ 1124888 h 1124888"/>
              <a:gd name="connsiteX39" fmla="*/ 2807282 w 11324493"/>
              <a:gd name="connsiteY39" fmla="*/ 1124888 h 1124888"/>
              <a:gd name="connsiteX40" fmla="*/ 1984766 w 11324493"/>
              <a:gd name="connsiteY40" fmla="*/ 1124888 h 1124888"/>
              <a:gd name="connsiteX41" fmla="*/ 1388740 w 11324493"/>
              <a:gd name="connsiteY41" fmla="*/ 1124888 h 1124888"/>
              <a:gd name="connsiteX42" fmla="*/ 792715 w 11324493"/>
              <a:gd name="connsiteY42" fmla="*/ 1124888 h 1124888"/>
              <a:gd name="connsiteX43" fmla="*/ 0 w 11324493"/>
              <a:gd name="connsiteY43" fmla="*/ 1124888 h 1124888"/>
              <a:gd name="connsiteX44" fmla="*/ 0 w 11324493"/>
              <a:gd name="connsiteY44" fmla="*/ 551195 h 1124888"/>
              <a:gd name="connsiteX45" fmla="*/ 0 w 11324493"/>
              <a:gd name="connsiteY45" fmla="*/ 0 h 112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24493" h="1124888" extrusionOk="0">
                <a:moveTo>
                  <a:pt x="0" y="0"/>
                </a:moveTo>
                <a:cubicBezTo>
                  <a:pt x="354111" y="-45852"/>
                  <a:pt x="450773" y="20765"/>
                  <a:pt x="709271" y="0"/>
                </a:cubicBezTo>
                <a:cubicBezTo>
                  <a:pt x="967769" y="-20765"/>
                  <a:pt x="894843" y="15105"/>
                  <a:pt x="965562" y="0"/>
                </a:cubicBezTo>
                <a:cubicBezTo>
                  <a:pt x="1036281" y="-15105"/>
                  <a:pt x="1305526" y="54901"/>
                  <a:pt x="1448343" y="0"/>
                </a:cubicBezTo>
                <a:cubicBezTo>
                  <a:pt x="1591160" y="-54901"/>
                  <a:pt x="1838486" y="66452"/>
                  <a:pt x="2044369" y="0"/>
                </a:cubicBezTo>
                <a:cubicBezTo>
                  <a:pt x="2250252" y="-66452"/>
                  <a:pt x="2318252" y="19499"/>
                  <a:pt x="2413905" y="0"/>
                </a:cubicBezTo>
                <a:cubicBezTo>
                  <a:pt x="2509558" y="-19499"/>
                  <a:pt x="2856479" y="40621"/>
                  <a:pt x="3009931" y="0"/>
                </a:cubicBezTo>
                <a:cubicBezTo>
                  <a:pt x="3163383" y="-40621"/>
                  <a:pt x="3339245" y="47355"/>
                  <a:pt x="3605957" y="0"/>
                </a:cubicBezTo>
                <a:cubicBezTo>
                  <a:pt x="3872669" y="-47355"/>
                  <a:pt x="3965988" y="24185"/>
                  <a:pt x="4088738" y="0"/>
                </a:cubicBezTo>
                <a:cubicBezTo>
                  <a:pt x="4211488" y="-24185"/>
                  <a:pt x="4448572" y="58703"/>
                  <a:pt x="4684764" y="0"/>
                </a:cubicBezTo>
                <a:cubicBezTo>
                  <a:pt x="4920956" y="-58703"/>
                  <a:pt x="4891725" y="31886"/>
                  <a:pt x="5054300" y="0"/>
                </a:cubicBezTo>
                <a:cubicBezTo>
                  <a:pt x="5216875" y="-31886"/>
                  <a:pt x="5602118" y="53963"/>
                  <a:pt x="5763571" y="0"/>
                </a:cubicBezTo>
                <a:cubicBezTo>
                  <a:pt x="5925024" y="-53963"/>
                  <a:pt x="5967542" y="14982"/>
                  <a:pt x="6019862" y="0"/>
                </a:cubicBezTo>
                <a:cubicBezTo>
                  <a:pt x="6072182" y="-14982"/>
                  <a:pt x="6438140" y="37869"/>
                  <a:pt x="6729133" y="0"/>
                </a:cubicBezTo>
                <a:cubicBezTo>
                  <a:pt x="7020126" y="-37869"/>
                  <a:pt x="7231406" y="59901"/>
                  <a:pt x="7438404" y="0"/>
                </a:cubicBezTo>
                <a:cubicBezTo>
                  <a:pt x="7645402" y="-59901"/>
                  <a:pt x="8077024" y="46827"/>
                  <a:pt x="8260920" y="0"/>
                </a:cubicBezTo>
                <a:cubicBezTo>
                  <a:pt x="8444816" y="-46827"/>
                  <a:pt x="8513411" y="43513"/>
                  <a:pt x="8743701" y="0"/>
                </a:cubicBezTo>
                <a:cubicBezTo>
                  <a:pt x="8973991" y="-43513"/>
                  <a:pt x="9091618" y="15538"/>
                  <a:pt x="9339727" y="0"/>
                </a:cubicBezTo>
                <a:cubicBezTo>
                  <a:pt x="9587836" y="-15538"/>
                  <a:pt x="9632416" y="13786"/>
                  <a:pt x="9709263" y="0"/>
                </a:cubicBezTo>
                <a:cubicBezTo>
                  <a:pt x="9786110" y="-13786"/>
                  <a:pt x="9985553" y="40960"/>
                  <a:pt x="10192044" y="0"/>
                </a:cubicBezTo>
                <a:cubicBezTo>
                  <a:pt x="10398535" y="-40960"/>
                  <a:pt x="10541161" y="69161"/>
                  <a:pt x="10788070" y="0"/>
                </a:cubicBezTo>
                <a:cubicBezTo>
                  <a:pt x="11034979" y="-69161"/>
                  <a:pt x="11152076" y="17867"/>
                  <a:pt x="11324493" y="0"/>
                </a:cubicBezTo>
                <a:cubicBezTo>
                  <a:pt x="11330478" y="198196"/>
                  <a:pt x="11309847" y="294376"/>
                  <a:pt x="11324493" y="528697"/>
                </a:cubicBezTo>
                <a:cubicBezTo>
                  <a:pt x="11339139" y="763018"/>
                  <a:pt x="11275521" y="951590"/>
                  <a:pt x="11324493" y="1124888"/>
                </a:cubicBezTo>
                <a:cubicBezTo>
                  <a:pt x="11204393" y="1137415"/>
                  <a:pt x="11051107" y="1085667"/>
                  <a:pt x="10954957" y="1124888"/>
                </a:cubicBezTo>
                <a:cubicBezTo>
                  <a:pt x="10858807" y="1164109"/>
                  <a:pt x="10321603" y="1054128"/>
                  <a:pt x="10132441" y="1124888"/>
                </a:cubicBezTo>
                <a:cubicBezTo>
                  <a:pt x="9943279" y="1195648"/>
                  <a:pt x="9792250" y="1105354"/>
                  <a:pt x="9649660" y="1124888"/>
                </a:cubicBezTo>
                <a:cubicBezTo>
                  <a:pt x="9507070" y="1144422"/>
                  <a:pt x="9474221" y="1106777"/>
                  <a:pt x="9393369" y="1124888"/>
                </a:cubicBezTo>
                <a:cubicBezTo>
                  <a:pt x="9312517" y="1142999"/>
                  <a:pt x="9017068" y="1051507"/>
                  <a:pt x="8684098" y="1124888"/>
                </a:cubicBezTo>
                <a:cubicBezTo>
                  <a:pt x="8351128" y="1198269"/>
                  <a:pt x="8306556" y="1074676"/>
                  <a:pt x="8201317" y="1124888"/>
                </a:cubicBezTo>
                <a:cubicBezTo>
                  <a:pt x="8096078" y="1175100"/>
                  <a:pt x="7804600" y="1109115"/>
                  <a:pt x="7605291" y="1124888"/>
                </a:cubicBezTo>
                <a:cubicBezTo>
                  <a:pt x="7405982" y="1140661"/>
                  <a:pt x="7228112" y="1059445"/>
                  <a:pt x="7009265" y="1124888"/>
                </a:cubicBezTo>
                <a:cubicBezTo>
                  <a:pt x="6790418" y="1190331"/>
                  <a:pt x="6579796" y="1105269"/>
                  <a:pt x="6413239" y="1124888"/>
                </a:cubicBezTo>
                <a:cubicBezTo>
                  <a:pt x="6246682" y="1144507"/>
                  <a:pt x="6152860" y="1089673"/>
                  <a:pt x="5930458" y="1124888"/>
                </a:cubicBezTo>
                <a:cubicBezTo>
                  <a:pt x="5708056" y="1160103"/>
                  <a:pt x="5711962" y="1110948"/>
                  <a:pt x="5560922" y="1124888"/>
                </a:cubicBezTo>
                <a:cubicBezTo>
                  <a:pt x="5409882" y="1138828"/>
                  <a:pt x="5167156" y="1082623"/>
                  <a:pt x="4851651" y="1124888"/>
                </a:cubicBezTo>
                <a:cubicBezTo>
                  <a:pt x="4536146" y="1167153"/>
                  <a:pt x="4476017" y="1084216"/>
                  <a:pt x="4368870" y="1124888"/>
                </a:cubicBezTo>
                <a:cubicBezTo>
                  <a:pt x="4261723" y="1165560"/>
                  <a:pt x="4050877" y="1112354"/>
                  <a:pt x="3886089" y="1124888"/>
                </a:cubicBezTo>
                <a:cubicBezTo>
                  <a:pt x="3721301" y="1137422"/>
                  <a:pt x="3389393" y="1065500"/>
                  <a:pt x="3176818" y="1124888"/>
                </a:cubicBezTo>
                <a:cubicBezTo>
                  <a:pt x="2964243" y="1184276"/>
                  <a:pt x="2989426" y="1089140"/>
                  <a:pt x="2807282" y="1124888"/>
                </a:cubicBezTo>
                <a:cubicBezTo>
                  <a:pt x="2625138" y="1160636"/>
                  <a:pt x="2277093" y="1055683"/>
                  <a:pt x="1984766" y="1124888"/>
                </a:cubicBezTo>
                <a:cubicBezTo>
                  <a:pt x="1692439" y="1194093"/>
                  <a:pt x="1662926" y="1100010"/>
                  <a:pt x="1388740" y="1124888"/>
                </a:cubicBezTo>
                <a:cubicBezTo>
                  <a:pt x="1114554" y="1149766"/>
                  <a:pt x="1024199" y="1082624"/>
                  <a:pt x="792715" y="1124888"/>
                </a:cubicBezTo>
                <a:cubicBezTo>
                  <a:pt x="561232" y="1167152"/>
                  <a:pt x="285333" y="1070556"/>
                  <a:pt x="0" y="1124888"/>
                </a:cubicBezTo>
                <a:cubicBezTo>
                  <a:pt x="-60752" y="1009559"/>
                  <a:pt x="33955" y="746625"/>
                  <a:pt x="0" y="551195"/>
                </a:cubicBezTo>
                <a:cubicBezTo>
                  <a:pt x="-33955" y="355765"/>
                  <a:pt x="56132" y="144331"/>
                  <a:pt x="0" y="0"/>
                </a:cubicBezTo>
                <a:close/>
              </a:path>
            </a:pathLst>
          </a:custGeom>
          <a:noFill/>
          <a:ln w="28575">
            <a:solidFill>
              <a:schemeClr val="bg1">
                <a:lumMod val="75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bIns="0" rtlCol="0">
            <a:noAutofit/>
          </a:bodyPr>
          <a:lstStyle/>
          <a:p>
            <a:pPr algn="r">
              <a:lnSpc>
                <a:spcPts val="800"/>
              </a:lnSpc>
            </a:pPr>
            <a:endParaRPr lang="pt-BR" sz="1400" b="1" dirty="0">
              <a:solidFill>
                <a:schemeClr val="bg1">
                  <a:lumMod val="50000"/>
                </a:schemeClr>
              </a:solidFill>
              <a:latin typeface="Cordia New" panose="020B0304020202020204" pitchFamily="34" charset="-34"/>
              <a:cs typeface="Cordia New" panose="020B0304020202020204" pitchFamily="34" charset="-34"/>
            </a:endParaRPr>
          </a:p>
          <a:p>
            <a:pPr algn="r">
              <a:lnSpc>
                <a:spcPts val="1600"/>
              </a:lnSpc>
            </a:pPr>
            <a:r>
              <a:rPr lang="pt-BR" sz="2400" b="1" dirty="0" err="1">
                <a:solidFill>
                  <a:schemeClr val="bg1">
                    <a:lumMod val="50000"/>
                  </a:schemeClr>
                </a:solidFill>
                <a:latin typeface="Cordia New" panose="020B0304020202020204" pitchFamily="34" charset="-34"/>
                <a:cs typeface="Cordia New" panose="020B0304020202020204" pitchFamily="34" charset="-34"/>
              </a:rPr>
              <a:t>Creation</a:t>
            </a:r>
            <a:r>
              <a:rPr lang="pt-BR" sz="2400" b="1" dirty="0">
                <a:solidFill>
                  <a:schemeClr val="bg1">
                    <a:lumMod val="50000"/>
                  </a:schemeClr>
                </a:solidFill>
                <a:latin typeface="Cordia New" panose="020B0304020202020204" pitchFamily="34" charset="-34"/>
                <a:cs typeface="Cordia New" panose="020B0304020202020204" pitchFamily="34" charset="-34"/>
              </a:rPr>
              <a:t> </a:t>
            </a:r>
            <a:r>
              <a:rPr lang="pt-BR" sz="2400" b="1" dirty="0" err="1">
                <a:solidFill>
                  <a:schemeClr val="bg1">
                    <a:lumMod val="50000"/>
                  </a:schemeClr>
                </a:solidFill>
                <a:latin typeface="Cordia New" panose="020B0304020202020204" pitchFamily="34" charset="-34"/>
                <a:cs typeface="Cordia New" panose="020B0304020202020204" pitchFamily="34" charset="-34"/>
              </a:rPr>
              <a:t>of</a:t>
            </a:r>
            <a:r>
              <a:rPr lang="pt-BR" sz="2400" b="1" dirty="0">
                <a:solidFill>
                  <a:schemeClr val="bg1">
                    <a:lumMod val="50000"/>
                  </a:schemeClr>
                </a:solidFill>
                <a:latin typeface="Cordia New" panose="020B0304020202020204" pitchFamily="34" charset="-34"/>
                <a:cs typeface="Cordia New" panose="020B0304020202020204" pitchFamily="34" charset="-34"/>
              </a:rPr>
              <a:t> the </a:t>
            </a:r>
            <a:r>
              <a:rPr lang="pt-BR" sz="2400" b="1" dirty="0" err="1">
                <a:solidFill>
                  <a:schemeClr val="bg1">
                    <a:lumMod val="50000"/>
                  </a:schemeClr>
                </a:solidFill>
                <a:latin typeface="Cordia New" panose="020B0304020202020204" pitchFamily="34" charset="-34"/>
                <a:cs typeface="Cordia New" panose="020B0304020202020204" pitchFamily="34" charset="-34"/>
              </a:rPr>
              <a:t>Robot</a:t>
            </a:r>
            <a:r>
              <a:rPr lang="pt-BR" sz="2400" b="1" dirty="0">
                <a:solidFill>
                  <a:schemeClr val="bg1">
                    <a:lumMod val="50000"/>
                  </a:schemeClr>
                </a:solidFill>
                <a:latin typeface="Cordia New" panose="020B0304020202020204" pitchFamily="34" charset="-34"/>
                <a:cs typeface="Cordia New" panose="020B0304020202020204" pitchFamily="34" charset="-34"/>
              </a:rPr>
              <a:t>  </a:t>
            </a:r>
          </a:p>
          <a:p>
            <a:pPr algn="r">
              <a:lnSpc>
                <a:spcPts val="1600"/>
              </a:lnSpc>
            </a:pPr>
            <a:r>
              <a:rPr lang="pt-BR" sz="2400" b="1" dirty="0">
                <a:solidFill>
                  <a:schemeClr val="bg1">
                    <a:lumMod val="50000"/>
                  </a:schemeClr>
                </a:solidFill>
                <a:latin typeface="Berlin Sans FB" panose="020E0602020502020306" pitchFamily="34" charset="0"/>
                <a:cs typeface="Cordia New" panose="020B0304020202020204" pitchFamily="34" charset="-34"/>
              </a:rPr>
              <a:t>Poli</a:t>
            </a:r>
          </a:p>
        </p:txBody>
      </p:sp>
      <p:sp>
        <p:nvSpPr>
          <p:cNvPr id="6" name="CaixaDeTexto 5">
            <a:extLst>
              <a:ext uri="{FF2B5EF4-FFF2-40B4-BE49-F238E27FC236}">
                <a16:creationId xmlns:a16="http://schemas.microsoft.com/office/drawing/2014/main" id="{A8D8B451-55B4-2C85-4C03-2561153DFD01}"/>
              </a:ext>
            </a:extLst>
          </p:cNvPr>
          <p:cNvSpPr txBox="1"/>
          <p:nvPr/>
        </p:nvSpPr>
        <p:spPr>
          <a:xfrm>
            <a:off x="492369" y="4247514"/>
            <a:ext cx="6096000" cy="1200329"/>
          </a:xfrm>
          <a:prstGeom prst="rect">
            <a:avLst/>
          </a:prstGeom>
          <a:solidFill>
            <a:schemeClr val="tx1">
              <a:lumMod val="75000"/>
              <a:lumOff val="25000"/>
            </a:schemeClr>
          </a:solidFill>
        </p:spPr>
        <p:txBody>
          <a:bodyPr wrap="square">
            <a:spAutoFit/>
          </a:bodyPr>
          <a:lstStyle/>
          <a:p>
            <a:r>
              <a:rPr lang="pt-BR" b="0" i="0" dirty="0">
                <a:solidFill>
                  <a:srgbClr val="D5D5D5"/>
                </a:solidFill>
                <a:effectLst/>
                <a:latin typeface="Courier New" panose="02070309020205020404" pitchFamily="49" charset="0"/>
              </a:rPr>
              <a:t>x = [[0. 0.]] </a:t>
            </a:r>
          </a:p>
          <a:p>
            <a:r>
              <a:rPr lang="pt-BR" b="0" i="0" dirty="0">
                <a:solidFill>
                  <a:srgbClr val="D5D5D5"/>
                </a:solidFill>
                <a:effectLst/>
                <a:latin typeface="Courier New" panose="02070309020205020404" pitchFamily="49" charset="0"/>
              </a:rPr>
              <a:t>R = [[1.]] </a:t>
            </a:r>
          </a:p>
          <a:p>
            <a:r>
              <a:rPr lang="pt-BR" b="0" i="0" dirty="0">
                <a:solidFill>
                  <a:srgbClr val="D5D5D5"/>
                </a:solidFill>
                <a:effectLst/>
                <a:latin typeface="Courier New" panose="02070309020205020404" pitchFamily="49" charset="0"/>
              </a:rPr>
              <a:t>Q = [[1. 0.] </a:t>
            </a:r>
          </a:p>
          <a:p>
            <a:r>
              <a:rPr lang="pt-BR" b="0" i="0" dirty="0">
                <a:solidFill>
                  <a:srgbClr val="D5D5D5"/>
                </a:solidFill>
                <a:effectLst/>
                <a:latin typeface="Courier New" panose="02070309020205020404" pitchFamily="49" charset="0"/>
              </a:rPr>
              <a:t>[0. 1.]]</a:t>
            </a:r>
            <a:endParaRPr lang="pt-BR" dirty="0"/>
          </a:p>
        </p:txBody>
      </p:sp>
      <p:pic>
        <p:nvPicPr>
          <p:cNvPr id="5" name="Imagem 4">
            <a:extLst>
              <a:ext uri="{FF2B5EF4-FFF2-40B4-BE49-F238E27FC236}">
                <a16:creationId xmlns:a16="http://schemas.microsoft.com/office/drawing/2014/main" id="{5ECB98B5-0268-F747-90C7-69EE0186D355}"/>
              </a:ext>
            </a:extLst>
          </p:cNvPr>
          <p:cNvPicPr>
            <a:picLocks noChangeAspect="1"/>
          </p:cNvPicPr>
          <p:nvPr/>
        </p:nvPicPr>
        <p:blipFill>
          <a:blip r:embed="rId2"/>
          <a:stretch>
            <a:fillRect/>
          </a:stretch>
        </p:blipFill>
        <p:spPr>
          <a:xfrm>
            <a:off x="10910079" y="3610949"/>
            <a:ext cx="789552" cy="1571627"/>
          </a:xfrm>
          <a:prstGeom prst="rect">
            <a:avLst/>
          </a:prstGeom>
        </p:spPr>
      </p:pic>
    </p:spTree>
    <p:extLst>
      <p:ext uri="{BB962C8B-B14F-4D97-AF65-F5344CB8AC3E}">
        <p14:creationId xmlns:p14="http://schemas.microsoft.com/office/powerpoint/2010/main" val="179529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F964938-90C6-977E-C2A5-5A72501EEEDD}"/>
              </a:ext>
            </a:extLst>
          </p:cNvPr>
          <p:cNvSpPr txBox="1"/>
          <p:nvPr/>
        </p:nvSpPr>
        <p:spPr>
          <a:xfrm>
            <a:off x="459774" y="197346"/>
            <a:ext cx="8696583" cy="6463308"/>
          </a:xfrm>
          <a:prstGeom prst="rect">
            <a:avLst/>
          </a:prstGeom>
          <a:solidFill>
            <a:schemeClr val="tx1"/>
          </a:solidFill>
        </p:spPr>
        <p:txBody>
          <a:bodyPr wrap="square">
            <a:spAutoFit/>
          </a:bodyPr>
          <a:lstStyle/>
          <a:p>
            <a:r>
              <a:rPr lang="pt-BR" b="0" dirty="0" err="1">
                <a:solidFill>
                  <a:srgbClr val="C586C0"/>
                </a:solidFill>
                <a:effectLst/>
                <a:latin typeface="Courier New" panose="02070309020205020404" pitchFamily="49" charset="0"/>
              </a:rPr>
              <a:t>from</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filterpy.kalman</a:t>
            </a:r>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import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KalmanFilter</a:t>
            </a:r>
            <a:endParaRPr lang="pt-BR" b="0" dirty="0">
              <a:solidFill>
                <a:srgbClr val="D4D4D4"/>
              </a:solidFill>
              <a:effectLst/>
              <a:latin typeface="Courier New" panose="02070309020205020404" pitchFamily="49" charset="0"/>
            </a:endParaRPr>
          </a:p>
          <a:p>
            <a:r>
              <a:rPr lang="pt-BR" b="0" dirty="0" err="1">
                <a:solidFill>
                  <a:srgbClr val="C586C0"/>
                </a:solidFill>
                <a:effectLst/>
                <a:latin typeface="Courier New" panose="02070309020205020404" pitchFamily="49" charset="0"/>
              </a:rPr>
              <a:t>from</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filterpy.common</a:t>
            </a:r>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import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Q_discrete_white_noise</a:t>
            </a:r>
            <a:endParaRPr lang="pt-BR" b="0" dirty="0">
              <a:solidFill>
                <a:srgbClr val="D4D4D4"/>
              </a:solidFill>
              <a:effectLst/>
              <a:latin typeface="Courier New" panose="02070309020205020404" pitchFamily="49" charset="0"/>
            </a:endParaRPr>
          </a:p>
          <a:p>
            <a:br>
              <a:rPr lang="pt-BR" b="0" dirty="0">
                <a:solidFill>
                  <a:srgbClr val="D4D4D4"/>
                </a:solidFill>
                <a:effectLst/>
                <a:latin typeface="Courier New" panose="02070309020205020404" pitchFamily="49" charset="0"/>
              </a:rPr>
            </a:br>
            <a:r>
              <a:rPr lang="pt-BR" b="0" dirty="0" err="1">
                <a:solidFill>
                  <a:srgbClr val="569CD6"/>
                </a:solidFill>
                <a:effectLst/>
                <a:latin typeface="Courier New" panose="02070309020205020404" pitchFamily="49" charset="0"/>
              </a:rPr>
              <a:t>def</a:t>
            </a:r>
            <a:r>
              <a:rPr lang="pt-BR" b="0" dirty="0">
                <a:solidFill>
                  <a:srgbClr val="D4D4D4"/>
                </a:solidFill>
                <a:effectLst/>
                <a:latin typeface="Courier New" panose="02070309020205020404" pitchFamily="49" charset="0"/>
              </a:rPr>
              <a:t> </a:t>
            </a:r>
            <a:r>
              <a:rPr lang="pt-BR" b="0" dirty="0" err="1">
                <a:solidFill>
                  <a:srgbClr val="DCDCAA"/>
                </a:solidFill>
                <a:effectLst/>
                <a:latin typeface="Courier New" panose="02070309020205020404" pitchFamily="49" charset="0"/>
              </a:rPr>
              <a:t>pos_vel_filter</a:t>
            </a:r>
            <a:r>
              <a:rPr lang="pt-BR" b="0" dirty="0">
                <a:solidFill>
                  <a:srgbClr val="D4D4D4"/>
                </a:solidFill>
                <a:effectLst/>
                <a:latin typeface="Courier New" panose="02070309020205020404" pitchFamily="49" charset="0"/>
              </a:rPr>
              <a:t>(</a:t>
            </a:r>
            <a:r>
              <a:rPr lang="pt-BR" b="0" dirty="0">
                <a:solidFill>
                  <a:srgbClr val="9CDCFE"/>
                </a:solidFill>
                <a:effectLst/>
                <a:latin typeface="Courier New" panose="02070309020205020404" pitchFamily="49" charset="0"/>
              </a:rPr>
              <a:t>x</a:t>
            </a:r>
            <a:r>
              <a:rPr lang="pt-BR" b="0" dirty="0">
                <a:solidFill>
                  <a:srgbClr val="D4D4D4"/>
                </a:solidFill>
                <a:effectLst/>
                <a:latin typeface="Courier New" panose="02070309020205020404" pitchFamily="49" charset="0"/>
              </a:rPr>
              <a:t>, </a:t>
            </a:r>
            <a:r>
              <a:rPr lang="pt-BR" b="0" dirty="0">
                <a:solidFill>
                  <a:srgbClr val="9CDCFE"/>
                </a:solidFill>
                <a:effectLst/>
                <a:latin typeface="Courier New" panose="02070309020205020404" pitchFamily="49" charset="0"/>
              </a:rPr>
              <a:t>P</a:t>
            </a:r>
            <a:r>
              <a:rPr lang="pt-BR" b="0" dirty="0">
                <a:solidFill>
                  <a:srgbClr val="D4D4D4"/>
                </a:solidFill>
                <a:effectLst/>
                <a:latin typeface="Courier New" panose="02070309020205020404" pitchFamily="49" charset="0"/>
              </a:rPr>
              <a:t>, </a:t>
            </a:r>
            <a:r>
              <a:rPr lang="pt-BR" b="0" dirty="0">
                <a:solidFill>
                  <a:srgbClr val="9CDCFE"/>
                </a:solidFill>
                <a:effectLst/>
                <a:latin typeface="Courier New" panose="02070309020205020404" pitchFamily="49" charset="0"/>
              </a:rPr>
              <a:t>R</a:t>
            </a:r>
            <a:r>
              <a:rPr lang="pt-BR" b="0" dirty="0">
                <a:solidFill>
                  <a:srgbClr val="D4D4D4"/>
                </a:solidFill>
                <a:effectLst/>
                <a:latin typeface="Courier New" panose="02070309020205020404" pitchFamily="49" charset="0"/>
              </a:rPr>
              <a:t>, </a:t>
            </a:r>
            <a:r>
              <a:rPr lang="pt-BR" b="0" dirty="0">
                <a:solidFill>
                  <a:srgbClr val="9CDCFE"/>
                </a:solidFill>
                <a:effectLst/>
                <a:latin typeface="Courier New" panose="02070309020205020404" pitchFamily="49" charset="0"/>
              </a:rPr>
              <a:t>Q</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 </a:t>
            </a:r>
            <a:r>
              <a:rPr lang="pt-BR" b="0" dirty="0" err="1">
                <a:solidFill>
                  <a:srgbClr val="9CDCFE"/>
                </a:solidFill>
                <a:effectLst/>
                <a:latin typeface="Courier New" panose="02070309020205020404" pitchFamily="49" charset="0"/>
              </a:rPr>
              <a:t>dt</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1.0</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Returns</a:t>
            </a:r>
            <a:r>
              <a:rPr lang="pt-BR" b="0" dirty="0">
                <a:solidFill>
                  <a:srgbClr val="CE9178"/>
                </a:solidFill>
                <a:effectLst/>
                <a:latin typeface="Courier New" panose="02070309020205020404" pitchFamily="49" charset="0"/>
              </a:rPr>
              <a:t> a </a:t>
            </a:r>
            <a:r>
              <a:rPr lang="pt-BR" b="0" dirty="0" err="1">
                <a:solidFill>
                  <a:srgbClr val="CE9178"/>
                </a:solidFill>
                <a:effectLst/>
                <a:latin typeface="Courier New" panose="02070309020205020404" pitchFamily="49" charset="0"/>
              </a:rPr>
              <a:t>KalmanFilter</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which</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implements</a:t>
            </a:r>
            <a:r>
              <a:rPr lang="pt-BR" b="0" dirty="0">
                <a:solidFill>
                  <a:srgbClr val="CE9178"/>
                </a:solidFill>
                <a:effectLst/>
                <a:latin typeface="Courier New" panose="02070309020205020404" pitchFamily="49" charset="0"/>
              </a:rPr>
              <a:t> a</a:t>
            </a:r>
            <a:endParaRPr lang="pt-BR" b="0" dirty="0">
              <a:solidFill>
                <a:srgbClr val="D4D4D4"/>
              </a:solidFill>
              <a:effectLst/>
              <a:latin typeface="Courier New" panose="02070309020205020404" pitchFamily="49" charset="0"/>
            </a:endParaRPr>
          </a:p>
          <a:p>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constant</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velocity</a:t>
            </a:r>
            <a:r>
              <a:rPr lang="pt-BR" b="0" dirty="0">
                <a:solidFill>
                  <a:srgbClr val="CE9178"/>
                </a:solidFill>
                <a:effectLst/>
                <a:latin typeface="Courier New" panose="02070309020205020404" pitchFamily="49" charset="0"/>
              </a:rPr>
              <a:t> model for a </a:t>
            </a:r>
            <a:r>
              <a:rPr lang="pt-BR" b="0" dirty="0" err="1">
                <a:solidFill>
                  <a:srgbClr val="CE9178"/>
                </a:solidFill>
                <a:effectLst/>
                <a:latin typeface="Courier New" panose="02070309020205020404" pitchFamily="49" charset="0"/>
              </a:rPr>
              <a:t>state</a:t>
            </a:r>
            <a:r>
              <a:rPr lang="pt-BR" b="0" dirty="0">
                <a:solidFill>
                  <a:srgbClr val="CE9178"/>
                </a:solidFill>
                <a:effectLst/>
                <a:latin typeface="Courier New" panose="02070309020205020404" pitchFamily="49" charset="0"/>
              </a:rPr>
              <a:t> [x </a:t>
            </a:r>
            <a:r>
              <a:rPr lang="pt-BR" b="0" dirty="0" err="1">
                <a:solidFill>
                  <a:srgbClr val="CE9178"/>
                </a:solidFill>
                <a:effectLst/>
                <a:latin typeface="Courier New" panose="02070309020205020404" pitchFamily="49" charset="0"/>
              </a:rPr>
              <a:t>dx</a:t>
            </a:r>
            <a:r>
              <a:rPr lang="pt-BR" b="0" dirty="0">
                <a:solidFill>
                  <a:srgbClr val="CE9178"/>
                </a:solidFill>
                <a:effectLst/>
                <a:latin typeface="Courier New" panose="02070309020205020404" pitchFamily="49" charset="0"/>
              </a:rPr>
              <a:t>].T</a:t>
            </a:r>
            <a:endParaRPr lang="pt-BR" b="0" dirty="0">
              <a:solidFill>
                <a:srgbClr val="D4D4D4"/>
              </a:solidFill>
              <a:effectLst/>
              <a:latin typeface="Courier New" panose="02070309020205020404" pitchFamily="49" charset="0"/>
            </a:endParaRPr>
          </a:p>
          <a:p>
            <a:r>
              <a:rPr lang="pt-BR" b="0" dirty="0">
                <a:solidFill>
                  <a:srgbClr val="CE9178"/>
                </a:solidFill>
                <a:effectLst/>
                <a:latin typeface="Courier New" panose="02070309020205020404" pitchFamily="49" charset="0"/>
              </a:rPr>
              <a:t>    """</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KalmanFilter</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dim_x</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2</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dim_z</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kf.x</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x</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x</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location</a:t>
            </a:r>
            <a:r>
              <a:rPr lang="pt-BR" b="0" dirty="0">
                <a:solidFill>
                  <a:srgbClr val="6AA94F"/>
                </a:solidFill>
                <a:effectLst/>
                <a:latin typeface="Courier New" panose="02070309020205020404" pitchFamily="49" charset="0"/>
              </a:rPr>
              <a:t> and </a:t>
            </a:r>
            <a:r>
              <a:rPr lang="pt-BR" b="0" dirty="0" err="1">
                <a:solidFill>
                  <a:srgbClr val="6AA94F"/>
                </a:solidFill>
                <a:effectLst/>
                <a:latin typeface="Courier New" panose="02070309020205020404" pitchFamily="49" charset="0"/>
              </a:rPr>
              <a:t>velocity</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kf.F</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1</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state</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transition</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matrix</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kf.H</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1</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Measurement</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function</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kf.R</a:t>
            </a:r>
            <a:r>
              <a:rPr lang="pt-BR" b="0" dirty="0">
                <a:solidFill>
                  <a:srgbClr val="D4D4D4"/>
                </a:solidFill>
                <a:effectLst/>
                <a:latin typeface="Courier New" panose="02070309020205020404" pitchFamily="49" charset="0"/>
              </a:rPr>
              <a:t> *= R                     </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measurement</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uncertainty</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if</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np.isscalar</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P</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kf.P</a:t>
            </a:r>
            <a:r>
              <a:rPr lang="pt-BR" b="0" dirty="0">
                <a:solidFill>
                  <a:srgbClr val="D4D4D4"/>
                </a:solidFill>
                <a:effectLst/>
                <a:latin typeface="Courier New" panose="02070309020205020404" pitchFamily="49" charset="0"/>
              </a:rPr>
              <a:t> *= P                 </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covariance</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matrix</a:t>
            </a:r>
            <a:r>
              <a:rPr lang="pt-BR" b="0" dirty="0">
                <a:solidFill>
                  <a:srgbClr val="6AA94F"/>
                </a:solidFill>
                <a:effectLst/>
                <a:latin typeface="Courier New" panose="02070309020205020404" pitchFamily="49" charset="0"/>
              </a:rPr>
              <a:t> </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else</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kf.P</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 P               </a:t>
            </a:r>
            <a:r>
              <a:rPr lang="pt-BR" b="0" dirty="0">
                <a:solidFill>
                  <a:srgbClr val="6AA94F"/>
                </a:solidFill>
                <a:effectLst/>
                <a:latin typeface="Courier New" panose="02070309020205020404" pitchFamily="49" charset="0"/>
              </a:rPr>
              <a:t># [:] makes </a:t>
            </a:r>
            <a:r>
              <a:rPr lang="pt-BR" b="0" dirty="0" err="1">
                <a:solidFill>
                  <a:srgbClr val="6AA94F"/>
                </a:solidFill>
                <a:effectLst/>
                <a:latin typeface="Courier New" panose="02070309020205020404" pitchFamily="49" charset="0"/>
              </a:rPr>
              <a:t>deep</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copy</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if</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np.isscalar</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Q</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kf.Q</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Q_discrete_white_noise</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dim</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2</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4D4D4"/>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var=Q</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else</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kf.Q</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 Q</a:t>
            </a:r>
          </a:p>
          <a:p>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return</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a:t>
            </a:r>
            <a:endParaRPr lang="pt-BR" b="0" dirty="0">
              <a:solidFill>
                <a:srgbClr val="D4D4D4"/>
              </a:solidFill>
              <a:effectLst/>
              <a:latin typeface="Courier New" panose="02070309020205020404" pitchFamily="49" charset="0"/>
            </a:endParaRPr>
          </a:p>
        </p:txBody>
      </p:sp>
      <p:sp>
        <p:nvSpPr>
          <p:cNvPr id="4" name="CaixaDeTexto 3">
            <a:extLst>
              <a:ext uri="{FF2B5EF4-FFF2-40B4-BE49-F238E27FC236}">
                <a16:creationId xmlns:a16="http://schemas.microsoft.com/office/drawing/2014/main" id="{BE1F6D20-FA9C-B27F-F3D6-53E8CFB620C0}"/>
              </a:ext>
            </a:extLst>
          </p:cNvPr>
          <p:cNvSpPr txBox="1"/>
          <p:nvPr/>
        </p:nvSpPr>
        <p:spPr>
          <a:xfrm>
            <a:off x="459774" y="1031421"/>
            <a:ext cx="8484934" cy="1043564"/>
          </a:xfrm>
          <a:custGeom>
            <a:avLst/>
            <a:gdLst>
              <a:gd name="connsiteX0" fmla="*/ 0 w 8484934"/>
              <a:gd name="connsiteY0" fmla="*/ 0 h 1043564"/>
              <a:gd name="connsiteX1" fmla="*/ 311114 w 8484934"/>
              <a:gd name="connsiteY1" fmla="*/ 0 h 1043564"/>
              <a:gd name="connsiteX2" fmla="*/ 961626 w 8484934"/>
              <a:gd name="connsiteY2" fmla="*/ 0 h 1043564"/>
              <a:gd name="connsiteX3" fmla="*/ 1527288 w 8484934"/>
              <a:gd name="connsiteY3" fmla="*/ 0 h 1043564"/>
              <a:gd name="connsiteX4" fmla="*/ 2177800 w 8484934"/>
              <a:gd name="connsiteY4" fmla="*/ 0 h 1043564"/>
              <a:gd name="connsiteX5" fmla="*/ 2658613 w 8484934"/>
              <a:gd name="connsiteY5" fmla="*/ 0 h 1043564"/>
              <a:gd name="connsiteX6" fmla="*/ 2969727 w 8484934"/>
              <a:gd name="connsiteY6" fmla="*/ 0 h 1043564"/>
              <a:gd name="connsiteX7" fmla="*/ 3280841 w 8484934"/>
              <a:gd name="connsiteY7" fmla="*/ 0 h 1043564"/>
              <a:gd name="connsiteX8" fmla="*/ 3761654 w 8484934"/>
              <a:gd name="connsiteY8" fmla="*/ 0 h 1043564"/>
              <a:gd name="connsiteX9" fmla="*/ 4242467 w 8484934"/>
              <a:gd name="connsiteY9" fmla="*/ 0 h 1043564"/>
              <a:gd name="connsiteX10" fmla="*/ 4892979 w 8484934"/>
              <a:gd name="connsiteY10" fmla="*/ 0 h 1043564"/>
              <a:gd name="connsiteX11" fmla="*/ 5458641 w 8484934"/>
              <a:gd name="connsiteY11" fmla="*/ 0 h 1043564"/>
              <a:gd name="connsiteX12" fmla="*/ 6024303 w 8484934"/>
              <a:gd name="connsiteY12" fmla="*/ 0 h 1043564"/>
              <a:gd name="connsiteX13" fmla="*/ 6759664 w 8484934"/>
              <a:gd name="connsiteY13" fmla="*/ 0 h 1043564"/>
              <a:gd name="connsiteX14" fmla="*/ 7495025 w 8484934"/>
              <a:gd name="connsiteY14" fmla="*/ 0 h 1043564"/>
              <a:gd name="connsiteX15" fmla="*/ 8484934 w 8484934"/>
              <a:gd name="connsiteY15" fmla="*/ 0 h 1043564"/>
              <a:gd name="connsiteX16" fmla="*/ 8484934 w 8484934"/>
              <a:gd name="connsiteY16" fmla="*/ 490475 h 1043564"/>
              <a:gd name="connsiteX17" fmla="*/ 8484934 w 8484934"/>
              <a:gd name="connsiteY17" fmla="*/ 1043564 h 1043564"/>
              <a:gd name="connsiteX18" fmla="*/ 8088970 w 8484934"/>
              <a:gd name="connsiteY18" fmla="*/ 1043564 h 1043564"/>
              <a:gd name="connsiteX19" fmla="*/ 7353609 w 8484934"/>
              <a:gd name="connsiteY19" fmla="*/ 1043564 h 1043564"/>
              <a:gd name="connsiteX20" fmla="*/ 6872797 w 8484934"/>
              <a:gd name="connsiteY20" fmla="*/ 1043564 h 1043564"/>
              <a:gd name="connsiteX21" fmla="*/ 6476833 w 8484934"/>
              <a:gd name="connsiteY21" fmla="*/ 1043564 h 1043564"/>
              <a:gd name="connsiteX22" fmla="*/ 6080869 w 8484934"/>
              <a:gd name="connsiteY22" fmla="*/ 1043564 h 1043564"/>
              <a:gd name="connsiteX23" fmla="*/ 5430358 w 8484934"/>
              <a:gd name="connsiteY23" fmla="*/ 1043564 h 1043564"/>
              <a:gd name="connsiteX24" fmla="*/ 4694997 w 8484934"/>
              <a:gd name="connsiteY24" fmla="*/ 1043564 h 1043564"/>
              <a:gd name="connsiteX25" fmla="*/ 4044485 w 8484934"/>
              <a:gd name="connsiteY25" fmla="*/ 1043564 h 1043564"/>
              <a:gd name="connsiteX26" fmla="*/ 3648522 w 8484934"/>
              <a:gd name="connsiteY26" fmla="*/ 1043564 h 1043564"/>
              <a:gd name="connsiteX27" fmla="*/ 3337407 w 8484934"/>
              <a:gd name="connsiteY27" fmla="*/ 1043564 h 1043564"/>
              <a:gd name="connsiteX28" fmla="*/ 2771745 w 8484934"/>
              <a:gd name="connsiteY28" fmla="*/ 1043564 h 1043564"/>
              <a:gd name="connsiteX29" fmla="*/ 2206083 w 8484934"/>
              <a:gd name="connsiteY29" fmla="*/ 1043564 h 1043564"/>
              <a:gd name="connsiteX30" fmla="*/ 1470722 w 8484934"/>
              <a:gd name="connsiteY30" fmla="*/ 1043564 h 1043564"/>
              <a:gd name="connsiteX31" fmla="*/ 735361 w 8484934"/>
              <a:gd name="connsiteY31" fmla="*/ 1043564 h 1043564"/>
              <a:gd name="connsiteX32" fmla="*/ 0 w 8484934"/>
              <a:gd name="connsiteY32" fmla="*/ 1043564 h 1043564"/>
              <a:gd name="connsiteX33" fmla="*/ 0 w 8484934"/>
              <a:gd name="connsiteY33" fmla="*/ 553089 h 1043564"/>
              <a:gd name="connsiteX34" fmla="*/ 0 w 8484934"/>
              <a:gd name="connsiteY34" fmla="*/ 0 h 104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484934" h="1043564" extrusionOk="0">
                <a:moveTo>
                  <a:pt x="0" y="0"/>
                </a:moveTo>
                <a:cubicBezTo>
                  <a:pt x="125098" y="-14759"/>
                  <a:pt x="201605" y="1758"/>
                  <a:pt x="311114" y="0"/>
                </a:cubicBezTo>
                <a:cubicBezTo>
                  <a:pt x="420623" y="-1758"/>
                  <a:pt x="642847" y="62405"/>
                  <a:pt x="961626" y="0"/>
                </a:cubicBezTo>
                <a:cubicBezTo>
                  <a:pt x="1280405" y="-62405"/>
                  <a:pt x="1276645" y="55674"/>
                  <a:pt x="1527288" y="0"/>
                </a:cubicBezTo>
                <a:cubicBezTo>
                  <a:pt x="1777931" y="-55674"/>
                  <a:pt x="1869781" y="28533"/>
                  <a:pt x="2177800" y="0"/>
                </a:cubicBezTo>
                <a:cubicBezTo>
                  <a:pt x="2485819" y="-28533"/>
                  <a:pt x="2518680" y="42256"/>
                  <a:pt x="2658613" y="0"/>
                </a:cubicBezTo>
                <a:cubicBezTo>
                  <a:pt x="2798546" y="-42256"/>
                  <a:pt x="2874712" y="5405"/>
                  <a:pt x="2969727" y="0"/>
                </a:cubicBezTo>
                <a:cubicBezTo>
                  <a:pt x="3064742" y="-5405"/>
                  <a:pt x="3187627" y="16270"/>
                  <a:pt x="3280841" y="0"/>
                </a:cubicBezTo>
                <a:cubicBezTo>
                  <a:pt x="3374055" y="-16270"/>
                  <a:pt x="3602912" y="46467"/>
                  <a:pt x="3761654" y="0"/>
                </a:cubicBezTo>
                <a:cubicBezTo>
                  <a:pt x="3920396" y="-46467"/>
                  <a:pt x="4127632" y="53000"/>
                  <a:pt x="4242467" y="0"/>
                </a:cubicBezTo>
                <a:cubicBezTo>
                  <a:pt x="4357302" y="-53000"/>
                  <a:pt x="4613875" y="61690"/>
                  <a:pt x="4892979" y="0"/>
                </a:cubicBezTo>
                <a:cubicBezTo>
                  <a:pt x="5172083" y="-61690"/>
                  <a:pt x="5313913" y="48234"/>
                  <a:pt x="5458641" y="0"/>
                </a:cubicBezTo>
                <a:cubicBezTo>
                  <a:pt x="5603369" y="-48234"/>
                  <a:pt x="5811584" y="39270"/>
                  <a:pt x="6024303" y="0"/>
                </a:cubicBezTo>
                <a:cubicBezTo>
                  <a:pt x="6237022" y="-39270"/>
                  <a:pt x="6552747" y="33282"/>
                  <a:pt x="6759664" y="0"/>
                </a:cubicBezTo>
                <a:cubicBezTo>
                  <a:pt x="6966581" y="-33282"/>
                  <a:pt x="7228490" y="45522"/>
                  <a:pt x="7495025" y="0"/>
                </a:cubicBezTo>
                <a:cubicBezTo>
                  <a:pt x="7761560" y="-45522"/>
                  <a:pt x="8250096" y="90582"/>
                  <a:pt x="8484934" y="0"/>
                </a:cubicBezTo>
                <a:cubicBezTo>
                  <a:pt x="8538027" y="167939"/>
                  <a:pt x="8481828" y="260784"/>
                  <a:pt x="8484934" y="490475"/>
                </a:cubicBezTo>
                <a:cubicBezTo>
                  <a:pt x="8488040" y="720167"/>
                  <a:pt x="8453012" y="789470"/>
                  <a:pt x="8484934" y="1043564"/>
                </a:cubicBezTo>
                <a:cubicBezTo>
                  <a:pt x="8390124" y="1065283"/>
                  <a:pt x="8245043" y="1006871"/>
                  <a:pt x="8088970" y="1043564"/>
                </a:cubicBezTo>
                <a:cubicBezTo>
                  <a:pt x="7932897" y="1080257"/>
                  <a:pt x="7701832" y="1006752"/>
                  <a:pt x="7353609" y="1043564"/>
                </a:cubicBezTo>
                <a:cubicBezTo>
                  <a:pt x="7005386" y="1080376"/>
                  <a:pt x="7070487" y="1002176"/>
                  <a:pt x="6872797" y="1043564"/>
                </a:cubicBezTo>
                <a:cubicBezTo>
                  <a:pt x="6675107" y="1084952"/>
                  <a:pt x="6653748" y="1008616"/>
                  <a:pt x="6476833" y="1043564"/>
                </a:cubicBezTo>
                <a:cubicBezTo>
                  <a:pt x="6299918" y="1078512"/>
                  <a:pt x="6252448" y="1009741"/>
                  <a:pt x="6080869" y="1043564"/>
                </a:cubicBezTo>
                <a:cubicBezTo>
                  <a:pt x="5909290" y="1077387"/>
                  <a:pt x="5694262" y="1011596"/>
                  <a:pt x="5430358" y="1043564"/>
                </a:cubicBezTo>
                <a:cubicBezTo>
                  <a:pt x="5166454" y="1075532"/>
                  <a:pt x="4889705" y="998588"/>
                  <a:pt x="4694997" y="1043564"/>
                </a:cubicBezTo>
                <a:cubicBezTo>
                  <a:pt x="4500289" y="1088540"/>
                  <a:pt x="4216371" y="1005170"/>
                  <a:pt x="4044485" y="1043564"/>
                </a:cubicBezTo>
                <a:cubicBezTo>
                  <a:pt x="3872599" y="1081958"/>
                  <a:pt x="3832595" y="1015927"/>
                  <a:pt x="3648522" y="1043564"/>
                </a:cubicBezTo>
                <a:cubicBezTo>
                  <a:pt x="3464449" y="1071201"/>
                  <a:pt x="3469846" y="1031077"/>
                  <a:pt x="3337407" y="1043564"/>
                </a:cubicBezTo>
                <a:cubicBezTo>
                  <a:pt x="3204969" y="1056051"/>
                  <a:pt x="2916986" y="1014802"/>
                  <a:pt x="2771745" y="1043564"/>
                </a:cubicBezTo>
                <a:cubicBezTo>
                  <a:pt x="2626504" y="1072326"/>
                  <a:pt x="2442060" y="1010690"/>
                  <a:pt x="2206083" y="1043564"/>
                </a:cubicBezTo>
                <a:cubicBezTo>
                  <a:pt x="1970106" y="1076438"/>
                  <a:pt x="1773747" y="1001994"/>
                  <a:pt x="1470722" y="1043564"/>
                </a:cubicBezTo>
                <a:cubicBezTo>
                  <a:pt x="1167697" y="1085134"/>
                  <a:pt x="988881" y="1002354"/>
                  <a:pt x="735361" y="1043564"/>
                </a:cubicBezTo>
                <a:cubicBezTo>
                  <a:pt x="481841" y="1084774"/>
                  <a:pt x="354570" y="991258"/>
                  <a:pt x="0" y="1043564"/>
                </a:cubicBezTo>
                <a:cubicBezTo>
                  <a:pt x="-44802" y="835451"/>
                  <a:pt x="3824" y="689662"/>
                  <a:pt x="0" y="553089"/>
                </a:cubicBezTo>
                <a:cubicBezTo>
                  <a:pt x="-3824" y="416517"/>
                  <a:pt x="42410" y="253835"/>
                  <a:pt x="0" y="0"/>
                </a:cubicBezTo>
                <a:close/>
              </a:path>
            </a:pathLst>
          </a:custGeom>
          <a:noFill/>
          <a:ln w="28575">
            <a:solidFill>
              <a:schemeClr val="accent6"/>
            </a:solidFill>
            <a:extLst>
              <a:ext uri="{C807C97D-BFC1-408E-A445-0C87EB9F89A2}">
                <ask:lineSketchStyleProps xmlns:ask="http://schemas.microsoft.com/office/drawing/2018/sketchyshapes" sd="645746578">
                  <a:prstGeom prst="rect">
                    <a:avLst/>
                  </a:prstGeom>
                  <ask:type>
                    <ask:lineSketchScribble/>
                  </ask:type>
                </ask:lineSketchStyleProps>
              </a:ext>
            </a:extLst>
          </a:ln>
        </p:spPr>
        <p:txBody>
          <a:bodyPr wrap="square" tIns="108000" bIns="36000" rtlCol="0">
            <a:noAutofit/>
          </a:bodyPr>
          <a:lstStyle/>
          <a:p>
            <a:pPr algn="r">
              <a:lnSpc>
                <a:spcPts val="1600"/>
              </a:lnSpc>
            </a:pPr>
            <a:endParaRPr lang="pt-BR" sz="2400" dirty="0">
              <a:solidFill>
                <a:schemeClr val="accent4"/>
              </a:solidFill>
              <a:latin typeface="Cordia New" panose="020B0304020202020204" pitchFamily="34" charset="-34"/>
              <a:cs typeface="Cordia New" panose="020B0304020202020204" pitchFamily="34" charset="-34"/>
            </a:endParaRPr>
          </a:p>
        </p:txBody>
      </p:sp>
      <p:sp>
        <p:nvSpPr>
          <p:cNvPr id="5" name="CaixaDeTexto 4">
            <a:extLst>
              <a:ext uri="{FF2B5EF4-FFF2-40B4-BE49-F238E27FC236}">
                <a16:creationId xmlns:a16="http://schemas.microsoft.com/office/drawing/2014/main" id="{1CEEE1DD-F569-1FC9-61CB-297794DC7EF7}"/>
              </a:ext>
            </a:extLst>
          </p:cNvPr>
          <p:cNvSpPr txBox="1"/>
          <p:nvPr/>
        </p:nvSpPr>
        <p:spPr>
          <a:xfrm>
            <a:off x="459775" y="2358072"/>
            <a:ext cx="8484934" cy="326513"/>
          </a:xfrm>
          <a:custGeom>
            <a:avLst/>
            <a:gdLst>
              <a:gd name="connsiteX0" fmla="*/ 0 w 8484934"/>
              <a:gd name="connsiteY0" fmla="*/ 0 h 326513"/>
              <a:gd name="connsiteX1" fmla="*/ 650512 w 8484934"/>
              <a:gd name="connsiteY1" fmla="*/ 0 h 326513"/>
              <a:gd name="connsiteX2" fmla="*/ 961626 w 8484934"/>
              <a:gd name="connsiteY2" fmla="*/ 0 h 326513"/>
              <a:gd name="connsiteX3" fmla="*/ 1442439 w 8484934"/>
              <a:gd name="connsiteY3" fmla="*/ 0 h 326513"/>
              <a:gd name="connsiteX4" fmla="*/ 2008101 w 8484934"/>
              <a:gd name="connsiteY4" fmla="*/ 0 h 326513"/>
              <a:gd name="connsiteX5" fmla="*/ 2404065 w 8484934"/>
              <a:gd name="connsiteY5" fmla="*/ 0 h 326513"/>
              <a:gd name="connsiteX6" fmla="*/ 2969727 w 8484934"/>
              <a:gd name="connsiteY6" fmla="*/ 0 h 326513"/>
              <a:gd name="connsiteX7" fmla="*/ 3535389 w 8484934"/>
              <a:gd name="connsiteY7" fmla="*/ 0 h 326513"/>
              <a:gd name="connsiteX8" fmla="*/ 4016202 w 8484934"/>
              <a:gd name="connsiteY8" fmla="*/ 0 h 326513"/>
              <a:gd name="connsiteX9" fmla="*/ 4581864 w 8484934"/>
              <a:gd name="connsiteY9" fmla="*/ 0 h 326513"/>
              <a:gd name="connsiteX10" fmla="*/ 4977828 w 8484934"/>
              <a:gd name="connsiteY10" fmla="*/ 0 h 326513"/>
              <a:gd name="connsiteX11" fmla="*/ 5628340 w 8484934"/>
              <a:gd name="connsiteY11" fmla="*/ 0 h 326513"/>
              <a:gd name="connsiteX12" fmla="*/ 5939454 w 8484934"/>
              <a:gd name="connsiteY12" fmla="*/ 0 h 326513"/>
              <a:gd name="connsiteX13" fmla="*/ 6589965 w 8484934"/>
              <a:gd name="connsiteY13" fmla="*/ 0 h 326513"/>
              <a:gd name="connsiteX14" fmla="*/ 7240477 w 8484934"/>
              <a:gd name="connsiteY14" fmla="*/ 0 h 326513"/>
              <a:gd name="connsiteX15" fmla="*/ 7975838 w 8484934"/>
              <a:gd name="connsiteY15" fmla="*/ 0 h 326513"/>
              <a:gd name="connsiteX16" fmla="*/ 8484934 w 8484934"/>
              <a:gd name="connsiteY16" fmla="*/ 0 h 326513"/>
              <a:gd name="connsiteX17" fmla="*/ 8484934 w 8484934"/>
              <a:gd name="connsiteY17" fmla="*/ 326513 h 326513"/>
              <a:gd name="connsiteX18" fmla="*/ 7834422 w 8484934"/>
              <a:gd name="connsiteY18" fmla="*/ 326513 h 326513"/>
              <a:gd name="connsiteX19" fmla="*/ 7438459 w 8484934"/>
              <a:gd name="connsiteY19" fmla="*/ 326513 h 326513"/>
              <a:gd name="connsiteX20" fmla="*/ 6872797 w 8484934"/>
              <a:gd name="connsiteY20" fmla="*/ 326513 h 326513"/>
              <a:gd name="connsiteX21" fmla="*/ 6137436 w 8484934"/>
              <a:gd name="connsiteY21" fmla="*/ 326513 h 326513"/>
              <a:gd name="connsiteX22" fmla="*/ 5826321 w 8484934"/>
              <a:gd name="connsiteY22" fmla="*/ 326513 h 326513"/>
              <a:gd name="connsiteX23" fmla="*/ 5090960 w 8484934"/>
              <a:gd name="connsiteY23" fmla="*/ 326513 h 326513"/>
              <a:gd name="connsiteX24" fmla="*/ 4779846 w 8484934"/>
              <a:gd name="connsiteY24" fmla="*/ 326513 h 326513"/>
              <a:gd name="connsiteX25" fmla="*/ 4044485 w 8484934"/>
              <a:gd name="connsiteY25" fmla="*/ 326513 h 326513"/>
              <a:gd name="connsiteX26" fmla="*/ 3563672 w 8484934"/>
              <a:gd name="connsiteY26" fmla="*/ 326513 h 326513"/>
              <a:gd name="connsiteX27" fmla="*/ 3252558 w 8484934"/>
              <a:gd name="connsiteY27" fmla="*/ 326513 h 326513"/>
              <a:gd name="connsiteX28" fmla="*/ 2602046 w 8484934"/>
              <a:gd name="connsiteY28" fmla="*/ 326513 h 326513"/>
              <a:gd name="connsiteX29" fmla="*/ 2121234 w 8484934"/>
              <a:gd name="connsiteY29" fmla="*/ 326513 h 326513"/>
              <a:gd name="connsiteX30" fmla="*/ 1555571 w 8484934"/>
              <a:gd name="connsiteY30" fmla="*/ 326513 h 326513"/>
              <a:gd name="connsiteX31" fmla="*/ 989909 w 8484934"/>
              <a:gd name="connsiteY31" fmla="*/ 326513 h 326513"/>
              <a:gd name="connsiteX32" fmla="*/ 0 w 8484934"/>
              <a:gd name="connsiteY32" fmla="*/ 326513 h 326513"/>
              <a:gd name="connsiteX33" fmla="*/ 0 w 8484934"/>
              <a:gd name="connsiteY33" fmla="*/ 0 h 3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484934" h="326513" extrusionOk="0">
                <a:moveTo>
                  <a:pt x="0" y="0"/>
                </a:moveTo>
                <a:cubicBezTo>
                  <a:pt x="195898" y="-8687"/>
                  <a:pt x="461772" y="15800"/>
                  <a:pt x="650512" y="0"/>
                </a:cubicBezTo>
                <a:cubicBezTo>
                  <a:pt x="839252" y="-15800"/>
                  <a:pt x="873981" y="27258"/>
                  <a:pt x="961626" y="0"/>
                </a:cubicBezTo>
                <a:cubicBezTo>
                  <a:pt x="1049271" y="-27258"/>
                  <a:pt x="1273350" y="38854"/>
                  <a:pt x="1442439" y="0"/>
                </a:cubicBezTo>
                <a:cubicBezTo>
                  <a:pt x="1611528" y="-38854"/>
                  <a:pt x="1768460" y="59982"/>
                  <a:pt x="2008101" y="0"/>
                </a:cubicBezTo>
                <a:cubicBezTo>
                  <a:pt x="2247742" y="-59982"/>
                  <a:pt x="2244322" y="10189"/>
                  <a:pt x="2404065" y="0"/>
                </a:cubicBezTo>
                <a:cubicBezTo>
                  <a:pt x="2563808" y="-10189"/>
                  <a:pt x="2842965" y="100"/>
                  <a:pt x="2969727" y="0"/>
                </a:cubicBezTo>
                <a:cubicBezTo>
                  <a:pt x="3096489" y="-100"/>
                  <a:pt x="3265029" y="15475"/>
                  <a:pt x="3535389" y="0"/>
                </a:cubicBezTo>
                <a:cubicBezTo>
                  <a:pt x="3805749" y="-15475"/>
                  <a:pt x="3916594" y="27672"/>
                  <a:pt x="4016202" y="0"/>
                </a:cubicBezTo>
                <a:cubicBezTo>
                  <a:pt x="4115810" y="-27672"/>
                  <a:pt x="4435148" y="56655"/>
                  <a:pt x="4581864" y="0"/>
                </a:cubicBezTo>
                <a:cubicBezTo>
                  <a:pt x="4728580" y="-56655"/>
                  <a:pt x="4843917" y="17332"/>
                  <a:pt x="4977828" y="0"/>
                </a:cubicBezTo>
                <a:cubicBezTo>
                  <a:pt x="5111739" y="-17332"/>
                  <a:pt x="5402048" y="33194"/>
                  <a:pt x="5628340" y="0"/>
                </a:cubicBezTo>
                <a:cubicBezTo>
                  <a:pt x="5854632" y="-33194"/>
                  <a:pt x="5852884" y="6595"/>
                  <a:pt x="5939454" y="0"/>
                </a:cubicBezTo>
                <a:cubicBezTo>
                  <a:pt x="6026024" y="-6595"/>
                  <a:pt x="6322963" y="19194"/>
                  <a:pt x="6589965" y="0"/>
                </a:cubicBezTo>
                <a:cubicBezTo>
                  <a:pt x="6856967" y="-19194"/>
                  <a:pt x="6964792" y="19270"/>
                  <a:pt x="7240477" y="0"/>
                </a:cubicBezTo>
                <a:cubicBezTo>
                  <a:pt x="7516162" y="-19270"/>
                  <a:pt x="7626089" y="41026"/>
                  <a:pt x="7975838" y="0"/>
                </a:cubicBezTo>
                <a:cubicBezTo>
                  <a:pt x="8325587" y="-41026"/>
                  <a:pt x="8351784" y="4790"/>
                  <a:pt x="8484934" y="0"/>
                </a:cubicBezTo>
                <a:cubicBezTo>
                  <a:pt x="8499684" y="145965"/>
                  <a:pt x="8454877" y="258561"/>
                  <a:pt x="8484934" y="326513"/>
                </a:cubicBezTo>
                <a:cubicBezTo>
                  <a:pt x="8283488" y="333114"/>
                  <a:pt x="8143633" y="283735"/>
                  <a:pt x="7834422" y="326513"/>
                </a:cubicBezTo>
                <a:cubicBezTo>
                  <a:pt x="7525211" y="369291"/>
                  <a:pt x="7591193" y="303011"/>
                  <a:pt x="7438459" y="326513"/>
                </a:cubicBezTo>
                <a:cubicBezTo>
                  <a:pt x="7285725" y="350015"/>
                  <a:pt x="7082690" y="322634"/>
                  <a:pt x="6872797" y="326513"/>
                </a:cubicBezTo>
                <a:cubicBezTo>
                  <a:pt x="6662904" y="330392"/>
                  <a:pt x="6467758" y="260650"/>
                  <a:pt x="6137436" y="326513"/>
                </a:cubicBezTo>
                <a:cubicBezTo>
                  <a:pt x="5807114" y="392376"/>
                  <a:pt x="5935683" y="290988"/>
                  <a:pt x="5826321" y="326513"/>
                </a:cubicBezTo>
                <a:cubicBezTo>
                  <a:pt x="5716960" y="362038"/>
                  <a:pt x="5342043" y="284251"/>
                  <a:pt x="5090960" y="326513"/>
                </a:cubicBezTo>
                <a:cubicBezTo>
                  <a:pt x="4839877" y="368775"/>
                  <a:pt x="4897962" y="303796"/>
                  <a:pt x="4779846" y="326513"/>
                </a:cubicBezTo>
                <a:cubicBezTo>
                  <a:pt x="4661730" y="349230"/>
                  <a:pt x="4362404" y="277118"/>
                  <a:pt x="4044485" y="326513"/>
                </a:cubicBezTo>
                <a:cubicBezTo>
                  <a:pt x="3726566" y="375908"/>
                  <a:pt x="3800870" y="323175"/>
                  <a:pt x="3563672" y="326513"/>
                </a:cubicBezTo>
                <a:cubicBezTo>
                  <a:pt x="3326474" y="329851"/>
                  <a:pt x="3397315" y="307265"/>
                  <a:pt x="3252558" y="326513"/>
                </a:cubicBezTo>
                <a:cubicBezTo>
                  <a:pt x="3107801" y="345761"/>
                  <a:pt x="2748584" y="254590"/>
                  <a:pt x="2602046" y="326513"/>
                </a:cubicBezTo>
                <a:cubicBezTo>
                  <a:pt x="2455508" y="398436"/>
                  <a:pt x="2310316" y="298897"/>
                  <a:pt x="2121234" y="326513"/>
                </a:cubicBezTo>
                <a:cubicBezTo>
                  <a:pt x="1932152" y="354129"/>
                  <a:pt x="1835404" y="275402"/>
                  <a:pt x="1555571" y="326513"/>
                </a:cubicBezTo>
                <a:cubicBezTo>
                  <a:pt x="1275738" y="377624"/>
                  <a:pt x="1167185" y="269617"/>
                  <a:pt x="989909" y="326513"/>
                </a:cubicBezTo>
                <a:cubicBezTo>
                  <a:pt x="812633" y="383409"/>
                  <a:pt x="400327" y="278784"/>
                  <a:pt x="0" y="326513"/>
                </a:cubicBezTo>
                <a:cubicBezTo>
                  <a:pt x="-37571" y="243208"/>
                  <a:pt x="4133" y="90443"/>
                  <a:pt x="0" y="0"/>
                </a:cubicBezTo>
                <a:close/>
              </a:path>
            </a:pathLst>
          </a:custGeom>
          <a:noFill/>
          <a:ln w="28575">
            <a:solidFill>
              <a:schemeClr val="accent2">
                <a:lumMod val="40000"/>
                <a:lumOff val="6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spcBef>
                <a:spcPts val="600"/>
              </a:spcBef>
            </a:pPr>
            <a:endParaRPr lang="pt-BR" sz="2400" dirty="0">
              <a:solidFill>
                <a:schemeClr val="accent2"/>
              </a:solidFill>
              <a:latin typeface="Cordia New" panose="020B0304020202020204" pitchFamily="34" charset="-34"/>
              <a:cs typeface="Cordia New" panose="020B0304020202020204" pitchFamily="34" charset="-34"/>
            </a:endParaRPr>
          </a:p>
        </p:txBody>
      </p:sp>
      <p:sp>
        <p:nvSpPr>
          <p:cNvPr id="6" name="CaixaDeTexto 5">
            <a:extLst>
              <a:ext uri="{FF2B5EF4-FFF2-40B4-BE49-F238E27FC236}">
                <a16:creationId xmlns:a16="http://schemas.microsoft.com/office/drawing/2014/main" id="{8EE3E0EC-591B-7238-687A-2241B2BA63B2}"/>
              </a:ext>
            </a:extLst>
          </p:cNvPr>
          <p:cNvSpPr txBox="1"/>
          <p:nvPr/>
        </p:nvSpPr>
        <p:spPr>
          <a:xfrm>
            <a:off x="459774" y="2727404"/>
            <a:ext cx="8484934" cy="3567887"/>
          </a:xfrm>
          <a:custGeom>
            <a:avLst/>
            <a:gdLst>
              <a:gd name="connsiteX0" fmla="*/ 0 w 8484934"/>
              <a:gd name="connsiteY0" fmla="*/ 0 h 3567887"/>
              <a:gd name="connsiteX1" fmla="*/ 650512 w 8484934"/>
              <a:gd name="connsiteY1" fmla="*/ 0 h 3567887"/>
              <a:gd name="connsiteX2" fmla="*/ 961626 w 8484934"/>
              <a:gd name="connsiteY2" fmla="*/ 0 h 3567887"/>
              <a:gd name="connsiteX3" fmla="*/ 1442439 w 8484934"/>
              <a:gd name="connsiteY3" fmla="*/ 0 h 3567887"/>
              <a:gd name="connsiteX4" fmla="*/ 2008101 w 8484934"/>
              <a:gd name="connsiteY4" fmla="*/ 0 h 3567887"/>
              <a:gd name="connsiteX5" fmla="*/ 2404065 w 8484934"/>
              <a:gd name="connsiteY5" fmla="*/ 0 h 3567887"/>
              <a:gd name="connsiteX6" fmla="*/ 2969727 w 8484934"/>
              <a:gd name="connsiteY6" fmla="*/ 0 h 3567887"/>
              <a:gd name="connsiteX7" fmla="*/ 3535389 w 8484934"/>
              <a:gd name="connsiteY7" fmla="*/ 0 h 3567887"/>
              <a:gd name="connsiteX8" fmla="*/ 4016202 w 8484934"/>
              <a:gd name="connsiteY8" fmla="*/ 0 h 3567887"/>
              <a:gd name="connsiteX9" fmla="*/ 4581864 w 8484934"/>
              <a:gd name="connsiteY9" fmla="*/ 0 h 3567887"/>
              <a:gd name="connsiteX10" fmla="*/ 4977828 w 8484934"/>
              <a:gd name="connsiteY10" fmla="*/ 0 h 3567887"/>
              <a:gd name="connsiteX11" fmla="*/ 5628340 w 8484934"/>
              <a:gd name="connsiteY11" fmla="*/ 0 h 3567887"/>
              <a:gd name="connsiteX12" fmla="*/ 5939454 w 8484934"/>
              <a:gd name="connsiteY12" fmla="*/ 0 h 3567887"/>
              <a:gd name="connsiteX13" fmla="*/ 6589965 w 8484934"/>
              <a:gd name="connsiteY13" fmla="*/ 0 h 3567887"/>
              <a:gd name="connsiteX14" fmla="*/ 7240477 w 8484934"/>
              <a:gd name="connsiteY14" fmla="*/ 0 h 3567887"/>
              <a:gd name="connsiteX15" fmla="*/ 7975838 w 8484934"/>
              <a:gd name="connsiteY15" fmla="*/ 0 h 3567887"/>
              <a:gd name="connsiteX16" fmla="*/ 8484934 w 8484934"/>
              <a:gd name="connsiteY16" fmla="*/ 0 h 3567887"/>
              <a:gd name="connsiteX17" fmla="*/ 8484934 w 8484934"/>
              <a:gd name="connsiteY17" fmla="*/ 594648 h 3567887"/>
              <a:gd name="connsiteX18" fmla="*/ 8484934 w 8484934"/>
              <a:gd name="connsiteY18" fmla="*/ 1224975 h 3567887"/>
              <a:gd name="connsiteX19" fmla="*/ 8484934 w 8484934"/>
              <a:gd name="connsiteY19" fmla="*/ 1712586 h 3567887"/>
              <a:gd name="connsiteX20" fmla="*/ 8484934 w 8484934"/>
              <a:gd name="connsiteY20" fmla="*/ 2200197 h 3567887"/>
              <a:gd name="connsiteX21" fmla="*/ 8484934 w 8484934"/>
              <a:gd name="connsiteY21" fmla="*/ 2830524 h 3567887"/>
              <a:gd name="connsiteX22" fmla="*/ 8484934 w 8484934"/>
              <a:gd name="connsiteY22" fmla="*/ 3567887 h 3567887"/>
              <a:gd name="connsiteX23" fmla="*/ 8088970 w 8484934"/>
              <a:gd name="connsiteY23" fmla="*/ 3567887 h 3567887"/>
              <a:gd name="connsiteX24" fmla="*/ 7777856 w 8484934"/>
              <a:gd name="connsiteY24" fmla="*/ 3567887 h 3567887"/>
              <a:gd name="connsiteX25" fmla="*/ 7042495 w 8484934"/>
              <a:gd name="connsiteY25" fmla="*/ 3567887 h 3567887"/>
              <a:gd name="connsiteX26" fmla="*/ 6561682 w 8484934"/>
              <a:gd name="connsiteY26" fmla="*/ 3567887 h 3567887"/>
              <a:gd name="connsiteX27" fmla="*/ 6250568 w 8484934"/>
              <a:gd name="connsiteY27" fmla="*/ 3567887 h 3567887"/>
              <a:gd name="connsiteX28" fmla="*/ 5600056 w 8484934"/>
              <a:gd name="connsiteY28" fmla="*/ 3567887 h 3567887"/>
              <a:gd name="connsiteX29" fmla="*/ 5119244 w 8484934"/>
              <a:gd name="connsiteY29" fmla="*/ 3567887 h 3567887"/>
              <a:gd name="connsiteX30" fmla="*/ 4553581 w 8484934"/>
              <a:gd name="connsiteY30" fmla="*/ 3567887 h 3567887"/>
              <a:gd name="connsiteX31" fmla="*/ 3987919 w 8484934"/>
              <a:gd name="connsiteY31" fmla="*/ 3567887 h 3567887"/>
              <a:gd name="connsiteX32" fmla="*/ 3422257 w 8484934"/>
              <a:gd name="connsiteY32" fmla="*/ 3567887 h 3567887"/>
              <a:gd name="connsiteX33" fmla="*/ 2941444 w 8484934"/>
              <a:gd name="connsiteY33" fmla="*/ 3567887 h 3567887"/>
              <a:gd name="connsiteX34" fmla="*/ 2545480 w 8484934"/>
              <a:gd name="connsiteY34" fmla="*/ 3567887 h 3567887"/>
              <a:gd name="connsiteX35" fmla="*/ 1894969 w 8484934"/>
              <a:gd name="connsiteY35" fmla="*/ 3567887 h 3567887"/>
              <a:gd name="connsiteX36" fmla="*/ 1414156 w 8484934"/>
              <a:gd name="connsiteY36" fmla="*/ 3567887 h 3567887"/>
              <a:gd name="connsiteX37" fmla="*/ 933343 w 8484934"/>
              <a:gd name="connsiteY37" fmla="*/ 3567887 h 3567887"/>
              <a:gd name="connsiteX38" fmla="*/ 0 w 8484934"/>
              <a:gd name="connsiteY38" fmla="*/ 3567887 h 3567887"/>
              <a:gd name="connsiteX39" fmla="*/ 0 w 8484934"/>
              <a:gd name="connsiteY39" fmla="*/ 3044597 h 3567887"/>
              <a:gd name="connsiteX40" fmla="*/ 0 w 8484934"/>
              <a:gd name="connsiteY40" fmla="*/ 2521307 h 3567887"/>
              <a:gd name="connsiteX41" fmla="*/ 0 w 8484934"/>
              <a:gd name="connsiteY41" fmla="*/ 1855301 h 3567887"/>
              <a:gd name="connsiteX42" fmla="*/ 0 w 8484934"/>
              <a:gd name="connsiteY42" fmla="*/ 1260653 h 3567887"/>
              <a:gd name="connsiteX43" fmla="*/ 0 w 8484934"/>
              <a:gd name="connsiteY43" fmla="*/ 630327 h 3567887"/>
              <a:gd name="connsiteX44" fmla="*/ 0 w 8484934"/>
              <a:gd name="connsiteY44" fmla="*/ 0 h 35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84934" h="3567887" extrusionOk="0">
                <a:moveTo>
                  <a:pt x="0" y="0"/>
                </a:moveTo>
                <a:cubicBezTo>
                  <a:pt x="195898" y="-8687"/>
                  <a:pt x="461772" y="15800"/>
                  <a:pt x="650512" y="0"/>
                </a:cubicBezTo>
                <a:cubicBezTo>
                  <a:pt x="839252" y="-15800"/>
                  <a:pt x="873981" y="27258"/>
                  <a:pt x="961626" y="0"/>
                </a:cubicBezTo>
                <a:cubicBezTo>
                  <a:pt x="1049271" y="-27258"/>
                  <a:pt x="1273350" y="38854"/>
                  <a:pt x="1442439" y="0"/>
                </a:cubicBezTo>
                <a:cubicBezTo>
                  <a:pt x="1611528" y="-38854"/>
                  <a:pt x="1768460" y="59982"/>
                  <a:pt x="2008101" y="0"/>
                </a:cubicBezTo>
                <a:cubicBezTo>
                  <a:pt x="2247742" y="-59982"/>
                  <a:pt x="2244322" y="10189"/>
                  <a:pt x="2404065" y="0"/>
                </a:cubicBezTo>
                <a:cubicBezTo>
                  <a:pt x="2563808" y="-10189"/>
                  <a:pt x="2842965" y="100"/>
                  <a:pt x="2969727" y="0"/>
                </a:cubicBezTo>
                <a:cubicBezTo>
                  <a:pt x="3096489" y="-100"/>
                  <a:pt x="3265029" y="15475"/>
                  <a:pt x="3535389" y="0"/>
                </a:cubicBezTo>
                <a:cubicBezTo>
                  <a:pt x="3805749" y="-15475"/>
                  <a:pt x="3916594" y="27672"/>
                  <a:pt x="4016202" y="0"/>
                </a:cubicBezTo>
                <a:cubicBezTo>
                  <a:pt x="4115810" y="-27672"/>
                  <a:pt x="4435148" y="56655"/>
                  <a:pt x="4581864" y="0"/>
                </a:cubicBezTo>
                <a:cubicBezTo>
                  <a:pt x="4728580" y="-56655"/>
                  <a:pt x="4843917" y="17332"/>
                  <a:pt x="4977828" y="0"/>
                </a:cubicBezTo>
                <a:cubicBezTo>
                  <a:pt x="5111739" y="-17332"/>
                  <a:pt x="5402048" y="33194"/>
                  <a:pt x="5628340" y="0"/>
                </a:cubicBezTo>
                <a:cubicBezTo>
                  <a:pt x="5854632" y="-33194"/>
                  <a:pt x="5852884" y="6595"/>
                  <a:pt x="5939454" y="0"/>
                </a:cubicBezTo>
                <a:cubicBezTo>
                  <a:pt x="6026024" y="-6595"/>
                  <a:pt x="6322963" y="19194"/>
                  <a:pt x="6589965" y="0"/>
                </a:cubicBezTo>
                <a:cubicBezTo>
                  <a:pt x="6856967" y="-19194"/>
                  <a:pt x="6964792" y="19270"/>
                  <a:pt x="7240477" y="0"/>
                </a:cubicBezTo>
                <a:cubicBezTo>
                  <a:pt x="7516162" y="-19270"/>
                  <a:pt x="7626089" y="41026"/>
                  <a:pt x="7975838" y="0"/>
                </a:cubicBezTo>
                <a:cubicBezTo>
                  <a:pt x="8325587" y="-41026"/>
                  <a:pt x="8351784" y="4790"/>
                  <a:pt x="8484934" y="0"/>
                </a:cubicBezTo>
                <a:cubicBezTo>
                  <a:pt x="8555449" y="165301"/>
                  <a:pt x="8439364" y="341598"/>
                  <a:pt x="8484934" y="594648"/>
                </a:cubicBezTo>
                <a:cubicBezTo>
                  <a:pt x="8530504" y="847698"/>
                  <a:pt x="8435629" y="973576"/>
                  <a:pt x="8484934" y="1224975"/>
                </a:cubicBezTo>
                <a:cubicBezTo>
                  <a:pt x="8534239" y="1476374"/>
                  <a:pt x="8457709" y="1550514"/>
                  <a:pt x="8484934" y="1712586"/>
                </a:cubicBezTo>
                <a:cubicBezTo>
                  <a:pt x="8512159" y="1874658"/>
                  <a:pt x="8481297" y="1975120"/>
                  <a:pt x="8484934" y="2200197"/>
                </a:cubicBezTo>
                <a:cubicBezTo>
                  <a:pt x="8488571" y="2425274"/>
                  <a:pt x="8462060" y="2655128"/>
                  <a:pt x="8484934" y="2830524"/>
                </a:cubicBezTo>
                <a:cubicBezTo>
                  <a:pt x="8507808" y="3005920"/>
                  <a:pt x="8452515" y="3390614"/>
                  <a:pt x="8484934" y="3567887"/>
                </a:cubicBezTo>
                <a:cubicBezTo>
                  <a:pt x="8316556" y="3605820"/>
                  <a:pt x="8170956" y="3542203"/>
                  <a:pt x="8088970" y="3567887"/>
                </a:cubicBezTo>
                <a:cubicBezTo>
                  <a:pt x="8006984" y="3593571"/>
                  <a:pt x="7895972" y="3545170"/>
                  <a:pt x="7777856" y="3567887"/>
                </a:cubicBezTo>
                <a:cubicBezTo>
                  <a:pt x="7659740" y="3590604"/>
                  <a:pt x="7360414" y="3518492"/>
                  <a:pt x="7042495" y="3567887"/>
                </a:cubicBezTo>
                <a:cubicBezTo>
                  <a:pt x="6724576" y="3617282"/>
                  <a:pt x="6798880" y="3564549"/>
                  <a:pt x="6561682" y="3567887"/>
                </a:cubicBezTo>
                <a:cubicBezTo>
                  <a:pt x="6324484" y="3571225"/>
                  <a:pt x="6395325" y="3548639"/>
                  <a:pt x="6250568" y="3567887"/>
                </a:cubicBezTo>
                <a:cubicBezTo>
                  <a:pt x="6105811" y="3587135"/>
                  <a:pt x="5746594" y="3495964"/>
                  <a:pt x="5600056" y="3567887"/>
                </a:cubicBezTo>
                <a:cubicBezTo>
                  <a:pt x="5453518" y="3639810"/>
                  <a:pt x="5308326" y="3540271"/>
                  <a:pt x="5119244" y="3567887"/>
                </a:cubicBezTo>
                <a:cubicBezTo>
                  <a:pt x="4930162" y="3595503"/>
                  <a:pt x="4833414" y="3516776"/>
                  <a:pt x="4553581" y="3567887"/>
                </a:cubicBezTo>
                <a:cubicBezTo>
                  <a:pt x="4273748" y="3618998"/>
                  <a:pt x="4165195" y="3510991"/>
                  <a:pt x="3987919" y="3567887"/>
                </a:cubicBezTo>
                <a:cubicBezTo>
                  <a:pt x="3810643" y="3624783"/>
                  <a:pt x="3697075" y="3502558"/>
                  <a:pt x="3422257" y="3567887"/>
                </a:cubicBezTo>
                <a:cubicBezTo>
                  <a:pt x="3147439" y="3633216"/>
                  <a:pt x="3094803" y="3520056"/>
                  <a:pt x="2941444" y="3567887"/>
                </a:cubicBezTo>
                <a:cubicBezTo>
                  <a:pt x="2788085" y="3615718"/>
                  <a:pt x="2732930" y="3550288"/>
                  <a:pt x="2545480" y="3567887"/>
                </a:cubicBezTo>
                <a:cubicBezTo>
                  <a:pt x="2358030" y="3585486"/>
                  <a:pt x="2190692" y="3563803"/>
                  <a:pt x="1894969" y="3567887"/>
                </a:cubicBezTo>
                <a:cubicBezTo>
                  <a:pt x="1599246" y="3571971"/>
                  <a:pt x="1583830" y="3551567"/>
                  <a:pt x="1414156" y="3567887"/>
                </a:cubicBezTo>
                <a:cubicBezTo>
                  <a:pt x="1244482" y="3584207"/>
                  <a:pt x="1155132" y="3541914"/>
                  <a:pt x="933343" y="3567887"/>
                </a:cubicBezTo>
                <a:cubicBezTo>
                  <a:pt x="711554" y="3593860"/>
                  <a:pt x="248495" y="3545015"/>
                  <a:pt x="0" y="3567887"/>
                </a:cubicBezTo>
                <a:cubicBezTo>
                  <a:pt x="-59055" y="3373204"/>
                  <a:pt x="33635" y="3280987"/>
                  <a:pt x="0" y="3044597"/>
                </a:cubicBezTo>
                <a:cubicBezTo>
                  <a:pt x="-33635" y="2808207"/>
                  <a:pt x="36195" y="2695061"/>
                  <a:pt x="0" y="2521307"/>
                </a:cubicBezTo>
                <a:cubicBezTo>
                  <a:pt x="-36195" y="2347553"/>
                  <a:pt x="12679" y="2150092"/>
                  <a:pt x="0" y="1855301"/>
                </a:cubicBezTo>
                <a:cubicBezTo>
                  <a:pt x="-12679" y="1560510"/>
                  <a:pt x="30975" y="1390976"/>
                  <a:pt x="0" y="1260653"/>
                </a:cubicBezTo>
                <a:cubicBezTo>
                  <a:pt x="-30975" y="1130330"/>
                  <a:pt x="6170" y="872758"/>
                  <a:pt x="0" y="630327"/>
                </a:cubicBezTo>
                <a:cubicBezTo>
                  <a:pt x="-6170" y="387896"/>
                  <a:pt x="17170" y="181706"/>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0" name="CaixaDeTexto 9">
            <a:extLst>
              <a:ext uri="{FF2B5EF4-FFF2-40B4-BE49-F238E27FC236}">
                <a16:creationId xmlns:a16="http://schemas.microsoft.com/office/drawing/2014/main" id="{B85BEE3C-96E6-4DE2-7AB9-AC282B13943E}"/>
              </a:ext>
            </a:extLst>
          </p:cNvPr>
          <p:cNvSpPr txBox="1"/>
          <p:nvPr/>
        </p:nvSpPr>
        <p:spPr>
          <a:xfrm>
            <a:off x="6883030" y="2324631"/>
            <a:ext cx="2379151" cy="369332"/>
          </a:xfrm>
          <a:prstGeom prst="rect">
            <a:avLst/>
          </a:prstGeom>
          <a:noFill/>
        </p:spPr>
        <p:txBody>
          <a:bodyPr wrap="square" rtlCol="0">
            <a:spAutoFit/>
          </a:bodyPr>
          <a:lstStyle/>
          <a:p>
            <a:r>
              <a:rPr lang="pt-BR" dirty="0">
                <a:solidFill>
                  <a:schemeClr val="accent2">
                    <a:lumMod val="40000"/>
                    <a:lumOff val="60000"/>
                  </a:schemeClr>
                </a:solidFill>
              </a:rPr>
              <a:t>Instancie o filtro</a:t>
            </a:r>
          </a:p>
        </p:txBody>
      </p:sp>
      <p:sp>
        <p:nvSpPr>
          <p:cNvPr id="11" name="CaixaDeTexto 10">
            <a:extLst>
              <a:ext uri="{FF2B5EF4-FFF2-40B4-BE49-F238E27FC236}">
                <a16:creationId xmlns:a16="http://schemas.microsoft.com/office/drawing/2014/main" id="{D8F90DBF-6989-60D5-5ADE-74B8C2F57452}"/>
              </a:ext>
            </a:extLst>
          </p:cNvPr>
          <p:cNvSpPr txBox="1"/>
          <p:nvPr/>
        </p:nvSpPr>
        <p:spPr>
          <a:xfrm>
            <a:off x="9262181" y="3563873"/>
            <a:ext cx="1606062" cy="1200329"/>
          </a:xfrm>
          <a:prstGeom prst="rect">
            <a:avLst/>
          </a:prstGeom>
          <a:noFill/>
        </p:spPr>
        <p:txBody>
          <a:bodyPr wrap="square" rtlCol="0">
            <a:spAutoFit/>
          </a:bodyPr>
          <a:lstStyle/>
          <a:p>
            <a:r>
              <a:rPr lang="en-US" dirty="0">
                <a:solidFill>
                  <a:schemeClr val="accent3">
                    <a:lumMod val="60000"/>
                    <a:lumOff val="40000"/>
                  </a:schemeClr>
                </a:solidFill>
              </a:rPr>
              <a:t>Set correct values for matrices and vectors.</a:t>
            </a:r>
            <a:endParaRPr lang="pt-BR" dirty="0">
              <a:solidFill>
                <a:schemeClr val="accent3">
                  <a:lumMod val="60000"/>
                  <a:lumOff val="40000"/>
                </a:schemeClr>
              </a:solidFill>
            </a:endParaRPr>
          </a:p>
        </p:txBody>
      </p:sp>
    </p:spTree>
    <p:extLst>
      <p:ext uri="{BB962C8B-B14F-4D97-AF65-F5344CB8AC3E}">
        <p14:creationId xmlns:p14="http://schemas.microsoft.com/office/powerpoint/2010/main" val="266701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C441391-2CA1-D89D-239C-E7026B70CF97}"/>
              </a:ext>
            </a:extLst>
          </p:cNvPr>
          <p:cNvSpPr txBox="1"/>
          <p:nvPr/>
        </p:nvSpPr>
        <p:spPr>
          <a:xfrm>
            <a:off x="187569" y="266014"/>
            <a:ext cx="9179169" cy="6463308"/>
          </a:xfrm>
          <a:prstGeom prst="rect">
            <a:avLst/>
          </a:prstGeom>
          <a:solidFill>
            <a:schemeClr val="tx1"/>
          </a:solidFill>
        </p:spPr>
        <p:txBody>
          <a:bodyPr wrap="square">
            <a:spAutoFit/>
          </a:bodyPr>
          <a:lstStyle/>
          <a:p>
            <a:r>
              <a:rPr lang="pt-BR" b="0" dirty="0" err="1">
                <a:solidFill>
                  <a:srgbClr val="569CD6"/>
                </a:solidFill>
                <a:effectLst/>
                <a:latin typeface="Courier New" panose="02070309020205020404" pitchFamily="49" charset="0"/>
              </a:rPr>
              <a:t>def</a:t>
            </a:r>
            <a:r>
              <a:rPr lang="pt-BR" b="0" dirty="0">
                <a:solidFill>
                  <a:srgbClr val="D4D4D4"/>
                </a:solidFill>
                <a:effectLst/>
                <a:latin typeface="Courier New" panose="02070309020205020404" pitchFamily="49" charset="0"/>
              </a:rPr>
              <a:t> </a:t>
            </a:r>
            <a:r>
              <a:rPr lang="pt-BR" b="0" dirty="0" err="1">
                <a:solidFill>
                  <a:srgbClr val="DCDCAA"/>
                </a:solidFill>
                <a:effectLst/>
                <a:latin typeface="Courier New" panose="02070309020205020404" pitchFamily="49" charset="0"/>
              </a:rPr>
              <a:t>run</a:t>
            </a:r>
            <a:r>
              <a:rPr lang="pt-BR" b="0" dirty="0">
                <a:solidFill>
                  <a:srgbClr val="D4D4D4"/>
                </a:solidFill>
                <a:effectLst/>
                <a:latin typeface="Courier New" panose="02070309020205020404" pitchFamily="49" charset="0"/>
              </a:rPr>
              <a:t>(</a:t>
            </a:r>
            <a:r>
              <a:rPr lang="pt-BR" b="0" dirty="0">
                <a:solidFill>
                  <a:srgbClr val="9CDCFE"/>
                </a:solidFill>
                <a:effectLst/>
                <a:latin typeface="Courier New" panose="02070309020205020404" pitchFamily="49" charset="0"/>
              </a:rPr>
              <a:t>x0</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9CDCFE"/>
                </a:solidFill>
                <a:effectLst/>
                <a:latin typeface="Courier New" panose="02070309020205020404" pitchFamily="49" charset="0"/>
              </a:rPr>
              <a:t>P</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500</a:t>
            </a:r>
            <a:r>
              <a:rPr lang="pt-BR" b="0" dirty="0">
                <a:solidFill>
                  <a:srgbClr val="D4D4D4"/>
                </a:solidFill>
                <a:effectLst/>
                <a:latin typeface="Courier New" panose="02070309020205020404" pitchFamily="49" charset="0"/>
              </a:rPr>
              <a:t>, </a:t>
            </a:r>
            <a:r>
              <a:rPr lang="pt-BR" b="0" dirty="0">
                <a:solidFill>
                  <a:srgbClr val="9CDCFE"/>
                </a:solidFill>
                <a:effectLst/>
                <a:latin typeface="Courier New" panose="02070309020205020404" pitchFamily="49" charset="0"/>
              </a:rPr>
              <a:t>R</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 </a:t>
            </a:r>
            <a:r>
              <a:rPr lang="pt-BR" b="0" dirty="0">
                <a:solidFill>
                  <a:srgbClr val="9CDCFE"/>
                </a:solidFill>
                <a:effectLst/>
                <a:latin typeface="Courier New" panose="02070309020205020404" pitchFamily="49" charset="0"/>
              </a:rPr>
              <a:t>Q</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 </a:t>
            </a:r>
            <a:r>
              <a:rPr lang="pt-BR" b="0" dirty="0" err="1">
                <a:solidFill>
                  <a:srgbClr val="9CDCFE"/>
                </a:solidFill>
                <a:effectLst/>
                <a:latin typeface="Courier New" panose="02070309020205020404" pitchFamily="49" charset="0"/>
              </a:rPr>
              <a:t>dt</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1.0</a:t>
            </a:r>
            <a:r>
              <a:rPr lang="pt-BR" b="0" dirty="0">
                <a:solidFill>
                  <a:srgbClr val="D4D4D4"/>
                </a:solidFill>
                <a:effectLst/>
                <a:latin typeface="Courier New" panose="02070309020205020404" pitchFamily="49" charset="0"/>
              </a:rPr>
              <a:t>,</a:t>
            </a:r>
            <a:r>
              <a:rPr lang="pt-BR" b="0" dirty="0">
                <a:solidFill>
                  <a:srgbClr val="9CDCFE"/>
                </a:solidFill>
                <a:effectLst/>
                <a:latin typeface="Courier New" panose="02070309020205020404" pitchFamily="49" charset="0"/>
              </a:rPr>
              <a:t>track</a:t>
            </a:r>
            <a:r>
              <a:rPr lang="pt-BR" b="0" dirty="0">
                <a:solidFill>
                  <a:srgbClr val="D4D4D4"/>
                </a:solidFill>
                <a:effectLst/>
                <a:latin typeface="Courier New" panose="02070309020205020404" pitchFamily="49" charset="0"/>
              </a:rPr>
              <a:t>=</a:t>
            </a:r>
            <a:r>
              <a:rPr lang="pt-BR" b="0" dirty="0">
                <a:solidFill>
                  <a:srgbClr val="569CD6"/>
                </a:solidFill>
                <a:effectLst/>
                <a:latin typeface="Courier New" panose="02070309020205020404" pitchFamily="49" charset="0"/>
              </a:rPr>
              <a:t>None</a:t>
            </a:r>
            <a:r>
              <a:rPr lang="pt-BR" b="0" dirty="0">
                <a:solidFill>
                  <a:srgbClr val="D4D4D4"/>
                </a:solidFill>
                <a:effectLst/>
                <a:latin typeface="Courier New" panose="02070309020205020404" pitchFamily="49" charset="0"/>
              </a:rPr>
              <a:t>, </a:t>
            </a:r>
            <a:r>
              <a:rPr lang="pt-BR" b="0" dirty="0" err="1">
                <a:solidFill>
                  <a:srgbClr val="9CDCFE"/>
                </a:solidFill>
                <a:effectLst/>
                <a:latin typeface="Courier New" panose="02070309020205020404" pitchFamily="49" charset="0"/>
              </a:rPr>
              <a:t>zs</a:t>
            </a:r>
            <a:r>
              <a:rPr lang="pt-BR" b="0" dirty="0">
                <a:solidFill>
                  <a:srgbClr val="D4D4D4"/>
                </a:solidFill>
                <a:effectLst/>
                <a:latin typeface="Courier New" panose="02070309020205020404" pitchFamily="49" charset="0"/>
              </a:rPr>
              <a:t>=</a:t>
            </a:r>
            <a:r>
              <a:rPr lang="pt-BR" b="0" dirty="0">
                <a:solidFill>
                  <a:srgbClr val="569CD6"/>
                </a:solidFill>
                <a:effectLst/>
                <a:latin typeface="Courier New" panose="02070309020205020404" pitchFamily="49" charset="0"/>
              </a:rPr>
              <a:t>None</a:t>
            </a:r>
            <a:r>
              <a:rPr lang="pt-BR" b="0" dirty="0">
                <a:solidFill>
                  <a:srgbClr val="D4D4D4"/>
                </a:solidFill>
                <a:effectLst/>
                <a:latin typeface="Courier New" panose="02070309020205020404" pitchFamily="49" charset="0"/>
              </a:rPr>
              <a:t>,</a:t>
            </a:r>
          </a:p>
          <a:p>
            <a:r>
              <a:rPr lang="pt-BR" b="0" dirty="0">
                <a:solidFill>
                  <a:srgbClr val="D4D4D4"/>
                </a:solidFill>
                <a:effectLst/>
                <a:latin typeface="Courier New" panose="02070309020205020404" pitchFamily="49" charset="0"/>
              </a:rPr>
              <a:t>        </a:t>
            </a:r>
            <a:r>
              <a:rPr lang="pt-BR" b="0" dirty="0" err="1">
                <a:solidFill>
                  <a:srgbClr val="9CDCFE"/>
                </a:solidFill>
                <a:effectLst/>
                <a:latin typeface="Courier New" panose="02070309020205020404" pitchFamily="49" charset="0"/>
              </a:rPr>
              <a:t>count</a:t>
            </a:r>
            <a:r>
              <a:rPr lang="pt-BR" b="0" dirty="0">
                <a:solidFill>
                  <a:srgbClr val="D4D4D4"/>
                </a:solidFill>
                <a:effectLst/>
                <a:latin typeface="Courier New" panose="02070309020205020404" pitchFamily="49" charset="0"/>
              </a:rPr>
              <a:t>=</a:t>
            </a:r>
            <a:r>
              <a:rPr lang="pt-BR" b="0" dirty="0">
                <a:solidFill>
                  <a:srgbClr val="B5CEA8"/>
                </a:solidFill>
                <a:effectLst/>
                <a:latin typeface="Courier New" panose="02070309020205020404" pitchFamily="49" charset="0"/>
              </a:rPr>
              <a:t>0</a:t>
            </a:r>
            <a:r>
              <a:rPr lang="pt-BR" b="0" dirty="0">
                <a:solidFill>
                  <a:srgbClr val="D4D4D4"/>
                </a:solidFill>
                <a:effectLst/>
                <a:latin typeface="Courier New" panose="02070309020205020404" pitchFamily="49" charset="0"/>
              </a:rPr>
              <a:t>, </a:t>
            </a:r>
            <a:r>
              <a:rPr lang="pt-BR" b="0" dirty="0" err="1">
                <a:solidFill>
                  <a:srgbClr val="9CDCFE"/>
                </a:solidFill>
                <a:effectLst/>
                <a:latin typeface="Courier New" panose="02070309020205020404" pitchFamily="49" charset="0"/>
              </a:rPr>
              <a:t>do_plot</a:t>
            </a:r>
            <a:r>
              <a:rPr lang="pt-BR" b="0" dirty="0">
                <a:solidFill>
                  <a:srgbClr val="D4D4D4"/>
                </a:solidFill>
                <a:effectLst/>
                <a:latin typeface="Courier New" panose="02070309020205020404" pitchFamily="49" charset="0"/>
              </a:rPr>
              <a:t>=</a:t>
            </a:r>
            <a:r>
              <a:rPr lang="pt-BR" b="0" dirty="0" err="1">
                <a:solidFill>
                  <a:srgbClr val="569CD6"/>
                </a:solidFill>
                <a:effectLst/>
                <a:latin typeface="Courier New" panose="02070309020205020404" pitchFamily="49" charset="0"/>
              </a:rPr>
              <a:t>True</a:t>
            </a:r>
            <a:r>
              <a:rPr lang="pt-BR" b="0" dirty="0">
                <a:solidFill>
                  <a:srgbClr val="D4D4D4"/>
                </a:solidFill>
                <a:effectLst/>
                <a:latin typeface="Courier New" panose="02070309020205020404" pitchFamily="49" charset="0"/>
              </a:rPr>
              <a:t>, **</a:t>
            </a:r>
            <a:r>
              <a:rPr lang="pt-BR" b="0" dirty="0" err="1">
                <a:solidFill>
                  <a:srgbClr val="9CDCFE"/>
                </a:solidFill>
                <a:effectLst/>
                <a:latin typeface="Courier New" panose="02070309020205020404" pitchFamily="49" charset="0"/>
              </a:rPr>
              <a:t>kwargs</a:t>
            </a:r>
            <a:r>
              <a:rPr lang="pt-BR" b="0" dirty="0">
                <a:solidFill>
                  <a:srgbClr val="D4D4D4"/>
                </a:solidFill>
                <a:effectLst/>
                <a:latin typeface="Courier New" panose="02070309020205020404" pitchFamily="49" charset="0"/>
              </a:rPr>
              <a: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a:solidFill>
                  <a:srgbClr val="CE9178"/>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CE9178"/>
                </a:solidFill>
                <a:effectLst/>
                <a:latin typeface="Courier New" panose="02070309020205020404" pitchFamily="49" charset="0"/>
              </a:rPr>
              <a:t>    track </a:t>
            </a:r>
            <a:r>
              <a:rPr lang="pt-BR" b="0" dirty="0" err="1">
                <a:solidFill>
                  <a:srgbClr val="CE9178"/>
                </a:solidFill>
                <a:effectLst/>
                <a:latin typeface="Courier New" panose="02070309020205020404" pitchFamily="49" charset="0"/>
              </a:rPr>
              <a:t>is</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the</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actual</a:t>
            </a:r>
            <a:r>
              <a:rPr lang="pt-BR" b="0" dirty="0">
                <a:solidFill>
                  <a:srgbClr val="CE9178"/>
                </a:solidFill>
                <a:effectLst/>
                <a:latin typeface="Courier New" panose="02070309020205020404" pitchFamily="49" charset="0"/>
              </a:rPr>
              <a:t> position </a:t>
            </a:r>
            <a:r>
              <a:rPr lang="pt-BR" b="0" dirty="0" err="1">
                <a:solidFill>
                  <a:srgbClr val="CE9178"/>
                </a:solidFill>
                <a:effectLst/>
                <a:latin typeface="Courier New" panose="02070309020205020404" pitchFamily="49" charset="0"/>
              </a:rPr>
              <a:t>of</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the</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robor</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zs</a:t>
            </a:r>
            <a:r>
              <a:rPr lang="pt-BR" b="0" dirty="0">
                <a:solidFill>
                  <a:srgbClr val="CE9178"/>
                </a:solidFill>
                <a:effectLst/>
                <a:latin typeface="Courier New" panose="02070309020205020404" pitchFamily="49" charset="0"/>
              </a:rPr>
              <a:t> are </a:t>
            </a:r>
            <a:r>
              <a:rPr lang="pt-BR" b="0" dirty="0" err="1">
                <a:solidFill>
                  <a:srgbClr val="CE9178"/>
                </a:solidFill>
                <a:effectLst/>
                <a:latin typeface="Courier New" panose="02070309020205020404" pitchFamily="49" charset="0"/>
              </a:rPr>
              <a:t>the</a:t>
            </a:r>
            <a:r>
              <a:rPr lang="pt-BR" b="0" dirty="0">
                <a:solidFill>
                  <a:srgbClr val="CE9178"/>
                </a:solidFill>
                <a:effectLst/>
                <a:latin typeface="Courier New" panose="02070309020205020404" pitchFamily="49" charset="0"/>
              </a:rPr>
              <a:t> </a:t>
            </a:r>
            <a:endParaRPr lang="pt-BR" b="0" dirty="0">
              <a:solidFill>
                <a:srgbClr val="D4D4D4"/>
              </a:solidFill>
              <a:effectLst/>
              <a:latin typeface="Courier New" panose="02070309020205020404" pitchFamily="49" charset="0"/>
            </a:endParaRPr>
          </a:p>
          <a:p>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corresponding</a:t>
            </a:r>
            <a:r>
              <a:rPr lang="pt-BR" b="0" dirty="0">
                <a:solidFill>
                  <a:srgbClr val="CE9178"/>
                </a:solidFill>
                <a:effectLst/>
                <a:latin typeface="Courier New" panose="02070309020205020404" pitchFamily="49" charset="0"/>
              </a:rPr>
              <a:t> </a:t>
            </a:r>
            <a:r>
              <a:rPr lang="pt-BR" b="0" dirty="0" err="1">
                <a:solidFill>
                  <a:srgbClr val="CE9178"/>
                </a:solidFill>
                <a:effectLst/>
                <a:latin typeface="Courier New" panose="02070309020205020404" pitchFamily="49" charset="0"/>
              </a:rPr>
              <a:t>measurements</a:t>
            </a:r>
            <a:r>
              <a:rPr lang="pt-BR" b="0" dirty="0">
                <a:solidFill>
                  <a:srgbClr val="CE9178"/>
                </a:solidFill>
                <a:effectLst/>
                <a:latin typeface="Courier New" panose="02070309020205020404" pitchFamily="49" charset="0"/>
              </a:rPr>
              <a:t>. </a:t>
            </a:r>
            <a:endParaRPr lang="pt-BR" b="0" dirty="0">
              <a:solidFill>
                <a:srgbClr val="D4D4D4"/>
              </a:solidFill>
              <a:effectLst/>
              <a:latin typeface="Courier New" panose="02070309020205020404" pitchFamily="49" charset="0"/>
            </a:endParaRPr>
          </a:p>
          <a:p>
            <a:r>
              <a:rPr lang="pt-BR" b="0" dirty="0">
                <a:solidFill>
                  <a:srgbClr val="CE9178"/>
                </a:solidFill>
                <a:effectLst/>
                <a:latin typeface="Courier New" panose="02070309020205020404" pitchFamily="49" charset="0"/>
              </a:rPr>
              <a:t>    """</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Simulate</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robot</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if</a:t>
            </a:r>
            <a:r>
              <a:rPr lang="pt-BR" b="0" dirty="0">
                <a:solidFill>
                  <a:srgbClr val="6AA94F"/>
                </a:solidFill>
                <a:effectLst/>
                <a:latin typeface="Courier New" panose="02070309020205020404" pitchFamily="49" charset="0"/>
              </a:rPr>
              <a:t> no data </a:t>
            </a:r>
            <a:r>
              <a:rPr lang="pt-BR" b="0" dirty="0" err="1">
                <a:solidFill>
                  <a:srgbClr val="6AA94F"/>
                </a:solidFill>
                <a:effectLst/>
                <a:latin typeface="Courier New" panose="02070309020205020404" pitchFamily="49" charset="0"/>
              </a:rPr>
              <a:t>provided</a:t>
            </a:r>
            <a:r>
              <a:rPr lang="pt-BR" b="0" dirty="0">
                <a:solidFill>
                  <a:srgbClr val="6AA94F"/>
                </a:solidFill>
                <a:effectLst/>
                <a:latin typeface="Courier New" panose="02070309020205020404" pitchFamily="49" charset="0"/>
              </a:rPr>
              <a:t>. </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if</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zs</a:t>
            </a:r>
            <a:r>
              <a:rPr lang="pt-BR" b="0" dirty="0">
                <a:solidFill>
                  <a:srgbClr val="D4D4D4"/>
                </a:solidFill>
                <a:effectLst/>
                <a:latin typeface="Courier New" panose="02070309020205020404" pitchFamily="49" charset="0"/>
              </a:rPr>
              <a:t> </a:t>
            </a:r>
            <a:r>
              <a:rPr lang="pt-BR" b="0" dirty="0" err="1">
                <a:solidFill>
                  <a:srgbClr val="82C6FF"/>
                </a:solidFill>
                <a:effectLst/>
                <a:latin typeface="Courier New" panose="02070309020205020404" pitchFamily="49" charset="0"/>
              </a:rPr>
              <a:t>is</a:t>
            </a:r>
            <a:r>
              <a:rPr lang="pt-BR" b="0" dirty="0">
                <a:solidFill>
                  <a:srgbClr val="D4D4D4"/>
                </a:solidFill>
                <a:effectLst/>
                <a:latin typeface="Courier New" panose="02070309020205020404" pitchFamily="49" charset="0"/>
              </a:rPr>
              <a:t> </a:t>
            </a:r>
            <a:r>
              <a:rPr lang="pt-BR" b="0" dirty="0">
                <a:solidFill>
                  <a:srgbClr val="569CD6"/>
                </a:solidFill>
                <a:effectLst/>
                <a:latin typeface="Courier New" panose="02070309020205020404" pitchFamily="49" charset="0"/>
              </a:rPr>
              <a:t>None</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track</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zs</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compute_robot_data</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R</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Q</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count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create</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the</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Kalman</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filter</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pos_vel_filter</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x0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R=R</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P=P</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Q=Q</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dt</a:t>
            </a:r>
            <a:r>
              <a:rPr lang="pt-BR" b="0" dirty="0">
                <a:solidFill>
                  <a:srgbClr val="D4D4D4"/>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dt</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p>
          <a:p>
            <a:r>
              <a:rPr lang="pt-BR" b="0" dirty="0">
                <a:solidFill>
                  <a:srgbClr val="D4D4D4"/>
                </a:solidFill>
                <a:effectLst/>
                <a:latin typeface="Courier New" panose="02070309020205020404" pitchFamily="49" charset="0"/>
              </a:rPr>
              <a:t>    </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run</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the</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kalman</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filter</a:t>
            </a:r>
            <a:r>
              <a:rPr lang="pt-BR" b="0" dirty="0">
                <a:solidFill>
                  <a:srgbClr val="6AA94F"/>
                </a:solidFill>
                <a:effectLst/>
                <a:latin typeface="Courier New" panose="02070309020205020404" pitchFamily="49" charset="0"/>
              </a:rPr>
              <a:t> and store </a:t>
            </a:r>
            <a:r>
              <a:rPr lang="pt-BR" b="0" dirty="0" err="1">
                <a:solidFill>
                  <a:srgbClr val="6AA94F"/>
                </a:solidFill>
                <a:effectLst/>
                <a:latin typeface="Courier New" panose="02070309020205020404" pitchFamily="49" charset="0"/>
              </a:rPr>
              <a:t>the</a:t>
            </a:r>
            <a:r>
              <a:rPr lang="pt-BR" b="0" dirty="0">
                <a:solidFill>
                  <a:srgbClr val="6AA94F"/>
                </a:solidFill>
                <a:effectLst/>
                <a:latin typeface="Courier New" panose="02070309020205020404" pitchFamily="49" charset="0"/>
              </a:rPr>
              <a:t> </a:t>
            </a:r>
            <a:r>
              <a:rPr lang="pt-BR" b="0" dirty="0" err="1">
                <a:solidFill>
                  <a:srgbClr val="6AA94F"/>
                </a:solidFill>
                <a:effectLst/>
                <a:latin typeface="Courier New" panose="02070309020205020404" pitchFamily="49" charset="0"/>
              </a:rPr>
              <a:t>results</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xs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cov</a:t>
            </a:r>
            <a:r>
              <a:rPr lang="pt-BR" b="0" dirty="0">
                <a:solidFill>
                  <a:srgbClr val="D4D4D4"/>
                </a:solidFill>
                <a:effectLst/>
                <a:latin typeface="Courier New" panose="02070309020205020404" pitchFamily="49" charset="0"/>
              </a:rPr>
              <a:t> = </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a:solidFill>
                  <a:srgbClr val="C586C0"/>
                </a:solidFill>
                <a:effectLst/>
                <a:latin typeface="Courier New" panose="02070309020205020404" pitchFamily="49" charset="0"/>
              </a:rPr>
              <a:t>for</a:t>
            </a:r>
            <a:r>
              <a:rPr lang="pt-BR" b="0" dirty="0">
                <a:solidFill>
                  <a:srgbClr val="D4D4D4"/>
                </a:solidFill>
                <a:effectLst/>
                <a:latin typeface="Courier New" panose="02070309020205020404" pitchFamily="49" charset="0"/>
              </a:rPr>
              <a:t> z </a:t>
            </a:r>
            <a:r>
              <a:rPr lang="pt-BR" b="0" dirty="0">
                <a:solidFill>
                  <a:srgbClr val="82C6FF"/>
                </a:solidFill>
                <a:effectLst/>
                <a:latin typeface="Courier New" panose="02070309020205020404" pitchFamily="49" charset="0"/>
              </a:rPr>
              <a:t>in</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zs</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kf.predict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kf.update</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z</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xs.append</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kf.x</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cov.append</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kf.P</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br>
              <a:rPr lang="pt-BR" b="0" dirty="0">
                <a:solidFill>
                  <a:srgbClr val="D4D4D4"/>
                </a:solidFill>
                <a:effectLst/>
                <a:latin typeface="Courier New" panose="02070309020205020404" pitchFamily="49" charset="0"/>
              </a:rPr>
            </a:b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xs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cov</a:t>
            </a:r>
            <a:r>
              <a:rPr lang="pt-BR" b="0" dirty="0">
                <a:solidFill>
                  <a:srgbClr val="D4D4D4"/>
                </a:solidFill>
                <a:effectLst/>
                <a:latin typeface="Courier New" panose="02070309020205020404" pitchFamily="49" charset="0"/>
              </a:rPr>
              <a:t> =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xs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np.array</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cov</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if</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do_plot</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plot_track</a:t>
            </a:r>
            <a:r>
              <a:rPr lang="pt-BR" b="0" dirty="0">
                <a:solidFill>
                  <a:srgbClr val="DCDCDC"/>
                </a:solidFill>
                <a:effectLst/>
                <a:latin typeface="Courier New" panose="02070309020205020404" pitchFamily="49" charset="0"/>
              </a:rPr>
              <a:t>(</a:t>
            </a:r>
            <a:r>
              <a:rPr lang="pt-BR" b="0" dirty="0" err="1">
                <a:solidFill>
                  <a:srgbClr val="D4D4D4"/>
                </a:solidFill>
                <a:effectLst/>
                <a:latin typeface="Courier New" panose="02070309020205020404" pitchFamily="49" charset="0"/>
              </a:rPr>
              <a:t>xs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a:solidFill>
                  <a:srgbClr val="B5CEA8"/>
                </a:solidFill>
                <a:effectLst/>
                <a:latin typeface="Courier New" panose="02070309020205020404" pitchFamily="49" charset="0"/>
              </a:rPr>
              <a:t>0</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track</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zs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cov</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kwargs</a:t>
            </a:r>
            <a:r>
              <a:rPr lang="pt-BR" b="0" dirty="0">
                <a:solidFill>
                  <a:srgbClr val="DCDCDC"/>
                </a:solidFill>
                <a:effectLst/>
                <a:latin typeface="Courier New" panose="02070309020205020404" pitchFamily="49" charset="0"/>
              </a:rPr>
              <a:t>)</a:t>
            </a:r>
            <a:endParaRPr lang="pt-BR" b="0" dirty="0">
              <a:solidFill>
                <a:srgbClr val="D4D4D4"/>
              </a:solidFill>
              <a:effectLst/>
              <a:latin typeface="Courier New" panose="02070309020205020404" pitchFamily="49" charset="0"/>
            </a:endParaRPr>
          </a:p>
          <a:p>
            <a:r>
              <a:rPr lang="pt-BR" b="0" dirty="0">
                <a:solidFill>
                  <a:srgbClr val="D4D4D4"/>
                </a:solidFill>
                <a:effectLst/>
                <a:latin typeface="Courier New" panose="02070309020205020404" pitchFamily="49" charset="0"/>
              </a:rPr>
              <a:t>    </a:t>
            </a:r>
            <a:r>
              <a:rPr lang="pt-BR" b="0" dirty="0" err="1">
                <a:solidFill>
                  <a:srgbClr val="C586C0"/>
                </a:solidFill>
                <a:effectLst/>
                <a:latin typeface="Courier New" panose="02070309020205020404" pitchFamily="49" charset="0"/>
              </a:rPr>
              <a:t>return</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xs</a:t>
            </a:r>
            <a:r>
              <a:rPr lang="pt-BR" b="0" dirty="0">
                <a:solidFill>
                  <a:srgbClr val="DCDCDC"/>
                </a:solidFill>
                <a:effectLst/>
                <a:latin typeface="Courier New" panose="02070309020205020404" pitchFamily="49" charset="0"/>
              </a:rPr>
              <a:t>,</a:t>
            </a:r>
            <a:r>
              <a:rPr lang="pt-BR" b="0" dirty="0">
                <a:solidFill>
                  <a:srgbClr val="D4D4D4"/>
                </a:solidFill>
                <a:effectLst/>
                <a:latin typeface="Courier New" panose="02070309020205020404" pitchFamily="49" charset="0"/>
              </a:rPr>
              <a:t> </a:t>
            </a:r>
            <a:r>
              <a:rPr lang="pt-BR" b="0" dirty="0" err="1">
                <a:solidFill>
                  <a:srgbClr val="D4D4D4"/>
                </a:solidFill>
                <a:effectLst/>
                <a:latin typeface="Courier New" panose="02070309020205020404" pitchFamily="49" charset="0"/>
              </a:rPr>
              <a:t>cov</a:t>
            </a:r>
            <a:endParaRPr lang="pt-BR" b="0" dirty="0">
              <a:solidFill>
                <a:srgbClr val="D4D4D4"/>
              </a:solidFill>
              <a:effectLst/>
              <a:latin typeface="Courier New" panose="02070309020205020404" pitchFamily="49" charset="0"/>
            </a:endParaRPr>
          </a:p>
        </p:txBody>
      </p:sp>
      <p:grpSp>
        <p:nvGrpSpPr>
          <p:cNvPr id="8" name="Agrupar 7">
            <a:extLst>
              <a:ext uri="{FF2B5EF4-FFF2-40B4-BE49-F238E27FC236}">
                <a16:creationId xmlns:a16="http://schemas.microsoft.com/office/drawing/2014/main" id="{500DFE88-FF55-AC96-F6BD-4043427B95E7}"/>
              </a:ext>
            </a:extLst>
          </p:cNvPr>
          <p:cNvGrpSpPr/>
          <p:nvPr/>
        </p:nvGrpSpPr>
        <p:grpSpPr>
          <a:xfrm>
            <a:off x="351693" y="1918513"/>
            <a:ext cx="11840306" cy="1510487"/>
            <a:chOff x="351693" y="1918513"/>
            <a:chExt cx="11840306" cy="1510487"/>
          </a:xfrm>
        </p:grpSpPr>
        <p:sp>
          <p:nvSpPr>
            <p:cNvPr id="6" name="CaixaDeTexto 5">
              <a:extLst>
                <a:ext uri="{FF2B5EF4-FFF2-40B4-BE49-F238E27FC236}">
                  <a16:creationId xmlns:a16="http://schemas.microsoft.com/office/drawing/2014/main" id="{8E4865D2-0A11-354E-87E8-24CA158CB453}"/>
                </a:ext>
              </a:extLst>
            </p:cNvPr>
            <p:cNvSpPr txBox="1"/>
            <p:nvPr/>
          </p:nvSpPr>
          <p:spPr>
            <a:xfrm>
              <a:off x="9366738" y="2026052"/>
              <a:ext cx="2825261" cy="1402948"/>
            </a:xfrm>
            <a:prstGeom prst="rect">
              <a:avLst/>
            </a:prstGeom>
            <a:noFill/>
          </p:spPr>
          <p:txBody>
            <a:bodyPr wrap="square">
              <a:spAutoFit/>
            </a:bodyPr>
            <a:lstStyle/>
            <a:p>
              <a:pPr>
                <a:lnSpc>
                  <a:spcPts val="2000"/>
                </a:lnSpc>
              </a:pPr>
              <a:r>
                <a:rPr lang="en-US" sz="2400" dirty="0">
                  <a:solidFill>
                    <a:schemeClr val="accent3">
                      <a:lumMod val="60000"/>
                      <a:lumOff val="40000"/>
                    </a:schemeClr>
                  </a:solidFill>
                  <a:latin typeface="Cordia New" panose="020B0304020202020204" pitchFamily="34" charset="-34"/>
                  <a:cs typeface="Cordia New" panose="020B0304020202020204" pitchFamily="34" charset="-34"/>
                </a:rPr>
                <a:t>Check whether measurement data in zs has been provided. Otherwise, create the data using our </a:t>
              </a:r>
              <a:r>
                <a:rPr lang="pt-BR" dirty="0" err="1">
                  <a:solidFill>
                    <a:schemeClr val="accent3">
                      <a:lumMod val="60000"/>
                      <a:lumOff val="40000"/>
                    </a:schemeClr>
                  </a:solidFill>
                  <a:latin typeface="Abadi" panose="020B0604020104020204" pitchFamily="34" charset="0"/>
                  <a:cs typeface="Cordia New" panose="020B0304020202020204" pitchFamily="34" charset="-34"/>
                </a:rPr>
                <a:t>compute_robot_data</a:t>
              </a:r>
              <a:r>
                <a:rPr lang="pt-BR" sz="2400" dirty="0">
                  <a:solidFill>
                    <a:schemeClr val="accent3">
                      <a:lumMod val="60000"/>
                      <a:lumOff val="40000"/>
                    </a:schemeClr>
                  </a:solidFill>
                  <a:latin typeface="Cordia New" panose="020B0304020202020204" pitchFamily="34" charset="-34"/>
                  <a:cs typeface="Cordia New" panose="020B0304020202020204" pitchFamily="34" charset="-34"/>
                </a:rPr>
                <a:t>..</a:t>
              </a:r>
            </a:p>
          </p:txBody>
        </p:sp>
        <p:sp>
          <p:nvSpPr>
            <p:cNvPr id="7" name="CaixaDeTexto 6">
              <a:extLst>
                <a:ext uri="{FF2B5EF4-FFF2-40B4-BE49-F238E27FC236}">
                  <a16:creationId xmlns:a16="http://schemas.microsoft.com/office/drawing/2014/main" id="{C0BF3F95-E010-2D74-3230-0341571CAD01}"/>
                </a:ext>
              </a:extLst>
            </p:cNvPr>
            <p:cNvSpPr txBox="1"/>
            <p:nvPr/>
          </p:nvSpPr>
          <p:spPr>
            <a:xfrm>
              <a:off x="351693" y="1918513"/>
              <a:ext cx="8484934" cy="836410"/>
            </a:xfrm>
            <a:custGeom>
              <a:avLst/>
              <a:gdLst>
                <a:gd name="connsiteX0" fmla="*/ 0 w 8484934"/>
                <a:gd name="connsiteY0" fmla="*/ 0 h 836410"/>
                <a:gd name="connsiteX1" fmla="*/ 650512 w 8484934"/>
                <a:gd name="connsiteY1" fmla="*/ 0 h 836410"/>
                <a:gd name="connsiteX2" fmla="*/ 961626 w 8484934"/>
                <a:gd name="connsiteY2" fmla="*/ 0 h 836410"/>
                <a:gd name="connsiteX3" fmla="*/ 1442439 w 8484934"/>
                <a:gd name="connsiteY3" fmla="*/ 0 h 836410"/>
                <a:gd name="connsiteX4" fmla="*/ 2008101 w 8484934"/>
                <a:gd name="connsiteY4" fmla="*/ 0 h 836410"/>
                <a:gd name="connsiteX5" fmla="*/ 2404065 w 8484934"/>
                <a:gd name="connsiteY5" fmla="*/ 0 h 836410"/>
                <a:gd name="connsiteX6" fmla="*/ 2969727 w 8484934"/>
                <a:gd name="connsiteY6" fmla="*/ 0 h 836410"/>
                <a:gd name="connsiteX7" fmla="*/ 3535389 w 8484934"/>
                <a:gd name="connsiteY7" fmla="*/ 0 h 836410"/>
                <a:gd name="connsiteX8" fmla="*/ 4016202 w 8484934"/>
                <a:gd name="connsiteY8" fmla="*/ 0 h 836410"/>
                <a:gd name="connsiteX9" fmla="*/ 4581864 w 8484934"/>
                <a:gd name="connsiteY9" fmla="*/ 0 h 836410"/>
                <a:gd name="connsiteX10" fmla="*/ 4977828 w 8484934"/>
                <a:gd name="connsiteY10" fmla="*/ 0 h 836410"/>
                <a:gd name="connsiteX11" fmla="*/ 5628340 w 8484934"/>
                <a:gd name="connsiteY11" fmla="*/ 0 h 836410"/>
                <a:gd name="connsiteX12" fmla="*/ 5939454 w 8484934"/>
                <a:gd name="connsiteY12" fmla="*/ 0 h 836410"/>
                <a:gd name="connsiteX13" fmla="*/ 6589965 w 8484934"/>
                <a:gd name="connsiteY13" fmla="*/ 0 h 836410"/>
                <a:gd name="connsiteX14" fmla="*/ 7240477 w 8484934"/>
                <a:gd name="connsiteY14" fmla="*/ 0 h 836410"/>
                <a:gd name="connsiteX15" fmla="*/ 7975838 w 8484934"/>
                <a:gd name="connsiteY15" fmla="*/ 0 h 836410"/>
                <a:gd name="connsiteX16" fmla="*/ 8484934 w 8484934"/>
                <a:gd name="connsiteY16" fmla="*/ 0 h 836410"/>
                <a:gd name="connsiteX17" fmla="*/ 8484934 w 8484934"/>
                <a:gd name="connsiteY17" fmla="*/ 418205 h 836410"/>
                <a:gd name="connsiteX18" fmla="*/ 8484934 w 8484934"/>
                <a:gd name="connsiteY18" fmla="*/ 836410 h 836410"/>
                <a:gd name="connsiteX19" fmla="*/ 8173820 w 8484934"/>
                <a:gd name="connsiteY19" fmla="*/ 836410 h 836410"/>
                <a:gd name="connsiteX20" fmla="*/ 7608157 w 8484934"/>
                <a:gd name="connsiteY20" fmla="*/ 836410 h 836410"/>
                <a:gd name="connsiteX21" fmla="*/ 6872797 w 8484934"/>
                <a:gd name="connsiteY21" fmla="*/ 836410 h 836410"/>
                <a:gd name="connsiteX22" fmla="*/ 6561682 w 8484934"/>
                <a:gd name="connsiteY22" fmla="*/ 836410 h 836410"/>
                <a:gd name="connsiteX23" fmla="*/ 5826321 w 8484934"/>
                <a:gd name="connsiteY23" fmla="*/ 836410 h 836410"/>
                <a:gd name="connsiteX24" fmla="*/ 5515207 w 8484934"/>
                <a:gd name="connsiteY24" fmla="*/ 836410 h 836410"/>
                <a:gd name="connsiteX25" fmla="*/ 4779846 w 8484934"/>
                <a:gd name="connsiteY25" fmla="*/ 836410 h 836410"/>
                <a:gd name="connsiteX26" fmla="*/ 4299033 w 8484934"/>
                <a:gd name="connsiteY26" fmla="*/ 836410 h 836410"/>
                <a:gd name="connsiteX27" fmla="*/ 3987919 w 8484934"/>
                <a:gd name="connsiteY27" fmla="*/ 836410 h 836410"/>
                <a:gd name="connsiteX28" fmla="*/ 3337407 w 8484934"/>
                <a:gd name="connsiteY28" fmla="*/ 836410 h 836410"/>
                <a:gd name="connsiteX29" fmla="*/ 2856594 w 8484934"/>
                <a:gd name="connsiteY29" fmla="*/ 836410 h 836410"/>
                <a:gd name="connsiteX30" fmla="*/ 2290932 w 8484934"/>
                <a:gd name="connsiteY30" fmla="*/ 836410 h 836410"/>
                <a:gd name="connsiteX31" fmla="*/ 1725270 w 8484934"/>
                <a:gd name="connsiteY31" fmla="*/ 836410 h 836410"/>
                <a:gd name="connsiteX32" fmla="*/ 1159608 w 8484934"/>
                <a:gd name="connsiteY32" fmla="*/ 836410 h 836410"/>
                <a:gd name="connsiteX33" fmla="*/ 678795 w 8484934"/>
                <a:gd name="connsiteY33" fmla="*/ 836410 h 836410"/>
                <a:gd name="connsiteX34" fmla="*/ 0 w 8484934"/>
                <a:gd name="connsiteY34" fmla="*/ 836410 h 836410"/>
                <a:gd name="connsiteX35" fmla="*/ 0 w 8484934"/>
                <a:gd name="connsiteY35" fmla="*/ 409841 h 836410"/>
                <a:gd name="connsiteX36" fmla="*/ 0 w 8484934"/>
                <a:gd name="connsiteY36" fmla="*/ 0 h 83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484934" h="836410" extrusionOk="0">
                  <a:moveTo>
                    <a:pt x="0" y="0"/>
                  </a:moveTo>
                  <a:cubicBezTo>
                    <a:pt x="195898" y="-8687"/>
                    <a:pt x="461772" y="15800"/>
                    <a:pt x="650512" y="0"/>
                  </a:cubicBezTo>
                  <a:cubicBezTo>
                    <a:pt x="839252" y="-15800"/>
                    <a:pt x="873981" y="27258"/>
                    <a:pt x="961626" y="0"/>
                  </a:cubicBezTo>
                  <a:cubicBezTo>
                    <a:pt x="1049271" y="-27258"/>
                    <a:pt x="1273350" y="38854"/>
                    <a:pt x="1442439" y="0"/>
                  </a:cubicBezTo>
                  <a:cubicBezTo>
                    <a:pt x="1611528" y="-38854"/>
                    <a:pt x="1768460" y="59982"/>
                    <a:pt x="2008101" y="0"/>
                  </a:cubicBezTo>
                  <a:cubicBezTo>
                    <a:pt x="2247742" y="-59982"/>
                    <a:pt x="2244322" y="10189"/>
                    <a:pt x="2404065" y="0"/>
                  </a:cubicBezTo>
                  <a:cubicBezTo>
                    <a:pt x="2563808" y="-10189"/>
                    <a:pt x="2842965" y="100"/>
                    <a:pt x="2969727" y="0"/>
                  </a:cubicBezTo>
                  <a:cubicBezTo>
                    <a:pt x="3096489" y="-100"/>
                    <a:pt x="3265029" y="15475"/>
                    <a:pt x="3535389" y="0"/>
                  </a:cubicBezTo>
                  <a:cubicBezTo>
                    <a:pt x="3805749" y="-15475"/>
                    <a:pt x="3916594" y="27672"/>
                    <a:pt x="4016202" y="0"/>
                  </a:cubicBezTo>
                  <a:cubicBezTo>
                    <a:pt x="4115810" y="-27672"/>
                    <a:pt x="4435148" y="56655"/>
                    <a:pt x="4581864" y="0"/>
                  </a:cubicBezTo>
                  <a:cubicBezTo>
                    <a:pt x="4728580" y="-56655"/>
                    <a:pt x="4843917" y="17332"/>
                    <a:pt x="4977828" y="0"/>
                  </a:cubicBezTo>
                  <a:cubicBezTo>
                    <a:pt x="5111739" y="-17332"/>
                    <a:pt x="5402048" y="33194"/>
                    <a:pt x="5628340" y="0"/>
                  </a:cubicBezTo>
                  <a:cubicBezTo>
                    <a:pt x="5854632" y="-33194"/>
                    <a:pt x="5852884" y="6595"/>
                    <a:pt x="5939454" y="0"/>
                  </a:cubicBezTo>
                  <a:cubicBezTo>
                    <a:pt x="6026024" y="-6595"/>
                    <a:pt x="6322963" y="19194"/>
                    <a:pt x="6589965" y="0"/>
                  </a:cubicBezTo>
                  <a:cubicBezTo>
                    <a:pt x="6856967" y="-19194"/>
                    <a:pt x="6964792" y="19270"/>
                    <a:pt x="7240477" y="0"/>
                  </a:cubicBezTo>
                  <a:cubicBezTo>
                    <a:pt x="7516162" y="-19270"/>
                    <a:pt x="7626089" y="41026"/>
                    <a:pt x="7975838" y="0"/>
                  </a:cubicBezTo>
                  <a:cubicBezTo>
                    <a:pt x="8325587" y="-41026"/>
                    <a:pt x="8351784" y="4790"/>
                    <a:pt x="8484934" y="0"/>
                  </a:cubicBezTo>
                  <a:cubicBezTo>
                    <a:pt x="8495325" y="96837"/>
                    <a:pt x="8478211" y="291826"/>
                    <a:pt x="8484934" y="418205"/>
                  </a:cubicBezTo>
                  <a:cubicBezTo>
                    <a:pt x="8491657" y="544585"/>
                    <a:pt x="8451723" y="662216"/>
                    <a:pt x="8484934" y="836410"/>
                  </a:cubicBezTo>
                  <a:cubicBezTo>
                    <a:pt x="8374605" y="838314"/>
                    <a:pt x="8317298" y="805524"/>
                    <a:pt x="8173820" y="836410"/>
                  </a:cubicBezTo>
                  <a:cubicBezTo>
                    <a:pt x="8030342" y="867296"/>
                    <a:pt x="7819217" y="769985"/>
                    <a:pt x="7608157" y="836410"/>
                  </a:cubicBezTo>
                  <a:cubicBezTo>
                    <a:pt x="7397097" y="902835"/>
                    <a:pt x="7199167" y="769528"/>
                    <a:pt x="6872797" y="836410"/>
                  </a:cubicBezTo>
                  <a:cubicBezTo>
                    <a:pt x="6546427" y="903292"/>
                    <a:pt x="6671044" y="800885"/>
                    <a:pt x="6561682" y="836410"/>
                  </a:cubicBezTo>
                  <a:cubicBezTo>
                    <a:pt x="6452321" y="871935"/>
                    <a:pt x="6077404" y="794148"/>
                    <a:pt x="5826321" y="836410"/>
                  </a:cubicBezTo>
                  <a:cubicBezTo>
                    <a:pt x="5575238" y="878672"/>
                    <a:pt x="5633323" y="813693"/>
                    <a:pt x="5515207" y="836410"/>
                  </a:cubicBezTo>
                  <a:cubicBezTo>
                    <a:pt x="5397091" y="859127"/>
                    <a:pt x="5097765" y="787015"/>
                    <a:pt x="4779846" y="836410"/>
                  </a:cubicBezTo>
                  <a:cubicBezTo>
                    <a:pt x="4461927" y="885805"/>
                    <a:pt x="4536231" y="833072"/>
                    <a:pt x="4299033" y="836410"/>
                  </a:cubicBezTo>
                  <a:cubicBezTo>
                    <a:pt x="4061835" y="839748"/>
                    <a:pt x="4132676" y="817162"/>
                    <a:pt x="3987919" y="836410"/>
                  </a:cubicBezTo>
                  <a:cubicBezTo>
                    <a:pt x="3843162" y="855658"/>
                    <a:pt x="3483945" y="764487"/>
                    <a:pt x="3337407" y="836410"/>
                  </a:cubicBezTo>
                  <a:cubicBezTo>
                    <a:pt x="3190869" y="908333"/>
                    <a:pt x="3051592" y="812578"/>
                    <a:pt x="2856594" y="836410"/>
                  </a:cubicBezTo>
                  <a:cubicBezTo>
                    <a:pt x="2661596" y="860242"/>
                    <a:pt x="2566016" y="782746"/>
                    <a:pt x="2290932" y="836410"/>
                  </a:cubicBezTo>
                  <a:cubicBezTo>
                    <a:pt x="2015848" y="890074"/>
                    <a:pt x="1902546" y="779514"/>
                    <a:pt x="1725270" y="836410"/>
                  </a:cubicBezTo>
                  <a:cubicBezTo>
                    <a:pt x="1547994" y="893306"/>
                    <a:pt x="1434426" y="771081"/>
                    <a:pt x="1159608" y="836410"/>
                  </a:cubicBezTo>
                  <a:cubicBezTo>
                    <a:pt x="884790" y="901739"/>
                    <a:pt x="832154" y="788579"/>
                    <a:pt x="678795" y="836410"/>
                  </a:cubicBezTo>
                  <a:cubicBezTo>
                    <a:pt x="525436" y="884241"/>
                    <a:pt x="318057" y="831783"/>
                    <a:pt x="0" y="836410"/>
                  </a:cubicBezTo>
                  <a:cubicBezTo>
                    <a:pt x="-19514" y="696912"/>
                    <a:pt x="37088" y="575669"/>
                    <a:pt x="0" y="409841"/>
                  </a:cubicBezTo>
                  <a:cubicBezTo>
                    <a:pt x="-37088" y="244013"/>
                    <a:pt x="1173" y="102750"/>
                    <a:pt x="0" y="0"/>
                  </a:cubicBezTo>
                  <a:close/>
                </a:path>
              </a:pathLst>
            </a:custGeom>
            <a:noFill/>
            <a:ln w="28575">
              <a:solidFill>
                <a:schemeClr val="accent3">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grpSp>
      <p:grpSp>
        <p:nvGrpSpPr>
          <p:cNvPr id="12" name="Agrupar 11">
            <a:extLst>
              <a:ext uri="{FF2B5EF4-FFF2-40B4-BE49-F238E27FC236}">
                <a16:creationId xmlns:a16="http://schemas.microsoft.com/office/drawing/2014/main" id="{4F551D3D-A0F2-60F8-5A58-52443E8E8A7A}"/>
              </a:ext>
            </a:extLst>
          </p:cNvPr>
          <p:cNvGrpSpPr/>
          <p:nvPr/>
        </p:nvGrpSpPr>
        <p:grpSpPr>
          <a:xfrm>
            <a:off x="351693" y="2848709"/>
            <a:ext cx="9015045" cy="762632"/>
            <a:chOff x="351693" y="2848709"/>
            <a:chExt cx="9015045" cy="762632"/>
          </a:xfrm>
        </p:grpSpPr>
        <p:sp>
          <p:nvSpPr>
            <p:cNvPr id="11" name="CaixaDeTexto 10">
              <a:extLst>
                <a:ext uri="{FF2B5EF4-FFF2-40B4-BE49-F238E27FC236}">
                  <a16:creationId xmlns:a16="http://schemas.microsoft.com/office/drawing/2014/main" id="{D0DD0A09-054C-D7F2-9940-3D6AFEE0D8EC}"/>
                </a:ext>
              </a:extLst>
            </p:cNvPr>
            <p:cNvSpPr txBox="1"/>
            <p:nvPr/>
          </p:nvSpPr>
          <p:spPr>
            <a:xfrm>
              <a:off x="351693" y="2848709"/>
              <a:ext cx="8484934" cy="506151"/>
            </a:xfrm>
            <a:custGeom>
              <a:avLst/>
              <a:gdLst>
                <a:gd name="connsiteX0" fmla="*/ 0 w 8484934"/>
                <a:gd name="connsiteY0" fmla="*/ 0 h 506151"/>
                <a:gd name="connsiteX1" fmla="*/ 650512 w 8484934"/>
                <a:gd name="connsiteY1" fmla="*/ 0 h 506151"/>
                <a:gd name="connsiteX2" fmla="*/ 961626 w 8484934"/>
                <a:gd name="connsiteY2" fmla="*/ 0 h 506151"/>
                <a:gd name="connsiteX3" fmla="*/ 1442439 w 8484934"/>
                <a:gd name="connsiteY3" fmla="*/ 0 h 506151"/>
                <a:gd name="connsiteX4" fmla="*/ 2008101 w 8484934"/>
                <a:gd name="connsiteY4" fmla="*/ 0 h 506151"/>
                <a:gd name="connsiteX5" fmla="*/ 2404065 w 8484934"/>
                <a:gd name="connsiteY5" fmla="*/ 0 h 506151"/>
                <a:gd name="connsiteX6" fmla="*/ 2969727 w 8484934"/>
                <a:gd name="connsiteY6" fmla="*/ 0 h 506151"/>
                <a:gd name="connsiteX7" fmla="*/ 3535389 w 8484934"/>
                <a:gd name="connsiteY7" fmla="*/ 0 h 506151"/>
                <a:gd name="connsiteX8" fmla="*/ 4016202 w 8484934"/>
                <a:gd name="connsiteY8" fmla="*/ 0 h 506151"/>
                <a:gd name="connsiteX9" fmla="*/ 4581864 w 8484934"/>
                <a:gd name="connsiteY9" fmla="*/ 0 h 506151"/>
                <a:gd name="connsiteX10" fmla="*/ 4977828 w 8484934"/>
                <a:gd name="connsiteY10" fmla="*/ 0 h 506151"/>
                <a:gd name="connsiteX11" fmla="*/ 5628340 w 8484934"/>
                <a:gd name="connsiteY11" fmla="*/ 0 h 506151"/>
                <a:gd name="connsiteX12" fmla="*/ 5939454 w 8484934"/>
                <a:gd name="connsiteY12" fmla="*/ 0 h 506151"/>
                <a:gd name="connsiteX13" fmla="*/ 6589965 w 8484934"/>
                <a:gd name="connsiteY13" fmla="*/ 0 h 506151"/>
                <a:gd name="connsiteX14" fmla="*/ 7240477 w 8484934"/>
                <a:gd name="connsiteY14" fmla="*/ 0 h 506151"/>
                <a:gd name="connsiteX15" fmla="*/ 7975838 w 8484934"/>
                <a:gd name="connsiteY15" fmla="*/ 0 h 506151"/>
                <a:gd name="connsiteX16" fmla="*/ 8484934 w 8484934"/>
                <a:gd name="connsiteY16" fmla="*/ 0 h 506151"/>
                <a:gd name="connsiteX17" fmla="*/ 8484934 w 8484934"/>
                <a:gd name="connsiteY17" fmla="*/ 506151 h 506151"/>
                <a:gd name="connsiteX18" fmla="*/ 7834422 w 8484934"/>
                <a:gd name="connsiteY18" fmla="*/ 506151 h 506151"/>
                <a:gd name="connsiteX19" fmla="*/ 7438459 w 8484934"/>
                <a:gd name="connsiteY19" fmla="*/ 506151 h 506151"/>
                <a:gd name="connsiteX20" fmla="*/ 6872797 w 8484934"/>
                <a:gd name="connsiteY20" fmla="*/ 506151 h 506151"/>
                <a:gd name="connsiteX21" fmla="*/ 6137436 w 8484934"/>
                <a:gd name="connsiteY21" fmla="*/ 506151 h 506151"/>
                <a:gd name="connsiteX22" fmla="*/ 5826321 w 8484934"/>
                <a:gd name="connsiteY22" fmla="*/ 506151 h 506151"/>
                <a:gd name="connsiteX23" fmla="*/ 5090960 w 8484934"/>
                <a:gd name="connsiteY23" fmla="*/ 506151 h 506151"/>
                <a:gd name="connsiteX24" fmla="*/ 4779846 w 8484934"/>
                <a:gd name="connsiteY24" fmla="*/ 506151 h 506151"/>
                <a:gd name="connsiteX25" fmla="*/ 4044485 w 8484934"/>
                <a:gd name="connsiteY25" fmla="*/ 506151 h 506151"/>
                <a:gd name="connsiteX26" fmla="*/ 3563672 w 8484934"/>
                <a:gd name="connsiteY26" fmla="*/ 506151 h 506151"/>
                <a:gd name="connsiteX27" fmla="*/ 3252558 w 8484934"/>
                <a:gd name="connsiteY27" fmla="*/ 506151 h 506151"/>
                <a:gd name="connsiteX28" fmla="*/ 2602046 w 8484934"/>
                <a:gd name="connsiteY28" fmla="*/ 506151 h 506151"/>
                <a:gd name="connsiteX29" fmla="*/ 2121234 w 8484934"/>
                <a:gd name="connsiteY29" fmla="*/ 506151 h 506151"/>
                <a:gd name="connsiteX30" fmla="*/ 1555571 w 8484934"/>
                <a:gd name="connsiteY30" fmla="*/ 506151 h 506151"/>
                <a:gd name="connsiteX31" fmla="*/ 989909 w 8484934"/>
                <a:gd name="connsiteY31" fmla="*/ 506151 h 506151"/>
                <a:gd name="connsiteX32" fmla="*/ 0 w 8484934"/>
                <a:gd name="connsiteY32" fmla="*/ 506151 h 506151"/>
                <a:gd name="connsiteX33" fmla="*/ 0 w 8484934"/>
                <a:gd name="connsiteY33" fmla="*/ 0 h 50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484934" h="506151" extrusionOk="0">
                  <a:moveTo>
                    <a:pt x="0" y="0"/>
                  </a:moveTo>
                  <a:cubicBezTo>
                    <a:pt x="195898" y="-8687"/>
                    <a:pt x="461772" y="15800"/>
                    <a:pt x="650512" y="0"/>
                  </a:cubicBezTo>
                  <a:cubicBezTo>
                    <a:pt x="839252" y="-15800"/>
                    <a:pt x="873981" y="27258"/>
                    <a:pt x="961626" y="0"/>
                  </a:cubicBezTo>
                  <a:cubicBezTo>
                    <a:pt x="1049271" y="-27258"/>
                    <a:pt x="1273350" y="38854"/>
                    <a:pt x="1442439" y="0"/>
                  </a:cubicBezTo>
                  <a:cubicBezTo>
                    <a:pt x="1611528" y="-38854"/>
                    <a:pt x="1768460" y="59982"/>
                    <a:pt x="2008101" y="0"/>
                  </a:cubicBezTo>
                  <a:cubicBezTo>
                    <a:pt x="2247742" y="-59982"/>
                    <a:pt x="2244322" y="10189"/>
                    <a:pt x="2404065" y="0"/>
                  </a:cubicBezTo>
                  <a:cubicBezTo>
                    <a:pt x="2563808" y="-10189"/>
                    <a:pt x="2842965" y="100"/>
                    <a:pt x="2969727" y="0"/>
                  </a:cubicBezTo>
                  <a:cubicBezTo>
                    <a:pt x="3096489" y="-100"/>
                    <a:pt x="3265029" y="15475"/>
                    <a:pt x="3535389" y="0"/>
                  </a:cubicBezTo>
                  <a:cubicBezTo>
                    <a:pt x="3805749" y="-15475"/>
                    <a:pt x="3916594" y="27672"/>
                    <a:pt x="4016202" y="0"/>
                  </a:cubicBezTo>
                  <a:cubicBezTo>
                    <a:pt x="4115810" y="-27672"/>
                    <a:pt x="4435148" y="56655"/>
                    <a:pt x="4581864" y="0"/>
                  </a:cubicBezTo>
                  <a:cubicBezTo>
                    <a:pt x="4728580" y="-56655"/>
                    <a:pt x="4843917" y="17332"/>
                    <a:pt x="4977828" y="0"/>
                  </a:cubicBezTo>
                  <a:cubicBezTo>
                    <a:pt x="5111739" y="-17332"/>
                    <a:pt x="5402048" y="33194"/>
                    <a:pt x="5628340" y="0"/>
                  </a:cubicBezTo>
                  <a:cubicBezTo>
                    <a:pt x="5854632" y="-33194"/>
                    <a:pt x="5852884" y="6595"/>
                    <a:pt x="5939454" y="0"/>
                  </a:cubicBezTo>
                  <a:cubicBezTo>
                    <a:pt x="6026024" y="-6595"/>
                    <a:pt x="6322963" y="19194"/>
                    <a:pt x="6589965" y="0"/>
                  </a:cubicBezTo>
                  <a:cubicBezTo>
                    <a:pt x="6856967" y="-19194"/>
                    <a:pt x="6964792" y="19270"/>
                    <a:pt x="7240477" y="0"/>
                  </a:cubicBezTo>
                  <a:cubicBezTo>
                    <a:pt x="7516162" y="-19270"/>
                    <a:pt x="7626089" y="41026"/>
                    <a:pt x="7975838" y="0"/>
                  </a:cubicBezTo>
                  <a:cubicBezTo>
                    <a:pt x="8325587" y="-41026"/>
                    <a:pt x="8351784" y="4790"/>
                    <a:pt x="8484934" y="0"/>
                  </a:cubicBezTo>
                  <a:cubicBezTo>
                    <a:pt x="8502888" y="222698"/>
                    <a:pt x="8439604" y="329150"/>
                    <a:pt x="8484934" y="506151"/>
                  </a:cubicBezTo>
                  <a:cubicBezTo>
                    <a:pt x="8283488" y="512752"/>
                    <a:pt x="8143633" y="463373"/>
                    <a:pt x="7834422" y="506151"/>
                  </a:cubicBezTo>
                  <a:cubicBezTo>
                    <a:pt x="7525211" y="548929"/>
                    <a:pt x="7591193" y="482649"/>
                    <a:pt x="7438459" y="506151"/>
                  </a:cubicBezTo>
                  <a:cubicBezTo>
                    <a:pt x="7285725" y="529653"/>
                    <a:pt x="7082690" y="502272"/>
                    <a:pt x="6872797" y="506151"/>
                  </a:cubicBezTo>
                  <a:cubicBezTo>
                    <a:pt x="6662904" y="510030"/>
                    <a:pt x="6467758" y="440288"/>
                    <a:pt x="6137436" y="506151"/>
                  </a:cubicBezTo>
                  <a:cubicBezTo>
                    <a:pt x="5807114" y="572014"/>
                    <a:pt x="5935683" y="470626"/>
                    <a:pt x="5826321" y="506151"/>
                  </a:cubicBezTo>
                  <a:cubicBezTo>
                    <a:pt x="5716960" y="541676"/>
                    <a:pt x="5342043" y="463889"/>
                    <a:pt x="5090960" y="506151"/>
                  </a:cubicBezTo>
                  <a:cubicBezTo>
                    <a:pt x="4839877" y="548413"/>
                    <a:pt x="4897962" y="483434"/>
                    <a:pt x="4779846" y="506151"/>
                  </a:cubicBezTo>
                  <a:cubicBezTo>
                    <a:pt x="4661730" y="528868"/>
                    <a:pt x="4362404" y="456756"/>
                    <a:pt x="4044485" y="506151"/>
                  </a:cubicBezTo>
                  <a:cubicBezTo>
                    <a:pt x="3726566" y="555546"/>
                    <a:pt x="3800870" y="502813"/>
                    <a:pt x="3563672" y="506151"/>
                  </a:cubicBezTo>
                  <a:cubicBezTo>
                    <a:pt x="3326474" y="509489"/>
                    <a:pt x="3397315" y="486903"/>
                    <a:pt x="3252558" y="506151"/>
                  </a:cubicBezTo>
                  <a:cubicBezTo>
                    <a:pt x="3107801" y="525399"/>
                    <a:pt x="2748584" y="434228"/>
                    <a:pt x="2602046" y="506151"/>
                  </a:cubicBezTo>
                  <a:cubicBezTo>
                    <a:pt x="2455508" y="578074"/>
                    <a:pt x="2310316" y="478535"/>
                    <a:pt x="2121234" y="506151"/>
                  </a:cubicBezTo>
                  <a:cubicBezTo>
                    <a:pt x="1932152" y="533767"/>
                    <a:pt x="1835404" y="455040"/>
                    <a:pt x="1555571" y="506151"/>
                  </a:cubicBezTo>
                  <a:cubicBezTo>
                    <a:pt x="1275738" y="557262"/>
                    <a:pt x="1167185" y="449255"/>
                    <a:pt x="989909" y="506151"/>
                  </a:cubicBezTo>
                  <a:cubicBezTo>
                    <a:pt x="812633" y="563047"/>
                    <a:pt x="400327" y="458422"/>
                    <a:pt x="0" y="506151"/>
                  </a:cubicBezTo>
                  <a:cubicBezTo>
                    <a:pt x="-24908" y="291245"/>
                    <a:pt x="58820" y="131326"/>
                    <a:pt x="0" y="0"/>
                  </a:cubicBezTo>
                  <a:close/>
                </a:path>
              </a:pathLst>
            </a:custGeom>
            <a:noFill/>
            <a:ln w="28575">
              <a:solidFill>
                <a:schemeClr val="accent2">
                  <a:lumMod val="60000"/>
                  <a:lumOff val="40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0" name="CaixaDeTexto 9">
              <a:extLst>
                <a:ext uri="{FF2B5EF4-FFF2-40B4-BE49-F238E27FC236}">
                  <a16:creationId xmlns:a16="http://schemas.microsoft.com/office/drawing/2014/main" id="{62106DEE-0A6C-EA47-8F87-FDD48D8FC728}"/>
                </a:ext>
              </a:extLst>
            </p:cNvPr>
            <p:cNvSpPr txBox="1"/>
            <p:nvPr/>
          </p:nvSpPr>
          <p:spPr>
            <a:xfrm>
              <a:off x="7167195" y="2977834"/>
              <a:ext cx="2199543" cy="633507"/>
            </a:xfrm>
            <a:prstGeom prst="rect">
              <a:avLst/>
            </a:prstGeom>
            <a:solidFill>
              <a:schemeClr val="tx1"/>
            </a:solidFill>
          </p:spPr>
          <p:txBody>
            <a:bodyPr wrap="square">
              <a:spAutoFit/>
            </a:bodyPr>
            <a:lstStyle/>
            <a:p>
              <a:pPr>
                <a:lnSpc>
                  <a:spcPts val="2000"/>
                </a:lnSpc>
              </a:pPr>
              <a:r>
                <a:rPr lang="pt-BR" sz="2400" b="0" i="0" dirty="0" err="1">
                  <a:solidFill>
                    <a:schemeClr val="accent2">
                      <a:lumMod val="60000"/>
                      <a:lumOff val="40000"/>
                    </a:schemeClr>
                  </a:solidFill>
                  <a:effectLst/>
                  <a:latin typeface="Cordia New" panose="020B0304020202020204" pitchFamily="34" charset="-34"/>
                  <a:cs typeface="Cordia New" panose="020B0304020202020204" pitchFamily="34" charset="-34"/>
                </a:rPr>
                <a:t>create</a:t>
              </a:r>
              <a:r>
                <a:rPr lang="pt-BR" sz="2400" b="0" i="0" dirty="0">
                  <a:solidFill>
                    <a:schemeClr val="accent2">
                      <a:lumMod val="60000"/>
                      <a:lumOff val="40000"/>
                    </a:schemeClr>
                  </a:solidFill>
                  <a:effectLst/>
                  <a:latin typeface="Cordia New" panose="020B0304020202020204" pitchFamily="34" charset="-34"/>
                  <a:cs typeface="Cordia New" panose="020B0304020202020204" pitchFamily="34" charset="-34"/>
                </a:rPr>
                <a:t> the Kalman </a:t>
              </a:r>
              <a:r>
                <a:rPr lang="pt-BR" sz="2400" b="0" i="0" dirty="0" err="1">
                  <a:solidFill>
                    <a:schemeClr val="accent2">
                      <a:lumMod val="60000"/>
                      <a:lumOff val="40000"/>
                    </a:schemeClr>
                  </a:solidFill>
                  <a:effectLst/>
                  <a:latin typeface="Cordia New" panose="020B0304020202020204" pitchFamily="34" charset="-34"/>
                  <a:cs typeface="Cordia New" panose="020B0304020202020204" pitchFamily="34" charset="-34"/>
                </a:rPr>
                <a:t>filter</a:t>
              </a:r>
              <a:endParaRPr lang="pt-BR" sz="2400" dirty="0">
                <a:solidFill>
                  <a:schemeClr val="accent2">
                    <a:lumMod val="60000"/>
                    <a:lumOff val="40000"/>
                  </a:schemeClr>
                </a:solidFill>
                <a:latin typeface="Cordia New" panose="020B0304020202020204" pitchFamily="34" charset="-34"/>
                <a:cs typeface="Cordia New" panose="020B0304020202020204" pitchFamily="34" charset="-34"/>
              </a:endParaRPr>
            </a:p>
          </p:txBody>
        </p:sp>
      </p:grpSp>
      <p:sp>
        <p:nvSpPr>
          <p:cNvPr id="15" name="CaixaDeTexto 14">
            <a:extLst>
              <a:ext uri="{FF2B5EF4-FFF2-40B4-BE49-F238E27FC236}">
                <a16:creationId xmlns:a16="http://schemas.microsoft.com/office/drawing/2014/main" id="{D31357C4-6B32-FF98-66CF-AE97F1FD52A0}"/>
              </a:ext>
            </a:extLst>
          </p:cNvPr>
          <p:cNvSpPr txBox="1"/>
          <p:nvPr/>
        </p:nvSpPr>
        <p:spPr>
          <a:xfrm>
            <a:off x="351693" y="3560800"/>
            <a:ext cx="8484934" cy="1737973"/>
          </a:xfrm>
          <a:custGeom>
            <a:avLst/>
            <a:gdLst>
              <a:gd name="connsiteX0" fmla="*/ 0 w 8484934"/>
              <a:gd name="connsiteY0" fmla="*/ 0 h 1737973"/>
              <a:gd name="connsiteX1" fmla="*/ 650512 w 8484934"/>
              <a:gd name="connsiteY1" fmla="*/ 0 h 1737973"/>
              <a:gd name="connsiteX2" fmla="*/ 961626 w 8484934"/>
              <a:gd name="connsiteY2" fmla="*/ 0 h 1737973"/>
              <a:gd name="connsiteX3" fmla="*/ 1442439 w 8484934"/>
              <a:gd name="connsiteY3" fmla="*/ 0 h 1737973"/>
              <a:gd name="connsiteX4" fmla="*/ 2008101 w 8484934"/>
              <a:gd name="connsiteY4" fmla="*/ 0 h 1737973"/>
              <a:gd name="connsiteX5" fmla="*/ 2404065 w 8484934"/>
              <a:gd name="connsiteY5" fmla="*/ 0 h 1737973"/>
              <a:gd name="connsiteX6" fmla="*/ 2969727 w 8484934"/>
              <a:gd name="connsiteY6" fmla="*/ 0 h 1737973"/>
              <a:gd name="connsiteX7" fmla="*/ 3535389 w 8484934"/>
              <a:gd name="connsiteY7" fmla="*/ 0 h 1737973"/>
              <a:gd name="connsiteX8" fmla="*/ 4016202 w 8484934"/>
              <a:gd name="connsiteY8" fmla="*/ 0 h 1737973"/>
              <a:gd name="connsiteX9" fmla="*/ 4581864 w 8484934"/>
              <a:gd name="connsiteY9" fmla="*/ 0 h 1737973"/>
              <a:gd name="connsiteX10" fmla="*/ 4977828 w 8484934"/>
              <a:gd name="connsiteY10" fmla="*/ 0 h 1737973"/>
              <a:gd name="connsiteX11" fmla="*/ 5628340 w 8484934"/>
              <a:gd name="connsiteY11" fmla="*/ 0 h 1737973"/>
              <a:gd name="connsiteX12" fmla="*/ 5939454 w 8484934"/>
              <a:gd name="connsiteY12" fmla="*/ 0 h 1737973"/>
              <a:gd name="connsiteX13" fmla="*/ 6589965 w 8484934"/>
              <a:gd name="connsiteY13" fmla="*/ 0 h 1737973"/>
              <a:gd name="connsiteX14" fmla="*/ 7240477 w 8484934"/>
              <a:gd name="connsiteY14" fmla="*/ 0 h 1737973"/>
              <a:gd name="connsiteX15" fmla="*/ 7975838 w 8484934"/>
              <a:gd name="connsiteY15" fmla="*/ 0 h 1737973"/>
              <a:gd name="connsiteX16" fmla="*/ 8484934 w 8484934"/>
              <a:gd name="connsiteY16" fmla="*/ 0 h 1737973"/>
              <a:gd name="connsiteX17" fmla="*/ 8484934 w 8484934"/>
              <a:gd name="connsiteY17" fmla="*/ 579324 h 1737973"/>
              <a:gd name="connsiteX18" fmla="*/ 8484934 w 8484934"/>
              <a:gd name="connsiteY18" fmla="*/ 1176028 h 1737973"/>
              <a:gd name="connsiteX19" fmla="*/ 8484934 w 8484934"/>
              <a:gd name="connsiteY19" fmla="*/ 1737973 h 1737973"/>
              <a:gd name="connsiteX20" fmla="*/ 8173820 w 8484934"/>
              <a:gd name="connsiteY20" fmla="*/ 1737973 h 1737973"/>
              <a:gd name="connsiteX21" fmla="*/ 7438459 w 8484934"/>
              <a:gd name="connsiteY21" fmla="*/ 1737973 h 1737973"/>
              <a:gd name="connsiteX22" fmla="*/ 7127345 w 8484934"/>
              <a:gd name="connsiteY22" fmla="*/ 1737973 h 1737973"/>
              <a:gd name="connsiteX23" fmla="*/ 6391984 w 8484934"/>
              <a:gd name="connsiteY23" fmla="*/ 1737973 h 1737973"/>
              <a:gd name="connsiteX24" fmla="*/ 6080869 w 8484934"/>
              <a:gd name="connsiteY24" fmla="*/ 1737973 h 1737973"/>
              <a:gd name="connsiteX25" fmla="*/ 5345508 w 8484934"/>
              <a:gd name="connsiteY25" fmla="*/ 1737973 h 1737973"/>
              <a:gd name="connsiteX26" fmla="*/ 4864695 w 8484934"/>
              <a:gd name="connsiteY26" fmla="*/ 1737973 h 1737973"/>
              <a:gd name="connsiteX27" fmla="*/ 4553581 w 8484934"/>
              <a:gd name="connsiteY27" fmla="*/ 1737973 h 1737973"/>
              <a:gd name="connsiteX28" fmla="*/ 3903070 w 8484934"/>
              <a:gd name="connsiteY28" fmla="*/ 1737973 h 1737973"/>
              <a:gd name="connsiteX29" fmla="*/ 3422257 w 8484934"/>
              <a:gd name="connsiteY29" fmla="*/ 1737973 h 1737973"/>
              <a:gd name="connsiteX30" fmla="*/ 2856594 w 8484934"/>
              <a:gd name="connsiteY30" fmla="*/ 1737973 h 1737973"/>
              <a:gd name="connsiteX31" fmla="*/ 2290932 w 8484934"/>
              <a:gd name="connsiteY31" fmla="*/ 1737973 h 1737973"/>
              <a:gd name="connsiteX32" fmla="*/ 1725270 w 8484934"/>
              <a:gd name="connsiteY32" fmla="*/ 1737973 h 1737973"/>
              <a:gd name="connsiteX33" fmla="*/ 1244457 w 8484934"/>
              <a:gd name="connsiteY33" fmla="*/ 1737973 h 1737973"/>
              <a:gd name="connsiteX34" fmla="*/ 848493 w 8484934"/>
              <a:gd name="connsiteY34" fmla="*/ 1737973 h 1737973"/>
              <a:gd name="connsiteX35" fmla="*/ 0 w 8484934"/>
              <a:gd name="connsiteY35" fmla="*/ 1737973 h 1737973"/>
              <a:gd name="connsiteX36" fmla="*/ 0 w 8484934"/>
              <a:gd name="connsiteY36" fmla="*/ 1176028 h 1737973"/>
              <a:gd name="connsiteX37" fmla="*/ 0 w 8484934"/>
              <a:gd name="connsiteY37" fmla="*/ 596704 h 1737973"/>
              <a:gd name="connsiteX38" fmla="*/ 0 w 8484934"/>
              <a:gd name="connsiteY38" fmla="*/ 0 h 173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484934" h="1737973" extrusionOk="0">
                <a:moveTo>
                  <a:pt x="0" y="0"/>
                </a:moveTo>
                <a:cubicBezTo>
                  <a:pt x="195898" y="-8687"/>
                  <a:pt x="461772" y="15800"/>
                  <a:pt x="650512" y="0"/>
                </a:cubicBezTo>
                <a:cubicBezTo>
                  <a:pt x="839252" y="-15800"/>
                  <a:pt x="873981" y="27258"/>
                  <a:pt x="961626" y="0"/>
                </a:cubicBezTo>
                <a:cubicBezTo>
                  <a:pt x="1049271" y="-27258"/>
                  <a:pt x="1273350" y="38854"/>
                  <a:pt x="1442439" y="0"/>
                </a:cubicBezTo>
                <a:cubicBezTo>
                  <a:pt x="1611528" y="-38854"/>
                  <a:pt x="1768460" y="59982"/>
                  <a:pt x="2008101" y="0"/>
                </a:cubicBezTo>
                <a:cubicBezTo>
                  <a:pt x="2247742" y="-59982"/>
                  <a:pt x="2244322" y="10189"/>
                  <a:pt x="2404065" y="0"/>
                </a:cubicBezTo>
                <a:cubicBezTo>
                  <a:pt x="2563808" y="-10189"/>
                  <a:pt x="2842965" y="100"/>
                  <a:pt x="2969727" y="0"/>
                </a:cubicBezTo>
                <a:cubicBezTo>
                  <a:pt x="3096489" y="-100"/>
                  <a:pt x="3265029" y="15475"/>
                  <a:pt x="3535389" y="0"/>
                </a:cubicBezTo>
                <a:cubicBezTo>
                  <a:pt x="3805749" y="-15475"/>
                  <a:pt x="3916594" y="27672"/>
                  <a:pt x="4016202" y="0"/>
                </a:cubicBezTo>
                <a:cubicBezTo>
                  <a:pt x="4115810" y="-27672"/>
                  <a:pt x="4435148" y="56655"/>
                  <a:pt x="4581864" y="0"/>
                </a:cubicBezTo>
                <a:cubicBezTo>
                  <a:pt x="4728580" y="-56655"/>
                  <a:pt x="4843917" y="17332"/>
                  <a:pt x="4977828" y="0"/>
                </a:cubicBezTo>
                <a:cubicBezTo>
                  <a:pt x="5111739" y="-17332"/>
                  <a:pt x="5402048" y="33194"/>
                  <a:pt x="5628340" y="0"/>
                </a:cubicBezTo>
                <a:cubicBezTo>
                  <a:pt x="5854632" y="-33194"/>
                  <a:pt x="5852884" y="6595"/>
                  <a:pt x="5939454" y="0"/>
                </a:cubicBezTo>
                <a:cubicBezTo>
                  <a:pt x="6026024" y="-6595"/>
                  <a:pt x="6322963" y="19194"/>
                  <a:pt x="6589965" y="0"/>
                </a:cubicBezTo>
                <a:cubicBezTo>
                  <a:pt x="6856967" y="-19194"/>
                  <a:pt x="6964792" y="19270"/>
                  <a:pt x="7240477" y="0"/>
                </a:cubicBezTo>
                <a:cubicBezTo>
                  <a:pt x="7516162" y="-19270"/>
                  <a:pt x="7626089" y="41026"/>
                  <a:pt x="7975838" y="0"/>
                </a:cubicBezTo>
                <a:cubicBezTo>
                  <a:pt x="8325587" y="-41026"/>
                  <a:pt x="8351784" y="4790"/>
                  <a:pt x="8484934" y="0"/>
                </a:cubicBezTo>
                <a:cubicBezTo>
                  <a:pt x="8554424" y="152716"/>
                  <a:pt x="8433339" y="378098"/>
                  <a:pt x="8484934" y="579324"/>
                </a:cubicBezTo>
                <a:cubicBezTo>
                  <a:pt x="8536529" y="780550"/>
                  <a:pt x="8467278" y="893599"/>
                  <a:pt x="8484934" y="1176028"/>
                </a:cubicBezTo>
                <a:cubicBezTo>
                  <a:pt x="8502590" y="1458457"/>
                  <a:pt x="8462650" y="1506484"/>
                  <a:pt x="8484934" y="1737973"/>
                </a:cubicBezTo>
                <a:cubicBezTo>
                  <a:pt x="8342008" y="1769532"/>
                  <a:pt x="8284865" y="1722943"/>
                  <a:pt x="8173820" y="1737973"/>
                </a:cubicBezTo>
                <a:cubicBezTo>
                  <a:pt x="8062775" y="1753003"/>
                  <a:pt x="7768781" y="1672110"/>
                  <a:pt x="7438459" y="1737973"/>
                </a:cubicBezTo>
                <a:cubicBezTo>
                  <a:pt x="7108137" y="1803836"/>
                  <a:pt x="7235694" y="1734840"/>
                  <a:pt x="7127345" y="1737973"/>
                </a:cubicBezTo>
                <a:cubicBezTo>
                  <a:pt x="7018996" y="1741106"/>
                  <a:pt x="6643067" y="1695711"/>
                  <a:pt x="6391984" y="1737973"/>
                </a:cubicBezTo>
                <a:cubicBezTo>
                  <a:pt x="6140901" y="1780235"/>
                  <a:pt x="6208981" y="1723557"/>
                  <a:pt x="6080869" y="1737973"/>
                </a:cubicBezTo>
                <a:cubicBezTo>
                  <a:pt x="5952757" y="1752389"/>
                  <a:pt x="5663427" y="1688578"/>
                  <a:pt x="5345508" y="1737973"/>
                </a:cubicBezTo>
                <a:cubicBezTo>
                  <a:pt x="5027589" y="1787368"/>
                  <a:pt x="5101893" y="1734635"/>
                  <a:pt x="4864695" y="1737973"/>
                </a:cubicBezTo>
                <a:cubicBezTo>
                  <a:pt x="4627497" y="1741311"/>
                  <a:pt x="4698338" y="1718725"/>
                  <a:pt x="4553581" y="1737973"/>
                </a:cubicBezTo>
                <a:cubicBezTo>
                  <a:pt x="4408824" y="1757221"/>
                  <a:pt x="4049242" y="1660321"/>
                  <a:pt x="3903070" y="1737973"/>
                </a:cubicBezTo>
                <a:cubicBezTo>
                  <a:pt x="3756898" y="1815625"/>
                  <a:pt x="3617255" y="1714141"/>
                  <a:pt x="3422257" y="1737973"/>
                </a:cubicBezTo>
                <a:cubicBezTo>
                  <a:pt x="3227259" y="1761805"/>
                  <a:pt x="3136427" y="1686862"/>
                  <a:pt x="2856594" y="1737973"/>
                </a:cubicBezTo>
                <a:cubicBezTo>
                  <a:pt x="2576761" y="1789084"/>
                  <a:pt x="2468208" y="1681077"/>
                  <a:pt x="2290932" y="1737973"/>
                </a:cubicBezTo>
                <a:cubicBezTo>
                  <a:pt x="2113656" y="1794869"/>
                  <a:pt x="2000088" y="1672644"/>
                  <a:pt x="1725270" y="1737973"/>
                </a:cubicBezTo>
                <a:cubicBezTo>
                  <a:pt x="1450452" y="1803302"/>
                  <a:pt x="1397816" y="1690142"/>
                  <a:pt x="1244457" y="1737973"/>
                </a:cubicBezTo>
                <a:cubicBezTo>
                  <a:pt x="1091098" y="1785804"/>
                  <a:pt x="1035943" y="1720374"/>
                  <a:pt x="848493" y="1737973"/>
                </a:cubicBezTo>
                <a:cubicBezTo>
                  <a:pt x="661043" y="1755572"/>
                  <a:pt x="419936" y="1653943"/>
                  <a:pt x="0" y="1737973"/>
                </a:cubicBezTo>
                <a:cubicBezTo>
                  <a:pt x="-38991" y="1536674"/>
                  <a:pt x="39008" y="1297727"/>
                  <a:pt x="0" y="1176028"/>
                </a:cubicBezTo>
                <a:cubicBezTo>
                  <a:pt x="-39008" y="1054329"/>
                  <a:pt x="64274" y="730047"/>
                  <a:pt x="0" y="596704"/>
                </a:cubicBezTo>
                <a:cubicBezTo>
                  <a:pt x="-64274" y="463361"/>
                  <a:pt x="45194" y="192972"/>
                  <a:pt x="0" y="0"/>
                </a:cubicBezTo>
                <a:close/>
              </a:path>
            </a:pathLst>
          </a:custGeom>
          <a:noFill/>
          <a:ln w="28575">
            <a:solidFill>
              <a:schemeClr val="accent4">
                <a:lumMod val="75000"/>
              </a:schemeClr>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3"/>
              </a:solidFill>
              <a:latin typeface="Avenir Next LT Pro" panose="020B0504020202020204" pitchFamily="34" charset="0"/>
              <a:cs typeface="Cordia New" panose="020B0304020202020204" pitchFamily="34" charset="-34"/>
            </a:endParaRPr>
          </a:p>
        </p:txBody>
      </p:sp>
      <p:sp>
        <p:nvSpPr>
          <p:cNvPr id="14" name="CaixaDeTexto 13">
            <a:extLst>
              <a:ext uri="{FF2B5EF4-FFF2-40B4-BE49-F238E27FC236}">
                <a16:creationId xmlns:a16="http://schemas.microsoft.com/office/drawing/2014/main" id="{683544AD-E2D2-591C-87D3-F43E7C5B46D5}"/>
              </a:ext>
            </a:extLst>
          </p:cNvPr>
          <p:cNvSpPr txBox="1"/>
          <p:nvPr/>
        </p:nvSpPr>
        <p:spPr>
          <a:xfrm>
            <a:off x="5823439" y="3930976"/>
            <a:ext cx="2312376" cy="1161857"/>
          </a:xfrm>
          <a:prstGeom prst="rect">
            <a:avLst/>
          </a:prstGeom>
          <a:noFill/>
        </p:spPr>
        <p:txBody>
          <a:bodyPr wrap="square">
            <a:spAutoFit/>
          </a:bodyPr>
          <a:lstStyle/>
          <a:p>
            <a:pPr>
              <a:lnSpc>
                <a:spcPts val="2000"/>
              </a:lnSpc>
            </a:pPr>
            <a:r>
              <a:rPr lang="en-US" sz="2400" dirty="0">
                <a:solidFill>
                  <a:schemeClr val="accent4">
                    <a:lumMod val="60000"/>
                    <a:lumOff val="40000"/>
                  </a:schemeClr>
                </a:solidFill>
                <a:latin typeface="Cordia New" panose="020B0304020202020204" pitchFamily="34" charset="-34"/>
                <a:cs typeface="Cordia New" panose="020B0304020202020204" pitchFamily="34" charset="-34"/>
              </a:rPr>
              <a:t>perform the Kalman filter update and prediction steps for each measurement</a:t>
            </a:r>
            <a:endParaRPr lang="pt-BR" sz="2400" dirty="0">
              <a:solidFill>
                <a:schemeClr val="accent4">
                  <a:lumMod val="60000"/>
                  <a:lumOff val="40000"/>
                </a:schemeClr>
              </a:solidFill>
              <a:latin typeface="Cordia New" panose="020B0304020202020204" pitchFamily="34" charset="-34"/>
              <a:cs typeface="Cordia New" panose="020B0304020202020204" pitchFamily="34" charset="-34"/>
            </a:endParaRPr>
          </a:p>
        </p:txBody>
      </p:sp>
      <p:sp>
        <p:nvSpPr>
          <p:cNvPr id="17" name="CaixaDeTexto 16">
            <a:extLst>
              <a:ext uri="{FF2B5EF4-FFF2-40B4-BE49-F238E27FC236}">
                <a16:creationId xmlns:a16="http://schemas.microsoft.com/office/drawing/2014/main" id="{F3AE838A-B8E2-F973-BA19-C11EC13EBC88}"/>
              </a:ext>
            </a:extLst>
          </p:cNvPr>
          <p:cNvSpPr txBox="1"/>
          <p:nvPr/>
        </p:nvSpPr>
        <p:spPr>
          <a:xfrm>
            <a:off x="9404964" y="5431404"/>
            <a:ext cx="2435344" cy="889987"/>
          </a:xfrm>
          <a:prstGeom prst="rect">
            <a:avLst/>
          </a:prstGeom>
          <a:noFill/>
        </p:spPr>
        <p:txBody>
          <a:bodyPr wrap="square">
            <a:spAutoFit/>
          </a:bodyPr>
          <a:lstStyle/>
          <a:p>
            <a:pPr>
              <a:lnSpc>
                <a:spcPts val="2000"/>
              </a:lnSpc>
            </a:pPr>
            <a:r>
              <a:rPr lang="en-US" sz="2400" dirty="0">
                <a:solidFill>
                  <a:schemeClr val="accent1"/>
                </a:solidFill>
                <a:latin typeface="Cordia New" panose="020B0304020202020204" pitchFamily="34" charset="-34"/>
                <a:cs typeface="Cordia New" panose="020B0304020202020204" pitchFamily="34" charset="-34"/>
              </a:rPr>
              <a:t>Plot the results, then return the saved states and covariances</a:t>
            </a:r>
            <a:endParaRPr lang="pt-BR" sz="2400" dirty="0">
              <a:solidFill>
                <a:schemeClr val="accent1"/>
              </a:solidFill>
              <a:latin typeface="Cordia New" panose="020B0304020202020204" pitchFamily="34" charset="-34"/>
              <a:cs typeface="Cordia New" panose="020B0304020202020204" pitchFamily="34" charset="-34"/>
            </a:endParaRPr>
          </a:p>
        </p:txBody>
      </p:sp>
      <p:sp>
        <p:nvSpPr>
          <p:cNvPr id="18" name="CaixaDeTexto 17">
            <a:extLst>
              <a:ext uri="{FF2B5EF4-FFF2-40B4-BE49-F238E27FC236}">
                <a16:creationId xmlns:a16="http://schemas.microsoft.com/office/drawing/2014/main" id="{F01F3876-B0D4-DE9A-2C4C-D18E2CC08528}"/>
              </a:ext>
            </a:extLst>
          </p:cNvPr>
          <p:cNvSpPr txBox="1"/>
          <p:nvPr/>
        </p:nvSpPr>
        <p:spPr>
          <a:xfrm>
            <a:off x="351693" y="5421739"/>
            <a:ext cx="8484934" cy="1170247"/>
          </a:xfrm>
          <a:custGeom>
            <a:avLst/>
            <a:gdLst>
              <a:gd name="connsiteX0" fmla="*/ 0 w 8484934"/>
              <a:gd name="connsiteY0" fmla="*/ 0 h 1170247"/>
              <a:gd name="connsiteX1" fmla="*/ 650512 w 8484934"/>
              <a:gd name="connsiteY1" fmla="*/ 0 h 1170247"/>
              <a:gd name="connsiteX2" fmla="*/ 961626 w 8484934"/>
              <a:gd name="connsiteY2" fmla="*/ 0 h 1170247"/>
              <a:gd name="connsiteX3" fmla="*/ 1442439 w 8484934"/>
              <a:gd name="connsiteY3" fmla="*/ 0 h 1170247"/>
              <a:gd name="connsiteX4" fmla="*/ 2008101 w 8484934"/>
              <a:gd name="connsiteY4" fmla="*/ 0 h 1170247"/>
              <a:gd name="connsiteX5" fmla="*/ 2404065 w 8484934"/>
              <a:gd name="connsiteY5" fmla="*/ 0 h 1170247"/>
              <a:gd name="connsiteX6" fmla="*/ 2969727 w 8484934"/>
              <a:gd name="connsiteY6" fmla="*/ 0 h 1170247"/>
              <a:gd name="connsiteX7" fmla="*/ 3535389 w 8484934"/>
              <a:gd name="connsiteY7" fmla="*/ 0 h 1170247"/>
              <a:gd name="connsiteX8" fmla="*/ 4016202 w 8484934"/>
              <a:gd name="connsiteY8" fmla="*/ 0 h 1170247"/>
              <a:gd name="connsiteX9" fmla="*/ 4581864 w 8484934"/>
              <a:gd name="connsiteY9" fmla="*/ 0 h 1170247"/>
              <a:gd name="connsiteX10" fmla="*/ 4977828 w 8484934"/>
              <a:gd name="connsiteY10" fmla="*/ 0 h 1170247"/>
              <a:gd name="connsiteX11" fmla="*/ 5628340 w 8484934"/>
              <a:gd name="connsiteY11" fmla="*/ 0 h 1170247"/>
              <a:gd name="connsiteX12" fmla="*/ 5939454 w 8484934"/>
              <a:gd name="connsiteY12" fmla="*/ 0 h 1170247"/>
              <a:gd name="connsiteX13" fmla="*/ 6589965 w 8484934"/>
              <a:gd name="connsiteY13" fmla="*/ 0 h 1170247"/>
              <a:gd name="connsiteX14" fmla="*/ 7240477 w 8484934"/>
              <a:gd name="connsiteY14" fmla="*/ 0 h 1170247"/>
              <a:gd name="connsiteX15" fmla="*/ 7975838 w 8484934"/>
              <a:gd name="connsiteY15" fmla="*/ 0 h 1170247"/>
              <a:gd name="connsiteX16" fmla="*/ 8484934 w 8484934"/>
              <a:gd name="connsiteY16" fmla="*/ 0 h 1170247"/>
              <a:gd name="connsiteX17" fmla="*/ 8484934 w 8484934"/>
              <a:gd name="connsiteY17" fmla="*/ 585124 h 1170247"/>
              <a:gd name="connsiteX18" fmla="*/ 8484934 w 8484934"/>
              <a:gd name="connsiteY18" fmla="*/ 1170247 h 1170247"/>
              <a:gd name="connsiteX19" fmla="*/ 8173820 w 8484934"/>
              <a:gd name="connsiteY19" fmla="*/ 1170247 h 1170247"/>
              <a:gd name="connsiteX20" fmla="*/ 7608157 w 8484934"/>
              <a:gd name="connsiteY20" fmla="*/ 1170247 h 1170247"/>
              <a:gd name="connsiteX21" fmla="*/ 6872797 w 8484934"/>
              <a:gd name="connsiteY21" fmla="*/ 1170247 h 1170247"/>
              <a:gd name="connsiteX22" fmla="*/ 6561682 w 8484934"/>
              <a:gd name="connsiteY22" fmla="*/ 1170247 h 1170247"/>
              <a:gd name="connsiteX23" fmla="*/ 5826321 w 8484934"/>
              <a:gd name="connsiteY23" fmla="*/ 1170247 h 1170247"/>
              <a:gd name="connsiteX24" fmla="*/ 5515207 w 8484934"/>
              <a:gd name="connsiteY24" fmla="*/ 1170247 h 1170247"/>
              <a:gd name="connsiteX25" fmla="*/ 4779846 w 8484934"/>
              <a:gd name="connsiteY25" fmla="*/ 1170247 h 1170247"/>
              <a:gd name="connsiteX26" fmla="*/ 4299033 w 8484934"/>
              <a:gd name="connsiteY26" fmla="*/ 1170247 h 1170247"/>
              <a:gd name="connsiteX27" fmla="*/ 3987919 w 8484934"/>
              <a:gd name="connsiteY27" fmla="*/ 1170247 h 1170247"/>
              <a:gd name="connsiteX28" fmla="*/ 3337407 w 8484934"/>
              <a:gd name="connsiteY28" fmla="*/ 1170247 h 1170247"/>
              <a:gd name="connsiteX29" fmla="*/ 2856594 w 8484934"/>
              <a:gd name="connsiteY29" fmla="*/ 1170247 h 1170247"/>
              <a:gd name="connsiteX30" fmla="*/ 2290932 w 8484934"/>
              <a:gd name="connsiteY30" fmla="*/ 1170247 h 1170247"/>
              <a:gd name="connsiteX31" fmla="*/ 1725270 w 8484934"/>
              <a:gd name="connsiteY31" fmla="*/ 1170247 h 1170247"/>
              <a:gd name="connsiteX32" fmla="*/ 1159608 w 8484934"/>
              <a:gd name="connsiteY32" fmla="*/ 1170247 h 1170247"/>
              <a:gd name="connsiteX33" fmla="*/ 678795 w 8484934"/>
              <a:gd name="connsiteY33" fmla="*/ 1170247 h 1170247"/>
              <a:gd name="connsiteX34" fmla="*/ 0 w 8484934"/>
              <a:gd name="connsiteY34" fmla="*/ 1170247 h 1170247"/>
              <a:gd name="connsiteX35" fmla="*/ 0 w 8484934"/>
              <a:gd name="connsiteY35" fmla="*/ 573421 h 1170247"/>
              <a:gd name="connsiteX36" fmla="*/ 0 w 8484934"/>
              <a:gd name="connsiteY36" fmla="*/ 0 h 117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484934" h="1170247" extrusionOk="0">
                <a:moveTo>
                  <a:pt x="0" y="0"/>
                </a:moveTo>
                <a:cubicBezTo>
                  <a:pt x="195898" y="-8687"/>
                  <a:pt x="461772" y="15800"/>
                  <a:pt x="650512" y="0"/>
                </a:cubicBezTo>
                <a:cubicBezTo>
                  <a:pt x="839252" y="-15800"/>
                  <a:pt x="873981" y="27258"/>
                  <a:pt x="961626" y="0"/>
                </a:cubicBezTo>
                <a:cubicBezTo>
                  <a:pt x="1049271" y="-27258"/>
                  <a:pt x="1273350" y="38854"/>
                  <a:pt x="1442439" y="0"/>
                </a:cubicBezTo>
                <a:cubicBezTo>
                  <a:pt x="1611528" y="-38854"/>
                  <a:pt x="1768460" y="59982"/>
                  <a:pt x="2008101" y="0"/>
                </a:cubicBezTo>
                <a:cubicBezTo>
                  <a:pt x="2247742" y="-59982"/>
                  <a:pt x="2244322" y="10189"/>
                  <a:pt x="2404065" y="0"/>
                </a:cubicBezTo>
                <a:cubicBezTo>
                  <a:pt x="2563808" y="-10189"/>
                  <a:pt x="2842965" y="100"/>
                  <a:pt x="2969727" y="0"/>
                </a:cubicBezTo>
                <a:cubicBezTo>
                  <a:pt x="3096489" y="-100"/>
                  <a:pt x="3265029" y="15475"/>
                  <a:pt x="3535389" y="0"/>
                </a:cubicBezTo>
                <a:cubicBezTo>
                  <a:pt x="3805749" y="-15475"/>
                  <a:pt x="3916594" y="27672"/>
                  <a:pt x="4016202" y="0"/>
                </a:cubicBezTo>
                <a:cubicBezTo>
                  <a:pt x="4115810" y="-27672"/>
                  <a:pt x="4435148" y="56655"/>
                  <a:pt x="4581864" y="0"/>
                </a:cubicBezTo>
                <a:cubicBezTo>
                  <a:pt x="4728580" y="-56655"/>
                  <a:pt x="4843917" y="17332"/>
                  <a:pt x="4977828" y="0"/>
                </a:cubicBezTo>
                <a:cubicBezTo>
                  <a:pt x="5111739" y="-17332"/>
                  <a:pt x="5402048" y="33194"/>
                  <a:pt x="5628340" y="0"/>
                </a:cubicBezTo>
                <a:cubicBezTo>
                  <a:pt x="5854632" y="-33194"/>
                  <a:pt x="5852884" y="6595"/>
                  <a:pt x="5939454" y="0"/>
                </a:cubicBezTo>
                <a:cubicBezTo>
                  <a:pt x="6026024" y="-6595"/>
                  <a:pt x="6322963" y="19194"/>
                  <a:pt x="6589965" y="0"/>
                </a:cubicBezTo>
                <a:cubicBezTo>
                  <a:pt x="6856967" y="-19194"/>
                  <a:pt x="6964792" y="19270"/>
                  <a:pt x="7240477" y="0"/>
                </a:cubicBezTo>
                <a:cubicBezTo>
                  <a:pt x="7516162" y="-19270"/>
                  <a:pt x="7626089" y="41026"/>
                  <a:pt x="7975838" y="0"/>
                </a:cubicBezTo>
                <a:cubicBezTo>
                  <a:pt x="8325587" y="-41026"/>
                  <a:pt x="8351784" y="4790"/>
                  <a:pt x="8484934" y="0"/>
                </a:cubicBezTo>
                <a:cubicBezTo>
                  <a:pt x="8499209" y="126957"/>
                  <a:pt x="8430998" y="401614"/>
                  <a:pt x="8484934" y="585124"/>
                </a:cubicBezTo>
                <a:cubicBezTo>
                  <a:pt x="8538870" y="768634"/>
                  <a:pt x="8451825" y="881845"/>
                  <a:pt x="8484934" y="1170247"/>
                </a:cubicBezTo>
                <a:cubicBezTo>
                  <a:pt x="8374605" y="1172151"/>
                  <a:pt x="8317298" y="1139361"/>
                  <a:pt x="8173820" y="1170247"/>
                </a:cubicBezTo>
                <a:cubicBezTo>
                  <a:pt x="8030342" y="1201133"/>
                  <a:pt x="7819217" y="1103822"/>
                  <a:pt x="7608157" y="1170247"/>
                </a:cubicBezTo>
                <a:cubicBezTo>
                  <a:pt x="7397097" y="1236672"/>
                  <a:pt x="7199167" y="1103365"/>
                  <a:pt x="6872797" y="1170247"/>
                </a:cubicBezTo>
                <a:cubicBezTo>
                  <a:pt x="6546427" y="1237129"/>
                  <a:pt x="6671044" y="1134722"/>
                  <a:pt x="6561682" y="1170247"/>
                </a:cubicBezTo>
                <a:cubicBezTo>
                  <a:pt x="6452321" y="1205772"/>
                  <a:pt x="6077404" y="1127985"/>
                  <a:pt x="5826321" y="1170247"/>
                </a:cubicBezTo>
                <a:cubicBezTo>
                  <a:pt x="5575238" y="1212509"/>
                  <a:pt x="5633323" y="1147530"/>
                  <a:pt x="5515207" y="1170247"/>
                </a:cubicBezTo>
                <a:cubicBezTo>
                  <a:pt x="5397091" y="1192964"/>
                  <a:pt x="5097765" y="1120852"/>
                  <a:pt x="4779846" y="1170247"/>
                </a:cubicBezTo>
                <a:cubicBezTo>
                  <a:pt x="4461927" y="1219642"/>
                  <a:pt x="4536231" y="1166909"/>
                  <a:pt x="4299033" y="1170247"/>
                </a:cubicBezTo>
                <a:cubicBezTo>
                  <a:pt x="4061835" y="1173585"/>
                  <a:pt x="4132676" y="1150999"/>
                  <a:pt x="3987919" y="1170247"/>
                </a:cubicBezTo>
                <a:cubicBezTo>
                  <a:pt x="3843162" y="1189495"/>
                  <a:pt x="3483945" y="1098324"/>
                  <a:pt x="3337407" y="1170247"/>
                </a:cubicBezTo>
                <a:cubicBezTo>
                  <a:pt x="3190869" y="1242170"/>
                  <a:pt x="3051592" y="1146415"/>
                  <a:pt x="2856594" y="1170247"/>
                </a:cubicBezTo>
                <a:cubicBezTo>
                  <a:pt x="2661596" y="1194079"/>
                  <a:pt x="2566016" y="1116583"/>
                  <a:pt x="2290932" y="1170247"/>
                </a:cubicBezTo>
                <a:cubicBezTo>
                  <a:pt x="2015848" y="1223911"/>
                  <a:pt x="1902546" y="1113351"/>
                  <a:pt x="1725270" y="1170247"/>
                </a:cubicBezTo>
                <a:cubicBezTo>
                  <a:pt x="1547994" y="1227143"/>
                  <a:pt x="1434426" y="1104918"/>
                  <a:pt x="1159608" y="1170247"/>
                </a:cubicBezTo>
                <a:cubicBezTo>
                  <a:pt x="884790" y="1235576"/>
                  <a:pt x="832154" y="1122416"/>
                  <a:pt x="678795" y="1170247"/>
                </a:cubicBezTo>
                <a:cubicBezTo>
                  <a:pt x="525436" y="1218078"/>
                  <a:pt x="318057" y="1165620"/>
                  <a:pt x="0" y="1170247"/>
                </a:cubicBezTo>
                <a:cubicBezTo>
                  <a:pt x="-34675" y="926615"/>
                  <a:pt x="67860" y="735008"/>
                  <a:pt x="0" y="573421"/>
                </a:cubicBezTo>
                <a:cubicBezTo>
                  <a:pt x="-67860" y="411834"/>
                  <a:pt x="4108" y="255239"/>
                  <a:pt x="0" y="0"/>
                </a:cubicBezTo>
                <a:close/>
              </a:path>
            </a:pathLst>
          </a:custGeom>
          <a:noFill/>
          <a:ln w="28575">
            <a:solidFill>
              <a:schemeClr val="accent1"/>
            </a:solidFill>
            <a:extLst>
              <a:ext uri="{C807C97D-BFC1-408E-A445-0C87EB9F89A2}">
                <ask:lineSketchStyleProps xmlns:ask="http://schemas.microsoft.com/office/drawing/2018/sketchyshapes" sd="362423597">
                  <a:prstGeom prst="rect">
                    <a:avLst/>
                  </a:prstGeom>
                  <ask:type>
                    <ask:lineSketchScribble/>
                  </ask:type>
                </ask:lineSketchStyleProps>
              </a:ext>
            </a:extLst>
          </a:ln>
        </p:spPr>
        <p:txBody>
          <a:bodyPr wrap="square" tIns="108000" rtlCol="0">
            <a:noAutofit/>
          </a:bodyPr>
          <a:lstStyle/>
          <a:p>
            <a:pPr algn="r">
              <a:lnSpc>
                <a:spcPts val="1600"/>
              </a:lnSpc>
            </a:pPr>
            <a:endParaRPr lang="pt-BR" sz="2400" dirty="0">
              <a:solidFill>
                <a:schemeClr val="accent1"/>
              </a:solidFill>
              <a:latin typeface="Avenir Next LT Pro" panose="020B0504020202020204" pitchFamily="34" charset="0"/>
              <a:cs typeface="Cordia New" panose="020B0304020202020204" pitchFamily="34" charset="-34"/>
            </a:endParaRPr>
          </a:p>
        </p:txBody>
      </p:sp>
    </p:spTree>
    <p:extLst>
      <p:ext uri="{BB962C8B-B14F-4D97-AF65-F5344CB8AC3E}">
        <p14:creationId xmlns:p14="http://schemas.microsoft.com/office/powerpoint/2010/main" val="40076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7" grpId="0"/>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20BF33C-D10B-D1C2-C2DB-FF319216C93F}"/>
              </a:ext>
            </a:extLst>
          </p:cNvPr>
          <p:cNvPicPr>
            <a:picLocks noChangeAspect="1"/>
          </p:cNvPicPr>
          <p:nvPr/>
        </p:nvPicPr>
        <p:blipFill>
          <a:blip r:embed="rId2"/>
          <a:stretch>
            <a:fillRect/>
          </a:stretch>
        </p:blipFill>
        <p:spPr>
          <a:xfrm>
            <a:off x="175884" y="536026"/>
            <a:ext cx="8150773" cy="5328745"/>
          </a:xfrm>
          <a:prstGeom prst="rect">
            <a:avLst/>
          </a:prstGeom>
        </p:spPr>
      </p:pic>
    </p:spTree>
    <p:extLst>
      <p:ext uri="{BB962C8B-B14F-4D97-AF65-F5344CB8AC3E}">
        <p14:creationId xmlns:p14="http://schemas.microsoft.com/office/powerpoint/2010/main" val="4073000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5963F77-D602-BBF6-A972-DEEA5ED3F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690" y="478547"/>
            <a:ext cx="7914289" cy="531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880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ABE6645-D391-8245-F582-C8AD28E8DBDA}"/>
              </a:ext>
            </a:extLst>
          </p:cNvPr>
          <p:cNvPicPr>
            <a:picLocks noChangeAspect="1"/>
          </p:cNvPicPr>
          <p:nvPr/>
        </p:nvPicPr>
        <p:blipFill>
          <a:blip r:embed="rId2"/>
          <a:stretch>
            <a:fillRect/>
          </a:stretch>
        </p:blipFill>
        <p:spPr>
          <a:xfrm>
            <a:off x="647043" y="479862"/>
            <a:ext cx="8830091" cy="5490013"/>
          </a:xfrm>
          <a:prstGeom prst="rect">
            <a:avLst/>
          </a:prstGeom>
        </p:spPr>
      </p:pic>
    </p:spTree>
    <p:extLst>
      <p:ext uri="{BB962C8B-B14F-4D97-AF65-F5344CB8AC3E}">
        <p14:creationId xmlns:p14="http://schemas.microsoft.com/office/powerpoint/2010/main" val="511673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xplosão: 8 Pontos 6">
            <a:extLst>
              <a:ext uri="{FF2B5EF4-FFF2-40B4-BE49-F238E27FC236}">
                <a16:creationId xmlns:a16="http://schemas.microsoft.com/office/drawing/2014/main" id="{AAC4C041-39E5-D636-4B3D-84C9DCAEC081}"/>
              </a:ext>
            </a:extLst>
          </p:cNvPr>
          <p:cNvSpPr/>
          <p:nvPr/>
        </p:nvSpPr>
        <p:spPr>
          <a:xfrm>
            <a:off x="111511" y="106326"/>
            <a:ext cx="9287669" cy="6315739"/>
          </a:xfrm>
          <a:prstGeom prst="irregularSeal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BFA39BC5-EF9E-4125-C90A-A69FD8918207}"/>
              </a:ext>
            </a:extLst>
          </p:cNvPr>
          <p:cNvSpPr txBox="1"/>
          <p:nvPr/>
        </p:nvSpPr>
        <p:spPr>
          <a:xfrm>
            <a:off x="1697314" y="1999795"/>
            <a:ext cx="6116061" cy="1938992"/>
          </a:xfrm>
          <a:prstGeom prst="rect">
            <a:avLst/>
          </a:prstGeom>
          <a:noFill/>
        </p:spPr>
        <p:txBody>
          <a:bodyPr wrap="square">
            <a:spAutoFit/>
          </a:bodyPr>
          <a:lstStyle/>
          <a:p>
            <a:pPr algn="ctr"/>
            <a:r>
              <a:rPr lang="en-US" sz="2400" b="0" i="0" dirty="0">
                <a:solidFill>
                  <a:schemeClr val="bg1"/>
                </a:solidFill>
                <a:effectLst/>
                <a:latin typeface="Roboto Thin" panose="020B0604020202020204" pitchFamily="2" charset="0"/>
                <a:ea typeface="Roboto Thin" panose="020B0604020202020204" pitchFamily="2" charset="0"/>
              </a:rPr>
              <a:t>There is still a lot to learn, but we have implemented a Kalman filter using the same theory and equations published by Rudolf Kalman! </a:t>
            </a:r>
            <a:r>
              <a:rPr lang="en-US" sz="2400" b="1" i="0" dirty="0">
                <a:solidFill>
                  <a:schemeClr val="bg1"/>
                </a:solidFill>
                <a:effectLst/>
                <a:latin typeface="Roboto Thin" panose="020B0604020202020204" pitchFamily="2" charset="0"/>
                <a:ea typeface="Roboto Thin" panose="020B0604020202020204" pitchFamily="2" charset="0"/>
              </a:rPr>
              <a:t>Code much like this runs inside your GPS, airplanes, robots, and so on.</a:t>
            </a:r>
            <a:endParaRPr lang="pt-BR" sz="2400" b="1" dirty="0">
              <a:solidFill>
                <a:schemeClr val="bg1"/>
              </a:solidFill>
              <a:latin typeface="Roboto Thin" panose="020B0604020202020204" pitchFamily="2" charset="0"/>
              <a:ea typeface="Roboto Thin" panose="020B0604020202020204" pitchFamily="2" charset="0"/>
            </a:endParaRPr>
          </a:p>
        </p:txBody>
      </p:sp>
      <p:sp>
        <p:nvSpPr>
          <p:cNvPr id="18" name="Forma Livre: Forma 17">
            <a:extLst>
              <a:ext uri="{FF2B5EF4-FFF2-40B4-BE49-F238E27FC236}">
                <a16:creationId xmlns:a16="http://schemas.microsoft.com/office/drawing/2014/main" id="{304E8883-ABD6-AB31-3D10-976FF2C05AE3}"/>
              </a:ext>
            </a:extLst>
          </p:cNvPr>
          <p:cNvSpPr/>
          <p:nvPr/>
        </p:nvSpPr>
        <p:spPr>
          <a:xfrm>
            <a:off x="4710223" y="934863"/>
            <a:ext cx="5114901" cy="4594067"/>
          </a:xfrm>
          <a:custGeom>
            <a:avLst/>
            <a:gdLst>
              <a:gd name="connsiteX0" fmla="*/ 0 w 5114901"/>
              <a:gd name="connsiteY0" fmla="*/ 139025 h 4594067"/>
              <a:gd name="connsiteX1" fmla="*/ 510363 w 5114901"/>
              <a:gd name="connsiteY1" fmla="*/ 85863 h 4594067"/>
              <a:gd name="connsiteX2" fmla="*/ 818707 w 5114901"/>
              <a:gd name="connsiteY2" fmla="*/ 53965 h 4594067"/>
              <a:gd name="connsiteX3" fmla="*/ 1095154 w 5114901"/>
              <a:gd name="connsiteY3" fmla="*/ 22067 h 4594067"/>
              <a:gd name="connsiteX4" fmla="*/ 1371600 w 5114901"/>
              <a:gd name="connsiteY4" fmla="*/ 802 h 4594067"/>
              <a:gd name="connsiteX5" fmla="*/ 1690577 w 5114901"/>
              <a:gd name="connsiteY5" fmla="*/ 11435 h 4594067"/>
              <a:gd name="connsiteX6" fmla="*/ 1796903 w 5114901"/>
              <a:gd name="connsiteY6" fmla="*/ 22067 h 4594067"/>
              <a:gd name="connsiteX7" fmla="*/ 1860698 w 5114901"/>
              <a:gd name="connsiteY7" fmla="*/ 43332 h 4594067"/>
              <a:gd name="connsiteX8" fmla="*/ 1924493 w 5114901"/>
              <a:gd name="connsiteY8" fmla="*/ 53965 h 4594067"/>
              <a:gd name="connsiteX9" fmla="*/ 2030819 w 5114901"/>
              <a:gd name="connsiteY9" fmla="*/ 96495 h 4594067"/>
              <a:gd name="connsiteX10" fmla="*/ 2083982 w 5114901"/>
              <a:gd name="connsiteY10" fmla="*/ 128393 h 4594067"/>
              <a:gd name="connsiteX11" fmla="*/ 2147777 w 5114901"/>
              <a:gd name="connsiteY11" fmla="*/ 139025 h 4594067"/>
              <a:gd name="connsiteX12" fmla="*/ 2222205 w 5114901"/>
              <a:gd name="connsiteY12" fmla="*/ 170923 h 4594067"/>
              <a:gd name="connsiteX13" fmla="*/ 2296633 w 5114901"/>
              <a:gd name="connsiteY13" fmla="*/ 224086 h 4594067"/>
              <a:gd name="connsiteX14" fmla="*/ 2381693 w 5114901"/>
              <a:gd name="connsiteY14" fmla="*/ 287881 h 4594067"/>
              <a:gd name="connsiteX15" fmla="*/ 2424224 w 5114901"/>
              <a:gd name="connsiteY15" fmla="*/ 341044 h 4594067"/>
              <a:gd name="connsiteX16" fmla="*/ 2466754 w 5114901"/>
              <a:gd name="connsiteY16" fmla="*/ 383574 h 4594067"/>
              <a:gd name="connsiteX17" fmla="*/ 2498651 w 5114901"/>
              <a:gd name="connsiteY17" fmla="*/ 426104 h 4594067"/>
              <a:gd name="connsiteX18" fmla="*/ 2519917 w 5114901"/>
              <a:gd name="connsiteY18" fmla="*/ 447370 h 4594067"/>
              <a:gd name="connsiteX19" fmla="*/ 2562447 w 5114901"/>
              <a:gd name="connsiteY19" fmla="*/ 500532 h 4594067"/>
              <a:gd name="connsiteX20" fmla="*/ 2658140 w 5114901"/>
              <a:gd name="connsiteY20" fmla="*/ 574960 h 4594067"/>
              <a:gd name="connsiteX21" fmla="*/ 2721935 w 5114901"/>
              <a:gd name="connsiteY21" fmla="*/ 606858 h 4594067"/>
              <a:gd name="connsiteX22" fmla="*/ 2764465 w 5114901"/>
              <a:gd name="connsiteY22" fmla="*/ 617490 h 4594067"/>
              <a:gd name="connsiteX23" fmla="*/ 2881424 w 5114901"/>
              <a:gd name="connsiteY23" fmla="*/ 660021 h 4594067"/>
              <a:gd name="connsiteX24" fmla="*/ 2913321 w 5114901"/>
              <a:gd name="connsiteY24" fmla="*/ 681286 h 4594067"/>
              <a:gd name="connsiteX25" fmla="*/ 3009014 w 5114901"/>
              <a:gd name="connsiteY25" fmla="*/ 702551 h 4594067"/>
              <a:gd name="connsiteX26" fmla="*/ 3104707 w 5114901"/>
              <a:gd name="connsiteY26" fmla="*/ 723816 h 4594067"/>
              <a:gd name="connsiteX27" fmla="*/ 3200400 w 5114901"/>
              <a:gd name="connsiteY27" fmla="*/ 745081 h 4594067"/>
              <a:gd name="connsiteX28" fmla="*/ 3359889 w 5114901"/>
              <a:gd name="connsiteY28" fmla="*/ 755714 h 4594067"/>
              <a:gd name="connsiteX29" fmla="*/ 3944679 w 5114901"/>
              <a:gd name="connsiteY29" fmla="*/ 776979 h 4594067"/>
              <a:gd name="connsiteX30" fmla="*/ 4029740 w 5114901"/>
              <a:gd name="connsiteY30" fmla="*/ 798244 h 4594067"/>
              <a:gd name="connsiteX31" fmla="*/ 4072270 w 5114901"/>
              <a:gd name="connsiteY31" fmla="*/ 808877 h 4594067"/>
              <a:gd name="connsiteX32" fmla="*/ 4157330 w 5114901"/>
              <a:gd name="connsiteY32" fmla="*/ 862039 h 4594067"/>
              <a:gd name="connsiteX33" fmla="*/ 4189228 w 5114901"/>
              <a:gd name="connsiteY33" fmla="*/ 893937 h 4594067"/>
              <a:gd name="connsiteX34" fmla="*/ 4242391 w 5114901"/>
              <a:gd name="connsiteY34" fmla="*/ 936467 h 4594067"/>
              <a:gd name="connsiteX35" fmla="*/ 4338084 w 5114901"/>
              <a:gd name="connsiteY35" fmla="*/ 1032160 h 4594067"/>
              <a:gd name="connsiteX36" fmla="*/ 4369982 w 5114901"/>
              <a:gd name="connsiteY36" fmla="*/ 1064058 h 4594067"/>
              <a:gd name="connsiteX37" fmla="*/ 4401879 w 5114901"/>
              <a:gd name="connsiteY37" fmla="*/ 1085323 h 4594067"/>
              <a:gd name="connsiteX38" fmla="*/ 4433777 w 5114901"/>
              <a:gd name="connsiteY38" fmla="*/ 1117221 h 4594067"/>
              <a:gd name="connsiteX39" fmla="*/ 4476307 w 5114901"/>
              <a:gd name="connsiteY39" fmla="*/ 1138486 h 4594067"/>
              <a:gd name="connsiteX40" fmla="*/ 4518837 w 5114901"/>
              <a:gd name="connsiteY40" fmla="*/ 1181016 h 4594067"/>
              <a:gd name="connsiteX41" fmla="*/ 4550735 w 5114901"/>
              <a:gd name="connsiteY41" fmla="*/ 1202281 h 4594067"/>
              <a:gd name="connsiteX42" fmla="*/ 4614530 w 5114901"/>
              <a:gd name="connsiteY42" fmla="*/ 1287342 h 4594067"/>
              <a:gd name="connsiteX43" fmla="*/ 4646428 w 5114901"/>
              <a:gd name="connsiteY43" fmla="*/ 1361770 h 4594067"/>
              <a:gd name="connsiteX44" fmla="*/ 4752754 w 5114901"/>
              <a:gd name="connsiteY44" fmla="*/ 1542523 h 4594067"/>
              <a:gd name="connsiteX45" fmla="*/ 4774019 w 5114901"/>
              <a:gd name="connsiteY45" fmla="*/ 1585053 h 4594067"/>
              <a:gd name="connsiteX46" fmla="*/ 4869712 w 5114901"/>
              <a:gd name="connsiteY46" fmla="*/ 1723277 h 4594067"/>
              <a:gd name="connsiteX47" fmla="*/ 4922875 w 5114901"/>
              <a:gd name="connsiteY47" fmla="*/ 1808337 h 4594067"/>
              <a:gd name="connsiteX48" fmla="*/ 4944140 w 5114901"/>
              <a:gd name="connsiteY48" fmla="*/ 1840235 h 4594067"/>
              <a:gd name="connsiteX49" fmla="*/ 4986670 w 5114901"/>
              <a:gd name="connsiteY49" fmla="*/ 1925295 h 4594067"/>
              <a:gd name="connsiteX50" fmla="*/ 5039833 w 5114901"/>
              <a:gd name="connsiteY50" fmla="*/ 2020988 h 4594067"/>
              <a:gd name="connsiteX51" fmla="*/ 5082363 w 5114901"/>
              <a:gd name="connsiteY51" fmla="*/ 2148579 h 4594067"/>
              <a:gd name="connsiteX52" fmla="*/ 5092996 w 5114901"/>
              <a:gd name="connsiteY52" fmla="*/ 2297435 h 4594067"/>
              <a:gd name="connsiteX53" fmla="*/ 5092996 w 5114901"/>
              <a:gd name="connsiteY53" fmla="*/ 2467556 h 4594067"/>
              <a:gd name="connsiteX54" fmla="*/ 5039833 w 5114901"/>
              <a:gd name="connsiteY54" fmla="*/ 2573881 h 4594067"/>
              <a:gd name="connsiteX55" fmla="*/ 4997303 w 5114901"/>
              <a:gd name="connsiteY55" fmla="*/ 2658942 h 4594067"/>
              <a:gd name="connsiteX56" fmla="*/ 4976037 w 5114901"/>
              <a:gd name="connsiteY56" fmla="*/ 2712104 h 4594067"/>
              <a:gd name="connsiteX57" fmla="*/ 4901610 w 5114901"/>
              <a:gd name="connsiteY57" fmla="*/ 2775900 h 4594067"/>
              <a:gd name="connsiteX58" fmla="*/ 4774019 w 5114901"/>
              <a:gd name="connsiteY58" fmla="*/ 2903490 h 4594067"/>
              <a:gd name="connsiteX59" fmla="*/ 4763386 w 5114901"/>
              <a:gd name="connsiteY59" fmla="*/ 2946021 h 4594067"/>
              <a:gd name="connsiteX60" fmla="*/ 4710224 w 5114901"/>
              <a:gd name="connsiteY60" fmla="*/ 2988551 h 4594067"/>
              <a:gd name="connsiteX61" fmla="*/ 4688958 w 5114901"/>
              <a:gd name="connsiteY61" fmla="*/ 3020449 h 4594067"/>
              <a:gd name="connsiteX62" fmla="*/ 4657061 w 5114901"/>
              <a:gd name="connsiteY62" fmla="*/ 3105509 h 4594067"/>
              <a:gd name="connsiteX63" fmla="*/ 4603898 w 5114901"/>
              <a:gd name="connsiteY63" fmla="*/ 3211835 h 4594067"/>
              <a:gd name="connsiteX64" fmla="*/ 4582633 w 5114901"/>
              <a:gd name="connsiteY64" fmla="*/ 3275630 h 4594067"/>
              <a:gd name="connsiteX65" fmla="*/ 4561368 w 5114901"/>
              <a:gd name="connsiteY65" fmla="*/ 3403221 h 4594067"/>
              <a:gd name="connsiteX66" fmla="*/ 4529470 w 5114901"/>
              <a:gd name="connsiteY66" fmla="*/ 3552077 h 4594067"/>
              <a:gd name="connsiteX67" fmla="*/ 4518837 w 5114901"/>
              <a:gd name="connsiteY67" fmla="*/ 3711565 h 4594067"/>
              <a:gd name="connsiteX68" fmla="*/ 4497572 w 5114901"/>
              <a:gd name="connsiteY68" fmla="*/ 3754095 h 4594067"/>
              <a:gd name="connsiteX69" fmla="*/ 4486940 w 5114901"/>
              <a:gd name="connsiteY69" fmla="*/ 3796625 h 4594067"/>
              <a:gd name="connsiteX70" fmla="*/ 4465675 w 5114901"/>
              <a:gd name="connsiteY70" fmla="*/ 4136867 h 4594067"/>
              <a:gd name="connsiteX71" fmla="*/ 4444410 w 5114901"/>
              <a:gd name="connsiteY71" fmla="*/ 4190030 h 4594067"/>
              <a:gd name="connsiteX72" fmla="*/ 4369982 w 5114901"/>
              <a:gd name="connsiteY72" fmla="*/ 4328253 h 4594067"/>
              <a:gd name="connsiteX73" fmla="*/ 4306186 w 5114901"/>
              <a:gd name="connsiteY73" fmla="*/ 4370784 h 4594067"/>
              <a:gd name="connsiteX74" fmla="*/ 4242391 w 5114901"/>
              <a:gd name="connsiteY74" fmla="*/ 4455844 h 4594067"/>
              <a:gd name="connsiteX75" fmla="*/ 4199861 w 5114901"/>
              <a:gd name="connsiteY75" fmla="*/ 4477109 h 4594067"/>
              <a:gd name="connsiteX76" fmla="*/ 4167963 w 5114901"/>
              <a:gd name="connsiteY76" fmla="*/ 4519639 h 4594067"/>
              <a:gd name="connsiteX77" fmla="*/ 4072270 w 5114901"/>
              <a:gd name="connsiteY77" fmla="*/ 4562170 h 4594067"/>
              <a:gd name="connsiteX78" fmla="*/ 3997842 w 5114901"/>
              <a:gd name="connsiteY78" fmla="*/ 4594067 h 4594067"/>
              <a:gd name="connsiteX79" fmla="*/ 3657600 w 5114901"/>
              <a:gd name="connsiteY79" fmla="*/ 4572802 h 4594067"/>
              <a:gd name="connsiteX80" fmla="*/ 3625703 w 5114901"/>
              <a:gd name="connsiteY80" fmla="*/ 4562170 h 4594067"/>
              <a:gd name="connsiteX81" fmla="*/ 3583172 w 5114901"/>
              <a:gd name="connsiteY81" fmla="*/ 4551537 h 4594067"/>
              <a:gd name="connsiteX82" fmla="*/ 3604437 w 5114901"/>
              <a:gd name="connsiteY82" fmla="*/ 4509007 h 45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14901" h="4594067">
                <a:moveTo>
                  <a:pt x="0" y="139025"/>
                </a:moveTo>
                <a:lnTo>
                  <a:pt x="510363" y="85863"/>
                </a:lnTo>
                <a:lnTo>
                  <a:pt x="818707" y="53965"/>
                </a:lnTo>
                <a:cubicBezTo>
                  <a:pt x="910856" y="43332"/>
                  <a:pt x="1002792" y="30659"/>
                  <a:pt x="1095154" y="22067"/>
                </a:cubicBezTo>
                <a:cubicBezTo>
                  <a:pt x="1710197" y="-35146"/>
                  <a:pt x="1002023" y="41868"/>
                  <a:pt x="1371600" y="802"/>
                </a:cubicBezTo>
                <a:lnTo>
                  <a:pt x="1690577" y="11435"/>
                </a:lnTo>
                <a:cubicBezTo>
                  <a:pt x="1726151" y="13214"/>
                  <a:pt x="1761894" y="15503"/>
                  <a:pt x="1796903" y="22067"/>
                </a:cubicBezTo>
                <a:cubicBezTo>
                  <a:pt x="1818934" y="26198"/>
                  <a:pt x="1838952" y="37895"/>
                  <a:pt x="1860698" y="43332"/>
                </a:cubicBezTo>
                <a:cubicBezTo>
                  <a:pt x="1881613" y="48561"/>
                  <a:pt x="1903228" y="50421"/>
                  <a:pt x="1924493" y="53965"/>
                </a:cubicBezTo>
                <a:cubicBezTo>
                  <a:pt x="1959935" y="68142"/>
                  <a:pt x="1998087" y="76855"/>
                  <a:pt x="2030819" y="96495"/>
                </a:cubicBezTo>
                <a:cubicBezTo>
                  <a:pt x="2048540" y="107128"/>
                  <a:pt x="2064560" y="121331"/>
                  <a:pt x="2083982" y="128393"/>
                </a:cubicBezTo>
                <a:cubicBezTo>
                  <a:pt x="2104242" y="135760"/>
                  <a:pt x="2126512" y="135481"/>
                  <a:pt x="2147777" y="139025"/>
                </a:cubicBezTo>
                <a:cubicBezTo>
                  <a:pt x="2172586" y="149658"/>
                  <a:pt x="2198063" y="158852"/>
                  <a:pt x="2222205" y="170923"/>
                </a:cubicBezTo>
                <a:cubicBezTo>
                  <a:pt x="2238914" y="179278"/>
                  <a:pt x="2285390" y="216055"/>
                  <a:pt x="2296633" y="224086"/>
                </a:cubicBezTo>
                <a:cubicBezTo>
                  <a:pt x="2330987" y="248625"/>
                  <a:pt x="2347722" y="253910"/>
                  <a:pt x="2381693" y="287881"/>
                </a:cubicBezTo>
                <a:cubicBezTo>
                  <a:pt x="2397740" y="303928"/>
                  <a:pt x="2409147" y="324082"/>
                  <a:pt x="2424224" y="341044"/>
                </a:cubicBezTo>
                <a:cubicBezTo>
                  <a:pt x="2437544" y="356029"/>
                  <a:pt x="2453552" y="368486"/>
                  <a:pt x="2466754" y="383574"/>
                </a:cubicBezTo>
                <a:cubicBezTo>
                  <a:pt x="2478423" y="396910"/>
                  <a:pt x="2487307" y="412491"/>
                  <a:pt x="2498651" y="426104"/>
                </a:cubicBezTo>
                <a:cubicBezTo>
                  <a:pt x="2505069" y="433805"/>
                  <a:pt x="2513393" y="439759"/>
                  <a:pt x="2519917" y="447370"/>
                </a:cubicBezTo>
                <a:cubicBezTo>
                  <a:pt x="2534686" y="464600"/>
                  <a:pt x="2545772" y="485139"/>
                  <a:pt x="2562447" y="500532"/>
                </a:cubicBezTo>
                <a:cubicBezTo>
                  <a:pt x="2592140" y="527941"/>
                  <a:pt x="2619804" y="562181"/>
                  <a:pt x="2658140" y="574960"/>
                </a:cubicBezTo>
                <a:cubicBezTo>
                  <a:pt x="2792575" y="619774"/>
                  <a:pt x="2577621" y="545010"/>
                  <a:pt x="2721935" y="606858"/>
                </a:cubicBezTo>
                <a:cubicBezTo>
                  <a:pt x="2735366" y="612614"/>
                  <a:pt x="2750414" y="613476"/>
                  <a:pt x="2764465" y="617490"/>
                </a:cubicBezTo>
                <a:cubicBezTo>
                  <a:pt x="2791324" y="625164"/>
                  <a:pt x="2877100" y="658056"/>
                  <a:pt x="2881424" y="660021"/>
                </a:cubicBezTo>
                <a:cubicBezTo>
                  <a:pt x="2893057" y="665309"/>
                  <a:pt x="2901198" y="677245"/>
                  <a:pt x="2913321" y="681286"/>
                </a:cubicBezTo>
                <a:cubicBezTo>
                  <a:pt x="2944320" y="691619"/>
                  <a:pt x="2977175" y="695203"/>
                  <a:pt x="3009014" y="702551"/>
                </a:cubicBezTo>
                <a:cubicBezTo>
                  <a:pt x="3186447" y="743498"/>
                  <a:pt x="2892062" y="678250"/>
                  <a:pt x="3104707" y="723816"/>
                </a:cubicBezTo>
                <a:cubicBezTo>
                  <a:pt x="3136657" y="730662"/>
                  <a:pt x="3167977" y="741028"/>
                  <a:pt x="3200400" y="745081"/>
                </a:cubicBezTo>
                <a:cubicBezTo>
                  <a:pt x="3253270" y="751690"/>
                  <a:pt x="3306726" y="752170"/>
                  <a:pt x="3359889" y="755714"/>
                </a:cubicBezTo>
                <a:cubicBezTo>
                  <a:pt x="3592459" y="802226"/>
                  <a:pt x="3340014" y="754991"/>
                  <a:pt x="3944679" y="776979"/>
                </a:cubicBezTo>
                <a:cubicBezTo>
                  <a:pt x="3981837" y="778330"/>
                  <a:pt x="3997439" y="789015"/>
                  <a:pt x="4029740" y="798244"/>
                </a:cubicBezTo>
                <a:cubicBezTo>
                  <a:pt x="4043791" y="802259"/>
                  <a:pt x="4058093" y="805333"/>
                  <a:pt x="4072270" y="808877"/>
                </a:cubicBezTo>
                <a:cubicBezTo>
                  <a:pt x="4079687" y="813327"/>
                  <a:pt x="4143300" y="850347"/>
                  <a:pt x="4157330" y="862039"/>
                </a:cubicBezTo>
                <a:cubicBezTo>
                  <a:pt x="4168882" y="871665"/>
                  <a:pt x="4177912" y="884035"/>
                  <a:pt x="4189228" y="893937"/>
                </a:cubicBezTo>
                <a:cubicBezTo>
                  <a:pt x="4206307" y="908881"/>
                  <a:pt x="4225761" y="921025"/>
                  <a:pt x="4242391" y="936467"/>
                </a:cubicBezTo>
                <a:cubicBezTo>
                  <a:pt x="4275447" y="967162"/>
                  <a:pt x="4306186" y="1000262"/>
                  <a:pt x="4338084" y="1032160"/>
                </a:cubicBezTo>
                <a:cubicBezTo>
                  <a:pt x="4348717" y="1042793"/>
                  <a:pt x="4357471" y="1055717"/>
                  <a:pt x="4369982" y="1064058"/>
                </a:cubicBezTo>
                <a:cubicBezTo>
                  <a:pt x="4380614" y="1071146"/>
                  <a:pt x="4392062" y="1077142"/>
                  <a:pt x="4401879" y="1085323"/>
                </a:cubicBezTo>
                <a:cubicBezTo>
                  <a:pt x="4413431" y="1094949"/>
                  <a:pt x="4421541" y="1108481"/>
                  <a:pt x="4433777" y="1117221"/>
                </a:cubicBezTo>
                <a:cubicBezTo>
                  <a:pt x="4446675" y="1126434"/>
                  <a:pt x="4463627" y="1128976"/>
                  <a:pt x="4476307" y="1138486"/>
                </a:cubicBezTo>
                <a:cubicBezTo>
                  <a:pt x="4492346" y="1150515"/>
                  <a:pt x="4503615" y="1167968"/>
                  <a:pt x="4518837" y="1181016"/>
                </a:cubicBezTo>
                <a:cubicBezTo>
                  <a:pt x="4528539" y="1189332"/>
                  <a:pt x="4540102" y="1195193"/>
                  <a:pt x="4550735" y="1202281"/>
                </a:cubicBezTo>
                <a:cubicBezTo>
                  <a:pt x="4637610" y="1376030"/>
                  <a:pt x="4489143" y="1090303"/>
                  <a:pt x="4614530" y="1287342"/>
                </a:cubicBezTo>
                <a:cubicBezTo>
                  <a:pt x="4629021" y="1310114"/>
                  <a:pt x="4633572" y="1338036"/>
                  <a:pt x="4646428" y="1361770"/>
                </a:cubicBezTo>
                <a:cubicBezTo>
                  <a:pt x="4679721" y="1423234"/>
                  <a:pt x="4721493" y="1480001"/>
                  <a:pt x="4752754" y="1542523"/>
                </a:cubicBezTo>
                <a:cubicBezTo>
                  <a:pt x="4759842" y="1556700"/>
                  <a:pt x="4765619" y="1571612"/>
                  <a:pt x="4774019" y="1585053"/>
                </a:cubicBezTo>
                <a:cubicBezTo>
                  <a:pt x="4822976" y="1663384"/>
                  <a:pt x="4808943" y="1601739"/>
                  <a:pt x="4869712" y="1723277"/>
                </a:cubicBezTo>
                <a:cubicBezTo>
                  <a:pt x="4903018" y="1789889"/>
                  <a:pt x="4876865" y="1743923"/>
                  <a:pt x="4922875" y="1808337"/>
                </a:cubicBezTo>
                <a:cubicBezTo>
                  <a:pt x="4930303" y="1818736"/>
                  <a:pt x="4938021" y="1829017"/>
                  <a:pt x="4944140" y="1840235"/>
                </a:cubicBezTo>
                <a:cubicBezTo>
                  <a:pt x="4959320" y="1868064"/>
                  <a:pt x="4967650" y="1899935"/>
                  <a:pt x="4986670" y="1925295"/>
                </a:cubicBezTo>
                <a:cubicBezTo>
                  <a:pt x="5024274" y="1975433"/>
                  <a:pt x="5018175" y="1959622"/>
                  <a:pt x="5039833" y="2020988"/>
                </a:cubicBezTo>
                <a:cubicBezTo>
                  <a:pt x="5054754" y="2063263"/>
                  <a:pt x="5082363" y="2148579"/>
                  <a:pt x="5082363" y="2148579"/>
                </a:cubicBezTo>
                <a:cubicBezTo>
                  <a:pt x="5085907" y="2198198"/>
                  <a:pt x="5087503" y="2247994"/>
                  <a:pt x="5092996" y="2297435"/>
                </a:cubicBezTo>
                <a:cubicBezTo>
                  <a:pt x="5103028" y="2387720"/>
                  <a:pt x="5136824" y="2306853"/>
                  <a:pt x="5092996" y="2467556"/>
                </a:cubicBezTo>
                <a:cubicBezTo>
                  <a:pt x="5082570" y="2505785"/>
                  <a:pt x="5052364" y="2536289"/>
                  <a:pt x="5039833" y="2573881"/>
                </a:cubicBezTo>
                <a:cubicBezTo>
                  <a:pt x="5015857" y="2645808"/>
                  <a:pt x="5047519" y="2558510"/>
                  <a:pt x="4997303" y="2658942"/>
                </a:cubicBezTo>
                <a:cubicBezTo>
                  <a:pt x="4988767" y="2676013"/>
                  <a:pt x="4986624" y="2696224"/>
                  <a:pt x="4976037" y="2712104"/>
                </a:cubicBezTo>
                <a:cubicBezTo>
                  <a:pt x="4934101" y="2775007"/>
                  <a:pt x="4944051" y="2736289"/>
                  <a:pt x="4901610" y="2775900"/>
                </a:cubicBezTo>
                <a:cubicBezTo>
                  <a:pt x="4857639" y="2816939"/>
                  <a:pt x="4774019" y="2903490"/>
                  <a:pt x="4774019" y="2903490"/>
                </a:cubicBezTo>
                <a:cubicBezTo>
                  <a:pt x="4770475" y="2917667"/>
                  <a:pt x="4772154" y="2934330"/>
                  <a:pt x="4763386" y="2946021"/>
                </a:cubicBezTo>
                <a:cubicBezTo>
                  <a:pt x="4749770" y="2964176"/>
                  <a:pt x="4726271" y="2972504"/>
                  <a:pt x="4710224" y="2988551"/>
                </a:cubicBezTo>
                <a:cubicBezTo>
                  <a:pt x="4701188" y="2997587"/>
                  <a:pt x="4696047" y="3009816"/>
                  <a:pt x="4688958" y="3020449"/>
                </a:cubicBezTo>
                <a:cubicBezTo>
                  <a:pt x="4678512" y="3051789"/>
                  <a:pt x="4671894" y="3073724"/>
                  <a:pt x="4657061" y="3105509"/>
                </a:cubicBezTo>
                <a:cubicBezTo>
                  <a:pt x="4640304" y="3141417"/>
                  <a:pt x="4616429" y="3174243"/>
                  <a:pt x="4603898" y="3211835"/>
                </a:cubicBezTo>
                <a:lnTo>
                  <a:pt x="4582633" y="3275630"/>
                </a:lnTo>
                <a:cubicBezTo>
                  <a:pt x="4575545" y="3318160"/>
                  <a:pt x="4570250" y="3361029"/>
                  <a:pt x="4561368" y="3403221"/>
                </a:cubicBezTo>
                <a:cubicBezTo>
                  <a:pt x="4517577" y="3611230"/>
                  <a:pt x="4558944" y="3345766"/>
                  <a:pt x="4529470" y="3552077"/>
                </a:cubicBezTo>
                <a:cubicBezTo>
                  <a:pt x="4525926" y="3605240"/>
                  <a:pt x="4527147" y="3658936"/>
                  <a:pt x="4518837" y="3711565"/>
                </a:cubicBezTo>
                <a:cubicBezTo>
                  <a:pt x="4516365" y="3727221"/>
                  <a:pt x="4503137" y="3739254"/>
                  <a:pt x="4497572" y="3754095"/>
                </a:cubicBezTo>
                <a:cubicBezTo>
                  <a:pt x="4492441" y="3767778"/>
                  <a:pt x="4490484" y="3782448"/>
                  <a:pt x="4486940" y="3796625"/>
                </a:cubicBezTo>
                <a:cubicBezTo>
                  <a:pt x="4485223" y="3844696"/>
                  <a:pt x="4499001" y="4036887"/>
                  <a:pt x="4465675" y="4136867"/>
                </a:cubicBezTo>
                <a:cubicBezTo>
                  <a:pt x="4459640" y="4154974"/>
                  <a:pt x="4450446" y="4171923"/>
                  <a:pt x="4444410" y="4190030"/>
                </a:cubicBezTo>
                <a:cubicBezTo>
                  <a:pt x="4425726" y="4246080"/>
                  <a:pt x="4438610" y="4282501"/>
                  <a:pt x="4369982" y="4328253"/>
                </a:cubicBezTo>
                <a:lnTo>
                  <a:pt x="4306186" y="4370784"/>
                </a:lnTo>
                <a:cubicBezTo>
                  <a:pt x="4289399" y="4395964"/>
                  <a:pt x="4262594" y="4438166"/>
                  <a:pt x="4242391" y="4455844"/>
                </a:cubicBezTo>
                <a:cubicBezTo>
                  <a:pt x="4230463" y="4466281"/>
                  <a:pt x="4214038" y="4470021"/>
                  <a:pt x="4199861" y="4477109"/>
                </a:cubicBezTo>
                <a:cubicBezTo>
                  <a:pt x="4189228" y="4491286"/>
                  <a:pt x="4181299" y="4507970"/>
                  <a:pt x="4167963" y="4519639"/>
                </a:cubicBezTo>
                <a:cubicBezTo>
                  <a:pt x="4117932" y="4563415"/>
                  <a:pt x="4123774" y="4543441"/>
                  <a:pt x="4072270" y="4562170"/>
                </a:cubicBezTo>
                <a:cubicBezTo>
                  <a:pt x="4046903" y="4571394"/>
                  <a:pt x="4022651" y="4583435"/>
                  <a:pt x="3997842" y="4594067"/>
                </a:cubicBezTo>
                <a:cubicBezTo>
                  <a:pt x="3923902" y="4590852"/>
                  <a:pt x="3754668" y="4588980"/>
                  <a:pt x="3657600" y="4572802"/>
                </a:cubicBezTo>
                <a:cubicBezTo>
                  <a:pt x="3646545" y="4570960"/>
                  <a:pt x="3636479" y="4565249"/>
                  <a:pt x="3625703" y="4562170"/>
                </a:cubicBezTo>
                <a:cubicBezTo>
                  <a:pt x="3611652" y="4558155"/>
                  <a:pt x="3597349" y="4555081"/>
                  <a:pt x="3583172" y="4551537"/>
                </a:cubicBezTo>
                <a:cubicBezTo>
                  <a:pt x="3595390" y="4514884"/>
                  <a:pt x="3585880" y="4527564"/>
                  <a:pt x="3604437" y="4509007"/>
                </a:cubicBezTo>
              </a:path>
            </a:pathLst>
          </a:custGeom>
          <a:noFill/>
          <a:ln w="127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id="{12F6BEE8-E10D-B1B2-47B1-86965578EBB2}"/>
              </a:ext>
            </a:extLst>
          </p:cNvPr>
          <p:cNvPicPr>
            <a:picLocks noChangeAspect="1"/>
          </p:cNvPicPr>
          <p:nvPr/>
        </p:nvPicPr>
        <p:blipFill>
          <a:blip r:embed="rId2"/>
          <a:stretch>
            <a:fillRect/>
          </a:stretch>
        </p:blipFill>
        <p:spPr>
          <a:xfrm>
            <a:off x="7208909" y="4039271"/>
            <a:ext cx="1208931" cy="2406413"/>
          </a:xfrm>
          <a:prstGeom prst="rect">
            <a:avLst/>
          </a:prstGeom>
        </p:spPr>
      </p:pic>
      <p:pic>
        <p:nvPicPr>
          <p:cNvPr id="5" name="Imagem 4">
            <a:extLst>
              <a:ext uri="{FF2B5EF4-FFF2-40B4-BE49-F238E27FC236}">
                <a16:creationId xmlns:a16="http://schemas.microsoft.com/office/drawing/2014/main" id="{D5E72514-A2E0-A295-6784-1F76E001A3A5}"/>
              </a:ext>
            </a:extLst>
          </p:cNvPr>
          <p:cNvPicPr>
            <a:picLocks noChangeAspect="1"/>
          </p:cNvPicPr>
          <p:nvPr/>
        </p:nvPicPr>
        <p:blipFill>
          <a:blip r:embed="rId3">
            <a:alphaModFix amt="20000"/>
          </a:blip>
          <a:stretch>
            <a:fillRect/>
          </a:stretch>
        </p:blipFill>
        <p:spPr>
          <a:xfrm>
            <a:off x="8774956" y="4884235"/>
            <a:ext cx="458244" cy="912149"/>
          </a:xfrm>
          <a:prstGeom prst="rect">
            <a:avLst/>
          </a:prstGeom>
        </p:spPr>
      </p:pic>
      <p:pic>
        <p:nvPicPr>
          <p:cNvPr id="6" name="Imagem 5">
            <a:extLst>
              <a:ext uri="{FF2B5EF4-FFF2-40B4-BE49-F238E27FC236}">
                <a16:creationId xmlns:a16="http://schemas.microsoft.com/office/drawing/2014/main" id="{936AB1EF-80DC-CB37-6C2B-8C68A2C21583}"/>
              </a:ext>
            </a:extLst>
          </p:cNvPr>
          <p:cNvPicPr>
            <a:picLocks noChangeAspect="1"/>
          </p:cNvPicPr>
          <p:nvPr/>
        </p:nvPicPr>
        <p:blipFill>
          <a:blip r:embed="rId3">
            <a:alphaModFix amt="20000"/>
          </a:blip>
          <a:stretch>
            <a:fillRect/>
          </a:stretch>
        </p:blipFill>
        <p:spPr>
          <a:xfrm>
            <a:off x="9153908" y="3583196"/>
            <a:ext cx="458244" cy="912149"/>
          </a:xfrm>
          <a:prstGeom prst="rect">
            <a:avLst/>
          </a:prstGeom>
        </p:spPr>
      </p:pic>
      <p:pic>
        <p:nvPicPr>
          <p:cNvPr id="19" name="Imagem 18">
            <a:extLst>
              <a:ext uri="{FF2B5EF4-FFF2-40B4-BE49-F238E27FC236}">
                <a16:creationId xmlns:a16="http://schemas.microsoft.com/office/drawing/2014/main" id="{9096B53B-C8A3-9A4E-BDBE-941DF239C54A}"/>
              </a:ext>
            </a:extLst>
          </p:cNvPr>
          <p:cNvPicPr>
            <a:picLocks noChangeAspect="1"/>
          </p:cNvPicPr>
          <p:nvPr/>
        </p:nvPicPr>
        <p:blipFill>
          <a:blip r:embed="rId3">
            <a:alphaModFix amt="20000"/>
          </a:blip>
          <a:stretch>
            <a:fillRect/>
          </a:stretch>
        </p:blipFill>
        <p:spPr>
          <a:xfrm>
            <a:off x="9489516" y="2671047"/>
            <a:ext cx="458244" cy="912149"/>
          </a:xfrm>
          <a:prstGeom prst="rect">
            <a:avLst/>
          </a:prstGeom>
        </p:spPr>
      </p:pic>
      <p:pic>
        <p:nvPicPr>
          <p:cNvPr id="20" name="Imagem 19">
            <a:extLst>
              <a:ext uri="{FF2B5EF4-FFF2-40B4-BE49-F238E27FC236}">
                <a16:creationId xmlns:a16="http://schemas.microsoft.com/office/drawing/2014/main" id="{86D72EE2-6CC0-0262-F54D-B2A8C55657A6}"/>
              </a:ext>
            </a:extLst>
          </p:cNvPr>
          <p:cNvPicPr>
            <a:picLocks noChangeAspect="1"/>
          </p:cNvPicPr>
          <p:nvPr/>
        </p:nvPicPr>
        <p:blipFill>
          <a:blip r:embed="rId3">
            <a:alphaModFix amt="20000"/>
          </a:blip>
          <a:stretch>
            <a:fillRect/>
          </a:stretch>
        </p:blipFill>
        <p:spPr>
          <a:xfrm>
            <a:off x="9153908" y="1947518"/>
            <a:ext cx="458244" cy="912149"/>
          </a:xfrm>
          <a:prstGeom prst="rect">
            <a:avLst/>
          </a:prstGeom>
        </p:spPr>
      </p:pic>
      <p:pic>
        <p:nvPicPr>
          <p:cNvPr id="21" name="Imagem 20">
            <a:extLst>
              <a:ext uri="{FF2B5EF4-FFF2-40B4-BE49-F238E27FC236}">
                <a16:creationId xmlns:a16="http://schemas.microsoft.com/office/drawing/2014/main" id="{A789B32F-DD9F-E711-D8ED-598AA5CA0300}"/>
              </a:ext>
            </a:extLst>
          </p:cNvPr>
          <p:cNvPicPr>
            <a:picLocks noChangeAspect="1"/>
          </p:cNvPicPr>
          <p:nvPr/>
        </p:nvPicPr>
        <p:blipFill>
          <a:blip r:embed="rId3">
            <a:alphaModFix amt="20000"/>
          </a:blip>
          <a:stretch>
            <a:fillRect/>
          </a:stretch>
        </p:blipFill>
        <p:spPr>
          <a:xfrm>
            <a:off x="8705572" y="1329070"/>
            <a:ext cx="458244" cy="912149"/>
          </a:xfrm>
          <a:prstGeom prst="rect">
            <a:avLst/>
          </a:prstGeom>
        </p:spPr>
      </p:pic>
      <p:pic>
        <p:nvPicPr>
          <p:cNvPr id="22" name="Imagem 21">
            <a:extLst>
              <a:ext uri="{FF2B5EF4-FFF2-40B4-BE49-F238E27FC236}">
                <a16:creationId xmlns:a16="http://schemas.microsoft.com/office/drawing/2014/main" id="{1127A952-D1FE-34BF-F513-90A3E1C82D89}"/>
              </a:ext>
            </a:extLst>
          </p:cNvPr>
          <p:cNvPicPr>
            <a:picLocks noChangeAspect="1"/>
          </p:cNvPicPr>
          <p:nvPr/>
        </p:nvPicPr>
        <p:blipFill>
          <a:blip r:embed="rId3">
            <a:alphaModFix amt="20000"/>
          </a:blip>
          <a:stretch>
            <a:fillRect/>
          </a:stretch>
        </p:blipFill>
        <p:spPr>
          <a:xfrm>
            <a:off x="8050506" y="1200616"/>
            <a:ext cx="458244" cy="912149"/>
          </a:xfrm>
          <a:prstGeom prst="rect">
            <a:avLst/>
          </a:prstGeom>
        </p:spPr>
      </p:pic>
      <p:pic>
        <p:nvPicPr>
          <p:cNvPr id="23" name="Imagem 22">
            <a:extLst>
              <a:ext uri="{FF2B5EF4-FFF2-40B4-BE49-F238E27FC236}">
                <a16:creationId xmlns:a16="http://schemas.microsoft.com/office/drawing/2014/main" id="{8730E502-37DB-5450-2A0E-602DEF568279}"/>
              </a:ext>
            </a:extLst>
          </p:cNvPr>
          <p:cNvPicPr>
            <a:picLocks noChangeAspect="1"/>
          </p:cNvPicPr>
          <p:nvPr/>
        </p:nvPicPr>
        <p:blipFill>
          <a:blip r:embed="rId3">
            <a:alphaModFix amt="20000"/>
          </a:blip>
          <a:stretch>
            <a:fillRect/>
          </a:stretch>
        </p:blipFill>
        <p:spPr>
          <a:xfrm>
            <a:off x="6596751" y="650585"/>
            <a:ext cx="458244" cy="912149"/>
          </a:xfrm>
          <a:prstGeom prst="rect">
            <a:avLst/>
          </a:prstGeom>
        </p:spPr>
      </p:pic>
      <p:pic>
        <p:nvPicPr>
          <p:cNvPr id="24" name="Imagem 23">
            <a:extLst>
              <a:ext uri="{FF2B5EF4-FFF2-40B4-BE49-F238E27FC236}">
                <a16:creationId xmlns:a16="http://schemas.microsoft.com/office/drawing/2014/main" id="{C7A0D625-9A28-09A7-0ADD-8A4651452FB3}"/>
              </a:ext>
            </a:extLst>
          </p:cNvPr>
          <p:cNvPicPr>
            <a:picLocks noChangeAspect="1"/>
          </p:cNvPicPr>
          <p:nvPr/>
        </p:nvPicPr>
        <p:blipFill>
          <a:blip r:embed="rId3">
            <a:alphaModFix amt="20000"/>
          </a:blip>
          <a:stretch>
            <a:fillRect/>
          </a:stretch>
        </p:blipFill>
        <p:spPr>
          <a:xfrm>
            <a:off x="4632053" y="596986"/>
            <a:ext cx="458244" cy="912149"/>
          </a:xfrm>
          <a:prstGeom prst="rect">
            <a:avLst/>
          </a:prstGeom>
        </p:spPr>
      </p:pic>
    </p:spTree>
    <p:extLst>
      <p:ext uri="{BB962C8B-B14F-4D97-AF65-F5344CB8AC3E}">
        <p14:creationId xmlns:p14="http://schemas.microsoft.com/office/powerpoint/2010/main" val="14368696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ição de casa: OVALE e Laranja Roxa disponibilizam e-books gratuitos sobre  educação">
            <a:extLst>
              <a:ext uri="{FF2B5EF4-FFF2-40B4-BE49-F238E27FC236}">
                <a16:creationId xmlns:a16="http://schemas.microsoft.com/office/drawing/2014/main" id="{48DB3CB7-0094-4AA6-3263-3C0C4BE16565}"/>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b="29502"/>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71ECDA6D-56C9-5CF1-C071-3E249D69B05B}"/>
              </a:ext>
            </a:extLst>
          </p:cNvPr>
          <p:cNvPicPr>
            <a:picLocks noChangeAspect="1"/>
          </p:cNvPicPr>
          <p:nvPr/>
        </p:nvPicPr>
        <p:blipFill>
          <a:blip r:embed="rId3"/>
          <a:stretch>
            <a:fillRect/>
          </a:stretch>
        </p:blipFill>
        <p:spPr>
          <a:xfrm>
            <a:off x="-3717" y="631401"/>
            <a:ext cx="3218967" cy="6407451"/>
          </a:xfrm>
          <a:prstGeom prst="rect">
            <a:avLst/>
          </a:prstGeom>
        </p:spPr>
      </p:pic>
      <p:pic>
        <p:nvPicPr>
          <p:cNvPr id="17" name="Imagem 16" descr="Fundo preto com letras brancas&#10;&#10;Descrição gerada automaticamente">
            <a:extLst>
              <a:ext uri="{FF2B5EF4-FFF2-40B4-BE49-F238E27FC236}">
                <a16:creationId xmlns:a16="http://schemas.microsoft.com/office/drawing/2014/main" id="{FC7FE018-A3D1-B8D1-C45C-BB1F2C211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2938" y="4672042"/>
            <a:ext cx="1703427" cy="1527406"/>
          </a:xfrm>
          <a:prstGeom prst="rect">
            <a:avLst/>
          </a:prstGeom>
        </p:spPr>
      </p:pic>
      <p:sp>
        <p:nvSpPr>
          <p:cNvPr id="8" name="CaixaDeTexto 7">
            <a:extLst>
              <a:ext uri="{FF2B5EF4-FFF2-40B4-BE49-F238E27FC236}">
                <a16:creationId xmlns:a16="http://schemas.microsoft.com/office/drawing/2014/main" id="{D396D31D-6571-974F-DEE6-147837384C8F}"/>
              </a:ext>
            </a:extLst>
          </p:cNvPr>
          <p:cNvSpPr txBox="1"/>
          <p:nvPr/>
        </p:nvSpPr>
        <p:spPr>
          <a:xfrm>
            <a:off x="3773043" y="1720840"/>
            <a:ext cx="6379780" cy="2308324"/>
          </a:xfrm>
          <a:prstGeom prst="rect">
            <a:avLst/>
          </a:prstGeom>
          <a:noFill/>
        </p:spPr>
        <p:txBody>
          <a:bodyPr wrap="square" rtlCol="0">
            <a:spAutoFit/>
          </a:bodyPr>
          <a:lstStyle/>
          <a:p>
            <a:pPr algn="ctr"/>
            <a:r>
              <a:rPr lang="en-US" sz="7200" dirty="0">
                <a:latin typeface="Roboto" panose="02000000000000000000" pitchFamily="2" charset="0"/>
                <a:ea typeface="Roboto" panose="02000000000000000000" pitchFamily="2" charset="0"/>
              </a:rPr>
              <a:t>Hands on</a:t>
            </a:r>
          </a:p>
          <a:p>
            <a:pPr algn="ctr"/>
            <a:r>
              <a:rPr lang="en-US" sz="2400" dirty="0"/>
              <a:t>Simple exercises, not mandatory, but they will provide the necessary knowledge for the filter... In short: if I were you, I would do them...</a:t>
            </a:r>
            <a:endParaRPr lang="en-US"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23852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5B102-2516-87C9-474B-7E93E92BD5B6}"/>
              </a:ext>
            </a:extLst>
          </p:cNvPr>
          <p:cNvSpPr>
            <a:spLocks noGrp="1"/>
          </p:cNvSpPr>
          <p:nvPr>
            <p:ph type="title"/>
          </p:nvPr>
        </p:nvSpPr>
        <p:spPr/>
        <p:txBody>
          <a:bodyPr/>
          <a:lstStyle/>
          <a:p>
            <a:r>
              <a:rPr lang="pt-BR" dirty="0" err="1"/>
              <a:t>Adjusting</a:t>
            </a:r>
            <a:r>
              <a:rPr lang="pt-BR" dirty="0"/>
              <a:t> the </a:t>
            </a:r>
            <a:r>
              <a:rPr lang="pt-BR" dirty="0" err="1"/>
              <a:t>filter</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BDC01CB-23B4-9CA2-9D2F-6CDC01278326}"/>
                  </a:ext>
                </a:extLst>
              </p:cNvPr>
              <p:cNvSpPr>
                <a:spLocks noGrp="1"/>
              </p:cNvSpPr>
              <p:nvPr>
                <p:ph idx="1"/>
              </p:nvPr>
            </p:nvSpPr>
            <p:spPr>
              <a:xfrm>
                <a:off x="1024128" y="2286000"/>
                <a:ext cx="10607891" cy="4023360"/>
              </a:xfrm>
            </p:spPr>
            <p:txBody>
              <a:bodyPr>
                <a:normAutofit fontScale="92500"/>
              </a:bodyPr>
              <a:lstStyle/>
              <a:p>
                <a:r>
                  <a:rPr lang="en-US" dirty="0"/>
                  <a:t>Consider that our robot has real values of measurement variance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𝜎</m:t>
                        </m:r>
                      </m:e>
                      <m:sub>
                        <m:r>
                          <a:rPr lang="pt-BR" b="0" i="1" smtClean="0">
                            <a:latin typeface="Cambria Math" panose="02040503050406030204" pitchFamily="18" charset="0"/>
                          </a:rPr>
                          <m:t>𝑧</m:t>
                        </m:r>
                      </m:sub>
                    </m:sSub>
                    <m:r>
                      <a:rPr lang="pt-BR" b="0" i="1" smtClean="0">
                        <a:latin typeface="Cambria Math" panose="02040503050406030204" pitchFamily="18" charset="0"/>
                      </a:rPr>
                      <m:t>=200 </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𝑚</m:t>
                        </m:r>
                      </m:e>
                      <m:sup>
                        <m:r>
                          <a:rPr lang="pt-BR" b="0" i="1" smtClean="0">
                            <a:latin typeface="Cambria Math" panose="02040503050406030204" pitchFamily="18" charset="0"/>
                          </a:rPr>
                          <m:t>2</m:t>
                        </m:r>
                      </m:sup>
                    </m:sSup>
                    <m:r>
                      <a:rPr lang="pt-BR" b="0" i="1" smtClean="0">
                        <a:latin typeface="Cambria Math" panose="02040503050406030204" pitchFamily="18" charset="0"/>
                      </a:rPr>
                      <m:t> </m:t>
                    </m:r>
                  </m:oMath>
                </a14:m>
                <a:r>
                  <a:rPr lang="en-US" dirty="0"/>
                  <a:t>and process variance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𝜎</m:t>
                        </m:r>
                      </m:e>
                      <m:sub>
                        <m:r>
                          <a:rPr lang="pt-BR" i="1">
                            <a:latin typeface="Cambria Math" panose="02040503050406030204" pitchFamily="18" charset="0"/>
                          </a:rPr>
                          <m:t>𝑎</m:t>
                        </m:r>
                      </m:sub>
                    </m:sSub>
                    <m:r>
                      <a:rPr lang="pt-BR" i="1">
                        <a:latin typeface="Cambria Math" panose="02040503050406030204" pitchFamily="18" charset="0"/>
                      </a:rPr>
                      <m:t>=0.03 </m:t>
                    </m:r>
                    <m:sSup>
                      <m:sSupPr>
                        <m:ctrlPr>
                          <a:rPr lang="pt-BR"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r>
                      <a:rPr lang="pt-BR" b="0" i="1" smtClean="0">
                        <a:latin typeface="Cambria Math" panose="02040503050406030204" pitchFamily="18" charset="0"/>
                      </a:rPr>
                      <m:t>.</m:t>
                    </m:r>
                  </m:oMath>
                </a14:m>
                <a:r>
                  <a:rPr lang="en-US" dirty="0"/>
                  <a:t> To see the effects of measurement noise </a:t>
                </a:r>
                <a14:m>
                  <m:oMath xmlns:m="http://schemas.openxmlformats.org/officeDocument/2006/math">
                    <m:r>
                      <a:rPr lang="en-US" b="1" i="1" dirty="0">
                        <a:latin typeface="Cambria Math" panose="02040503050406030204" pitchFamily="18" charset="0"/>
                      </a:rPr>
                      <m:t>𝑹</m:t>
                    </m:r>
                  </m:oMath>
                </a14:m>
                <a:r>
                  <a:rPr lang="en-US" dirty="0"/>
                  <a:t> and process noise </a:t>
                </a:r>
                <a14:m>
                  <m:oMath xmlns:m="http://schemas.openxmlformats.org/officeDocument/2006/math">
                    <m:r>
                      <a:rPr lang="en-US" b="1" i="1" dirty="0">
                        <a:latin typeface="Cambria Math" panose="02040503050406030204" pitchFamily="18" charset="0"/>
                      </a:rPr>
                      <m:t>𝑸</m:t>
                    </m:r>
                  </m:oMath>
                </a14:m>
                <a:r>
                  <a:rPr lang="en-US" dirty="0"/>
                  <a:t>, the following exercises are proposed :</a:t>
                </a:r>
              </a:p>
              <a:p>
                <a:pPr marL="457200" indent="-457200">
                  <a:buFont typeface="+mj-lt"/>
                  <a:buAutoNum type="arabicPeriod"/>
                </a:pPr>
                <a:r>
                  <a:rPr lang="en-US" dirty="0"/>
                  <a:t>for a constant measurement variance of</a:t>
                </a:r>
                <a:r>
                  <a:rPr lang="pt-BR" dirty="0"/>
                  <a:t> </a:t>
                </a:r>
                <a:r>
                  <a:rPr lang="en-US" dirty="0"/>
                  <a:t>200 </a:t>
                </a:r>
                <a14:m>
                  <m:oMath xmlns:m="http://schemas.openxmlformats.org/officeDocument/2006/math">
                    <m:sSup>
                      <m:sSupPr>
                        <m:ctrlPr>
                          <a:rPr lang="en-US"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en-US" dirty="0"/>
                  <a:t> (constant</a:t>
                </a:r>
                <a14:m>
                  <m:oMath xmlns:m="http://schemas.openxmlformats.org/officeDocument/2006/math">
                    <m:r>
                      <a:rPr lang="pt-BR" b="0" i="0" dirty="0" smtClean="0">
                        <a:latin typeface="Cambria Math" panose="02040503050406030204" pitchFamily="18" charset="0"/>
                      </a:rPr>
                      <m:t> </m:t>
                    </m:r>
                    <m:r>
                      <a:rPr lang="en-US" b="1" i="1" dirty="0">
                        <a:latin typeface="Cambria Math" panose="02040503050406030204" pitchFamily="18" charset="0"/>
                      </a:rPr>
                      <m:t>𝑹</m:t>
                    </m:r>
                    <m:r>
                      <a:rPr lang="en-US" b="1" i="1" dirty="0">
                        <a:latin typeface="Cambria Math" panose="02040503050406030204" pitchFamily="18" charset="0"/>
                      </a:rPr>
                      <m:t> </m:t>
                    </m:r>
                  </m:oMath>
                </a14:m>
                <a:r>
                  <a:rPr lang="en-US" dirty="0"/>
                  <a:t>at a very large value will serve to magnify the effects of various design choices on the graphs, making it easier to recognize what is happening</a:t>
                </a:r>
                <a:r>
                  <a:rPr lang="pt-BR" dirty="0"/>
                  <a:t>), </a:t>
                </a:r>
                <a:r>
                  <a:rPr lang="en-US" dirty="0"/>
                  <a:t>test the process variances of </a:t>
                </a:r>
                <a14:m>
                  <m:oMath xmlns:m="http://schemas.openxmlformats.org/officeDocument/2006/math">
                    <m:r>
                      <m:rPr>
                        <m:nor/>
                      </m:rPr>
                      <a:rPr lang="pt-BR" b="0" i="0" dirty="0" smtClean="0"/>
                      <m:t>3</m:t>
                    </m:r>
                    <m:r>
                      <m:rPr>
                        <m:nor/>
                      </m:rPr>
                      <a:rPr lang="pt-BR" dirty="0"/>
                      <m:t>0</m:t>
                    </m:r>
                    <m:r>
                      <m:rPr>
                        <m:nor/>
                      </m:rPr>
                      <a:rPr lang="pt-BR" b="0" i="0" dirty="0" smtClean="0"/>
                      <m:t>0</m:t>
                    </m:r>
                    <m:r>
                      <m:rPr>
                        <m:nor/>
                      </m:rPr>
                      <a:rPr lang="en-US" dirty="0"/>
                      <m:t> </m:t>
                    </m:r>
                    <m:sSup>
                      <m:sSupPr>
                        <m:ctrlPr>
                          <a:rPr lang="en-US"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en-US" dirty="0"/>
                  <a:t> and </a:t>
                </a:r>
                <a14:m>
                  <m:oMath xmlns:m="http://schemas.openxmlformats.org/officeDocument/2006/math">
                    <m:r>
                      <m:rPr>
                        <m:nor/>
                      </m:rPr>
                      <a:rPr lang="pt-BR" b="0" i="0" dirty="0" smtClean="0"/>
                      <m:t>0.03 </m:t>
                    </m:r>
                    <m:sSup>
                      <m:sSupPr>
                        <m:ctrlPr>
                          <a:rPr lang="en-US"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a:t>
                </a:r>
              </a:p>
              <a:p>
                <a:pPr marL="457200" indent="-457200">
                  <a:buFont typeface="+mj-lt"/>
                  <a:buAutoNum type="arabicPeriod"/>
                </a:pPr>
                <a:r>
                  <a:rPr lang="en-US" dirty="0"/>
                  <a:t>With the actual process and measurement variance values, change the initial position to </a:t>
                </a:r>
                <a:r>
                  <a:rPr lang="pt-BR" dirty="0"/>
                  <a:t>50 </a:t>
                </a:r>
                <a14:m>
                  <m:oMath xmlns:m="http://schemas.openxmlformats.org/officeDocument/2006/math">
                    <m:r>
                      <a:rPr lang="pt-BR" i="1" dirty="0" smtClean="0">
                        <a:latin typeface="Cambria Math" panose="02040503050406030204" pitchFamily="18" charset="0"/>
                      </a:rPr>
                      <m:t>𝑚</m:t>
                    </m:r>
                  </m:oMath>
                </a14:m>
                <a:r>
                  <a:rPr lang="pt-BR" dirty="0"/>
                  <a:t> </a:t>
                </a:r>
                <a:r>
                  <a:rPr lang="en-US" dirty="0"/>
                  <a:t>and the initial velocity to </a:t>
                </a:r>
                <a:r>
                  <a:rPr lang="pt-BR" dirty="0"/>
                  <a:t>1 </a:t>
                </a:r>
                <a14:m>
                  <m:oMath xmlns:m="http://schemas.openxmlformats.org/officeDocument/2006/math">
                    <m:r>
                      <a:rPr lang="pt-BR" i="1" dirty="0">
                        <a:latin typeface="Cambria Math" panose="02040503050406030204" pitchFamily="18" charset="0"/>
                      </a:rPr>
                      <m:t>𝑚</m:t>
                    </m:r>
                    <m:r>
                      <a:rPr lang="pt-BR" i="1" dirty="0">
                        <a:latin typeface="Cambria Math" panose="02040503050406030204" pitchFamily="18" charset="0"/>
                      </a:rPr>
                      <m:t>/</m:t>
                    </m:r>
                    <m:r>
                      <a:rPr lang="pt-BR" i="1" dirty="0">
                        <a:latin typeface="Cambria Math" panose="02040503050406030204" pitchFamily="18" charset="0"/>
                      </a:rPr>
                      <m:t>𝑠</m:t>
                    </m:r>
                  </m:oMath>
                </a14:m>
                <a:r>
                  <a:rPr lang="pt-BR" dirty="0"/>
                  <a:t> </a:t>
                </a:r>
                <a:r>
                  <a:rPr lang="en-US" dirty="0"/>
                  <a:t>to see how the filter behaves with a poor initial estimate</a:t>
                </a:r>
                <a:r>
                  <a:rPr lang="pt-BR" dirty="0"/>
                  <a:t>;</a:t>
                </a:r>
              </a:p>
              <a:p>
                <a:pPr marL="457200" indent="-457200">
                  <a:buFont typeface="+mj-lt"/>
                  <a:buAutoNum type="arabicPeriod"/>
                </a:pPr>
                <a:r>
                  <a:rPr lang="en-US" dirty="0"/>
                  <a:t>set the process variation to</a:t>
                </a:r>
                <a:r>
                  <a:rPr lang="pt-BR" dirty="0"/>
                  <a:t> </a:t>
                </a:r>
                <a:r>
                  <a:rPr lang="en-US" dirty="0"/>
                  <a:t>0.2 </a:t>
                </a:r>
                <a14:m>
                  <m:oMath xmlns:m="http://schemas.openxmlformats.org/officeDocument/2006/math">
                    <m:sSup>
                      <m:sSupPr>
                        <m:ctrlPr>
                          <a:rPr lang="en-US" i="1" smtClean="0">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en-US" dirty="0"/>
                  <a:t>, and increase the measurement variation to 10000 </a:t>
                </a:r>
                <a14:m>
                  <m:oMath xmlns:m="http://schemas.openxmlformats.org/officeDocument/2006/math">
                    <m:sSup>
                      <m:sSupPr>
                        <m:ctrlPr>
                          <a:rPr lang="en-US" i="1">
                            <a:latin typeface="Cambria Math" panose="02040503050406030204" pitchFamily="18" charset="0"/>
                          </a:rPr>
                        </m:ctrlPr>
                      </m:sSupPr>
                      <m:e>
                        <m:r>
                          <a:rPr lang="pt-BR" i="1">
                            <a:latin typeface="Cambria Math" panose="02040503050406030204" pitchFamily="18" charset="0"/>
                          </a:rPr>
                          <m:t>𝑚</m:t>
                        </m:r>
                      </m:e>
                      <m:sup>
                        <m:r>
                          <a:rPr lang="pt-BR" i="1">
                            <a:latin typeface="Cambria Math" panose="02040503050406030204" pitchFamily="18" charset="0"/>
                          </a:rPr>
                          <m:t>2</m:t>
                        </m:r>
                      </m:sup>
                    </m:sSup>
                  </m:oMath>
                </a14:m>
                <a:r>
                  <a:rPr lang="pt-BR" dirty="0"/>
                  <a:t>;</a:t>
                </a:r>
              </a:p>
              <a:p>
                <a:pPr marL="457200" indent="-457200">
                  <a:buFont typeface="+mj-lt"/>
                  <a:buAutoNum type="arabicPeriod"/>
                </a:pPr>
                <a:r>
                  <a:rPr lang="en-US" dirty="0"/>
                  <a:t>With the data defined as in item 3, change the initial position to </a:t>
                </a:r>
                <a:r>
                  <a:rPr lang="pt-BR" dirty="0"/>
                  <a:t>50 𝑚 </a:t>
                </a:r>
                <a:r>
                  <a:rPr lang="en-US" dirty="0"/>
                  <a:t>and the initial velocity to </a:t>
                </a:r>
                <a:r>
                  <a:rPr lang="pt-BR" dirty="0"/>
                  <a:t>1 𝑚/𝑠 </a:t>
                </a:r>
                <a:r>
                  <a:rPr lang="en-US" dirty="0"/>
                  <a:t>to see how the filter will behave with a bad initial estimate.</a:t>
                </a:r>
                <a:endParaRPr lang="pt-BR" dirty="0"/>
              </a:p>
            </p:txBody>
          </p:sp>
        </mc:Choice>
        <mc:Fallback xmlns="">
          <p:sp>
            <p:nvSpPr>
              <p:cNvPr id="3" name="Espaço Reservado para Conteúdo 2">
                <a:extLst>
                  <a:ext uri="{FF2B5EF4-FFF2-40B4-BE49-F238E27FC236}">
                    <a16:creationId xmlns:a16="http://schemas.microsoft.com/office/drawing/2014/main" id="{4BDC01CB-23B4-9CA2-9D2F-6CDC01278326}"/>
                  </a:ext>
                </a:extLst>
              </p:cNvPr>
              <p:cNvSpPr>
                <a:spLocks noGrp="1" noRot="1" noChangeAspect="1" noMove="1" noResize="1" noEditPoints="1" noAdjustHandles="1" noChangeArrowheads="1" noChangeShapeType="1" noTextEdit="1"/>
              </p:cNvSpPr>
              <p:nvPr>
                <p:ph idx="1"/>
              </p:nvPr>
            </p:nvSpPr>
            <p:spPr>
              <a:xfrm>
                <a:off x="1024128" y="2286000"/>
                <a:ext cx="10607891" cy="4023360"/>
              </a:xfrm>
              <a:blipFill>
                <a:blip r:embed="rId3"/>
                <a:stretch>
                  <a:fillRect l="-920" t="-1364" r="-632"/>
                </a:stretch>
              </a:blipFill>
            </p:spPr>
            <p:txBody>
              <a:bodyPr/>
              <a:lstStyle/>
              <a:p>
                <a:r>
                  <a:rPr lang="en-US">
                    <a:noFill/>
                  </a:rPr>
                  <a:t> </a:t>
                </a:r>
              </a:p>
            </p:txBody>
          </p:sp>
        </mc:Fallback>
      </mc:AlternateContent>
    </p:spTree>
    <p:extLst>
      <p:ext uri="{BB962C8B-B14F-4D97-AF65-F5344CB8AC3E}">
        <p14:creationId xmlns:p14="http://schemas.microsoft.com/office/powerpoint/2010/main" val="3456682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A275F0D-46D9-11F8-B08E-1E016D730BAB}"/>
              </a:ext>
            </a:extLst>
          </p:cNvPr>
          <p:cNvPicPr>
            <a:picLocks noChangeAspect="1"/>
          </p:cNvPicPr>
          <p:nvPr/>
        </p:nvPicPr>
        <p:blipFill>
          <a:blip r:embed="rId2"/>
          <a:stretch>
            <a:fillRect/>
          </a:stretch>
        </p:blipFill>
        <p:spPr>
          <a:xfrm>
            <a:off x="2676525" y="1133475"/>
            <a:ext cx="6838950" cy="4591050"/>
          </a:xfrm>
          <a:prstGeom prst="rect">
            <a:avLst/>
          </a:prstGeom>
        </p:spPr>
      </p:pic>
    </p:spTree>
    <p:extLst>
      <p:ext uri="{BB962C8B-B14F-4D97-AF65-F5344CB8AC3E}">
        <p14:creationId xmlns:p14="http://schemas.microsoft.com/office/powerpoint/2010/main" val="413089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35191991-22E4-FF70-0B95-CE9B6E51518A}"/>
              </a:ext>
            </a:extLst>
          </p:cNvPr>
          <p:cNvPicPr>
            <a:picLocks noChangeAspect="1"/>
          </p:cNvPicPr>
          <p:nvPr/>
        </p:nvPicPr>
        <p:blipFill>
          <a:blip r:embed="rId3"/>
          <a:srcRect b="36408"/>
          <a:stretch/>
        </p:blipFill>
        <p:spPr>
          <a:xfrm>
            <a:off x="1100640" y="2657500"/>
            <a:ext cx="9990720" cy="3416245"/>
          </a:xfrm>
          <a:prstGeom prst="rect">
            <a:avLst/>
          </a:prstGeom>
        </p:spPr>
      </p:pic>
      <p:sp>
        <p:nvSpPr>
          <p:cNvPr id="2" name="Título 1">
            <a:extLst>
              <a:ext uri="{FF2B5EF4-FFF2-40B4-BE49-F238E27FC236}">
                <a16:creationId xmlns:a16="http://schemas.microsoft.com/office/drawing/2014/main" id="{4DA514CB-5C6B-EB79-6EE3-F0B6EF6980FB}"/>
              </a:ext>
            </a:extLst>
          </p:cNvPr>
          <p:cNvSpPr>
            <a:spLocks noGrp="1"/>
          </p:cNvSpPr>
          <p:nvPr>
            <p:ph type="title"/>
          </p:nvPr>
        </p:nvSpPr>
        <p:spPr/>
        <p:txBody>
          <a:bodyPr/>
          <a:lstStyle/>
          <a:p>
            <a:r>
              <a:rPr lang="pt-BR" dirty="0"/>
              <a:t>Estado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6B6B907-4D96-FE9D-3B60-B62C540CBDC7}"/>
                  </a:ext>
                </a:extLst>
              </p:cNvPr>
              <p:cNvSpPr>
                <a:spLocks noGrp="1"/>
              </p:cNvSpPr>
              <p:nvPr>
                <p:ph idx="1"/>
              </p:nvPr>
            </p:nvSpPr>
            <p:spPr>
              <a:xfrm>
                <a:off x="1024127" y="1993392"/>
                <a:ext cx="9354313" cy="4279392"/>
              </a:xfrm>
            </p:spPr>
            <p:txBody>
              <a:bodyPr>
                <a:noAutofit/>
              </a:bodyPr>
              <a:lstStyle/>
              <a:p>
                <a:r>
                  <a:rPr lang="pt-BR" sz="2400" dirty="0"/>
                  <a:t>State </a:t>
                </a:r>
                <a14:m>
                  <m:oMath xmlns:m="http://schemas.openxmlformats.org/officeDocument/2006/math">
                    <m:r>
                      <a:rPr lang="en-US" sz="2400" b="1" i="1" dirty="0" smtClean="0">
                        <a:latin typeface="Cambria Math" panose="02040503050406030204" pitchFamily="18" charset="0"/>
                      </a:rPr>
                      <m:t>𝒙</m:t>
                    </m:r>
                  </m:oMath>
                </a14:m>
                <a:r>
                  <a:rPr lang="pt-BR" sz="2400" dirty="0"/>
                  <a:t>, c</a:t>
                </a:r>
                <a:r>
                  <a:rPr lang="en-US" sz="2400" dirty="0"/>
                  <a:t>an be thought of as a collection of all aspects of the robot and its environment that can impact the future.</a:t>
                </a:r>
              </a:p>
              <a:p>
                <a:r>
                  <a:rPr lang="pt-BR" sz="2400" dirty="0"/>
                  <a:t>A state </a:t>
                </a:r>
                <a14:m>
                  <m:oMath xmlns:m="http://schemas.openxmlformats.org/officeDocument/2006/math">
                    <m:sSub>
                      <m:sSubPr>
                        <m:ctrlPr>
                          <a:rPr lang="en-US" sz="2400" i="1" smtClean="0">
                            <a:latin typeface="Cambria Math" panose="02040503050406030204" pitchFamily="18" charset="0"/>
                          </a:rPr>
                        </m:ctrlPr>
                      </m:sSubPr>
                      <m:e>
                        <m:r>
                          <a:rPr lang="pt-BR" sz="2400" b="1" i="1" smtClean="0">
                            <a:latin typeface="Cambria Math" panose="02040503050406030204" pitchFamily="18" charset="0"/>
                          </a:rPr>
                          <m:t>𝒙</m:t>
                        </m:r>
                      </m:e>
                      <m:sub>
                        <m:r>
                          <a:rPr lang="pt-BR" sz="2400" b="0" i="1" smtClean="0">
                            <a:latin typeface="Cambria Math" panose="02040503050406030204" pitchFamily="18" charset="0"/>
                          </a:rPr>
                          <m:t>𝑡</m:t>
                        </m:r>
                      </m:sub>
                    </m:sSub>
                    <m:r>
                      <a:rPr lang="pt-BR" sz="2400" b="0" i="1" smtClean="0">
                        <a:latin typeface="Cambria Math" panose="02040503050406030204" pitchFamily="18" charset="0"/>
                      </a:rPr>
                      <m:t> </m:t>
                    </m:r>
                  </m:oMath>
                </a14:m>
                <a:r>
                  <a:rPr lang="en-US" sz="2400" dirty="0"/>
                  <a:t>will be called complete if it is the best predictor of the future</a:t>
                </a:r>
                <a:r>
                  <a:rPr lang="pt-BR" sz="2400" dirty="0"/>
                  <a:t> </a:t>
                </a:r>
                <a14:m>
                  <m:oMath xmlns:m="http://schemas.openxmlformats.org/officeDocument/2006/math">
                    <m:r>
                      <a:rPr lang="en-US" sz="2400" i="1" dirty="0">
                        <a:latin typeface="Cambria Math" panose="02040503050406030204" pitchFamily="18" charset="0"/>
                      </a:rPr>
                      <m:t>𝑡</m:t>
                    </m:r>
                    <m:r>
                      <a:rPr lang="en-US" sz="2400" i="1" dirty="0">
                        <a:latin typeface="Cambria Math" panose="02040503050406030204" pitchFamily="18" charset="0"/>
                      </a:rPr>
                      <m:t>+1</m:t>
                    </m:r>
                  </m:oMath>
                </a14:m>
                <a:r>
                  <a:rPr lang="pt-BR" sz="2400" dirty="0"/>
                  <a:t>. </a:t>
                </a:r>
                <a:r>
                  <a:rPr lang="en-US" sz="2400" dirty="0"/>
                  <a:t>Despite the stochasticity of robot environments, no variable prior to</a:t>
                </a:r>
                <a:r>
                  <a:rPr lang="pt-BR" sz="2400" dirty="0"/>
                  <a:t> </a:t>
                </a:r>
                <a14:m>
                  <m:oMath xmlns:m="http://schemas.openxmlformats.org/officeDocument/2006/math">
                    <m:sSub>
                      <m:sSubPr>
                        <m:ctrlPr>
                          <a:rPr lang="en-US" sz="2400" i="1">
                            <a:latin typeface="Cambria Math" panose="02040503050406030204" pitchFamily="18" charset="0"/>
                          </a:rPr>
                        </m:ctrlPr>
                      </m:sSubPr>
                      <m:e>
                        <m:r>
                          <a:rPr lang="pt-BR" sz="2400" b="1" i="1">
                            <a:latin typeface="Cambria Math" panose="02040503050406030204" pitchFamily="18" charset="0"/>
                          </a:rPr>
                          <m:t>𝒙</m:t>
                        </m:r>
                      </m:e>
                      <m:sub>
                        <m:r>
                          <a:rPr lang="pt-BR" sz="2400" i="1">
                            <a:latin typeface="Cambria Math" panose="02040503050406030204" pitchFamily="18" charset="0"/>
                          </a:rPr>
                          <m:t>𝑡</m:t>
                        </m:r>
                      </m:sub>
                    </m:sSub>
                    <m:r>
                      <a:rPr lang="pt-BR" sz="2400" i="1">
                        <a:latin typeface="Cambria Math" panose="02040503050406030204" pitchFamily="18" charset="0"/>
                      </a:rPr>
                      <m:t> </m:t>
                    </m:r>
                  </m:oMath>
                </a14:m>
                <a:r>
                  <a:rPr lang="en-US" sz="2400" dirty="0"/>
                  <a:t>can influence the stochastic evolution of future states.</a:t>
                </a:r>
                <a:endParaRPr lang="pt-BR" sz="2400" dirty="0"/>
              </a:p>
              <a:p>
                <a:pPr algn="ctr"/>
                <a:endParaRPr lang="pt-BR" sz="2400" dirty="0"/>
              </a:p>
              <a:p>
                <a:pPr algn="ctr"/>
                <a:endParaRPr lang="pt-BR" sz="2400" dirty="0"/>
              </a:p>
            </p:txBody>
          </p:sp>
        </mc:Choice>
        <mc:Fallback xmlns="">
          <p:sp>
            <p:nvSpPr>
              <p:cNvPr id="3" name="Espaço Reservado para Conteúdo 2">
                <a:extLst>
                  <a:ext uri="{FF2B5EF4-FFF2-40B4-BE49-F238E27FC236}">
                    <a16:creationId xmlns:a16="http://schemas.microsoft.com/office/drawing/2014/main" id="{56B6B907-4D96-FE9D-3B60-B62C540CBDC7}"/>
                  </a:ext>
                </a:extLst>
              </p:cNvPr>
              <p:cNvSpPr>
                <a:spLocks noGrp="1" noRot="1" noChangeAspect="1" noMove="1" noResize="1" noEditPoints="1" noAdjustHandles="1" noChangeArrowheads="1" noChangeShapeType="1" noTextEdit="1"/>
              </p:cNvSpPr>
              <p:nvPr>
                <p:ph idx="1"/>
              </p:nvPr>
            </p:nvSpPr>
            <p:spPr>
              <a:xfrm>
                <a:off x="1024127" y="1993392"/>
                <a:ext cx="9354313" cy="4279392"/>
              </a:xfrm>
              <a:blipFill>
                <a:blip r:embed="rId4"/>
                <a:stretch>
                  <a:fillRect l="-521" t="-1994" r="-1824"/>
                </a:stretch>
              </a:blipFill>
            </p:spPr>
            <p:txBody>
              <a:bodyPr/>
              <a:lstStyle/>
              <a:p>
                <a:r>
                  <a:rPr lang="en-US">
                    <a:noFill/>
                  </a:rPr>
                  <a:t> </a:t>
                </a:r>
              </a:p>
            </p:txBody>
          </p:sp>
        </mc:Fallback>
      </mc:AlternateContent>
      <p:sp>
        <p:nvSpPr>
          <p:cNvPr id="5" name="CaixaDeTexto 4">
            <a:extLst>
              <a:ext uri="{FF2B5EF4-FFF2-40B4-BE49-F238E27FC236}">
                <a16:creationId xmlns:a16="http://schemas.microsoft.com/office/drawing/2014/main" id="{A7AF264E-53A9-3B30-A8FF-471C786B05D0}"/>
              </a:ext>
            </a:extLst>
          </p:cNvPr>
          <p:cNvSpPr txBox="1"/>
          <p:nvPr/>
        </p:nvSpPr>
        <p:spPr>
          <a:xfrm>
            <a:off x="967634" y="5982305"/>
            <a:ext cx="9833055" cy="369332"/>
          </a:xfrm>
          <a:prstGeom prst="rect">
            <a:avLst/>
          </a:prstGeom>
          <a:noFill/>
        </p:spPr>
        <p:txBody>
          <a:bodyPr wrap="square">
            <a:spAutoFit/>
          </a:bodyPr>
          <a:lstStyle/>
          <a:p>
            <a:pPr algn="ctr"/>
            <a:r>
              <a:rPr lang="en-US" dirty="0"/>
              <a:t>Discrete temporal processes that meet these conditions are commonly known as Markov chains.</a:t>
            </a:r>
          </a:p>
        </p:txBody>
      </p:sp>
    </p:spTree>
    <p:extLst>
      <p:ext uri="{BB962C8B-B14F-4D97-AF65-F5344CB8AC3E}">
        <p14:creationId xmlns:p14="http://schemas.microsoft.com/office/powerpoint/2010/main" val="723907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47736FC-C73D-18C8-591F-440475BDF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1133475"/>
            <a:ext cx="68389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760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3625A58-2EA5-8935-2CB8-830A9F828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1128713"/>
            <a:ext cx="683895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60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3AB9F7D1-6F09-855A-6F22-6F3E7DF7F5B6}"/>
              </a:ext>
            </a:extLst>
          </p:cNvPr>
          <p:cNvPicPr>
            <a:picLocks noChangeAspect="1"/>
          </p:cNvPicPr>
          <p:nvPr/>
        </p:nvPicPr>
        <p:blipFill>
          <a:blip r:embed="rId2"/>
          <a:stretch>
            <a:fillRect/>
          </a:stretch>
        </p:blipFill>
        <p:spPr>
          <a:xfrm>
            <a:off x="2676525" y="1128712"/>
            <a:ext cx="6838950" cy="4600575"/>
          </a:xfrm>
          <a:prstGeom prst="rect">
            <a:avLst/>
          </a:prstGeom>
        </p:spPr>
      </p:pic>
    </p:spTree>
    <p:extLst>
      <p:ext uri="{BB962C8B-B14F-4D97-AF65-F5344CB8AC3E}">
        <p14:creationId xmlns:p14="http://schemas.microsoft.com/office/powerpoint/2010/main" val="35150356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ACE34FA-D33B-08C1-5642-14BAA6095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452" y="59171"/>
            <a:ext cx="4840520" cy="339972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9AF3618-A1A9-9A2B-ACD4-E5251FAD20F3}"/>
              </a:ext>
            </a:extLst>
          </p:cNvPr>
          <p:cNvSpPr>
            <a:spLocks noGrp="1"/>
          </p:cNvSpPr>
          <p:nvPr>
            <p:ph type="title"/>
          </p:nvPr>
        </p:nvSpPr>
        <p:spPr/>
        <p:txBody>
          <a:bodyPr/>
          <a:lstStyle/>
          <a:p>
            <a:r>
              <a:rPr lang="pt-BR" dirty="0" err="1"/>
              <a:t>Homework</a:t>
            </a:r>
            <a:r>
              <a:rPr lang="pt-BR" dirty="0"/>
              <a:t> 01</a:t>
            </a:r>
            <a:br>
              <a:rPr lang="pt-BR" dirty="0"/>
            </a:br>
            <a:r>
              <a:rPr lang="pt-BR" sz="2800" dirty="0"/>
              <a:t>(</a:t>
            </a:r>
            <a:r>
              <a:rPr lang="pt-BR" sz="2800" dirty="0" err="1"/>
              <a:t>optional</a:t>
            </a:r>
            <a:r>
              <a:rPr lang="pt-BR" sz="2800" dirty="0"/>
              <a:t>)</a:t>
            </a:r>
            <a:endParaRPr lang="en-US" dirty="0"/>
          </a:p>
        </p:txBody>
      </p:sp>
      <p:sp>
        <p:nvSpPr>
          <p:cNvPr id="3" name="Espaço Reservado para Conteúdo 2">
            <a:extLst>
              <a:ext uri="{FF2B5EF4-FFF2-40B4-BE49-F238E27FC236}">
                <a16:creationId xmlns:a16="http://schemas.microsoft.com/office/drawing/2014/main" id="{F27F637A-831D-C28E-8EC3-1D3BD0F13168}"/>
              </a:ext>
            </a:extLst>
          </p:cNvPr>
          <p:cNvSpPr>
            <a:spLocks noGrp="1"/>
          </p:cNvSpPr>
          <p:nvPr>
            <p:ph idx="1"/>
          </p:nvPr>
        </p:nvSpPr>
        <p:spPr>
          <a:xfrm>
            <a:off x="1024128" y="2286000"/>
            <a:ext cx="3803511" cy="4023360"/>
          </a:xfrm>
        </p:spPr>
        <p:txBody>
          <a:bodyPr>
            <a:normAutofit/>
          </a:bodyPr>
          <a:lstStyle/>
          <a:p>
            <a:r>
              <a:rPr lang="en-US" sz="2400" dirty="0"/>
              <a:t>For the path measured by the GPS shown in the figure below, use the Kalman filter and trace the trajectory of the vehicle.</a:t>
            </a:r>
          </a:p>
          <a:p>
            <a:r>
              <a:rPr lang="en-US" sz="2400" dirty="0"/>
              <a:t>Use the variance data and initial estimates defined in the Notebook.</a:t>
            </a:r>
          </a:p>
        </p:txBody>
      </p:sp>
      <p:pic>
        <p:nvPicPr>
          <p:cNvPr id="5" name="Imagem 4">
            <a:extLst>
              <a:ext uri="{FF2B5EF4-FFF2-40B4-BE49-F238E27FC236}">
                <a16:creationId xmlns:a16="http://schemas.microsoft.com/office/drawing/2014/main" id="{34B254D9-3C6C-058C-728B-FA24F2FB3450}"/>
              </a:ext>
            </a:extLst>
          </p:cNvPr>
          <p:cNvPicPr>
            <a:picLocks noChangeAspect="1"/>
          </p:cNvPicPr>
          <p:nvPr/>
        </p:nvPicPr>
        <p:blipFill>
          <a:blip r:embed="rId3"/>
          <a:stretch>
            <a:fillRect/>
          </a:stretch>
        </p:blipFill>
        <p:spPr>
          <a:xfrm>
            <a:off x="7784295" y="3458891"/>
            <a:ext cx="3894346" cy="3070193"/>
          </a:xfrm>
          <a:prstGeom prst="rect">
            <a:avLst/>
          </a:prstGeom>
        </p:spPr>
      </p:pic>
    </p:spTree>
    <p:extLst>
      <p:ext uri="{BB962C8B-B14F-4D97-AF65-F5344CB8AC3E}">
        <p14:creationId xmlns:p14="http://schemas.microsoft.com/office/powerpoint/2010/main" val="5955348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917D3-AEC9-B770-8271-7A268E4CD46B}"/>
              </a:ext>
            </a:extLst>
          </p:cNvPr>
          <p:cNvSpPr>
            <a:spLocks noGrp="1"/>
          </p:cNvSpPr>
          <p:nvPr>
            <p:ph type="ctrTitle"/>
          </p:nvPr>
        </p:nvSpPr>
        <p:spPr/>
        <p:txBody>
          <a:bodyPr/>
          <a:lstStyle/>
          <a:p>
            <a:r>
              <a:rPr lang="en-US" dirty="0"/>
              <a:t>EKT: Extended Kalman Filter</a:t>
            </a:r>
          </a:p>
        </p:txBody>
      </p:sp>
      <p:sp>
        <p:nvSpPr>
          <p:cNvPr id="3" name="Subtítulo 2">
            <a:extLst>
              <a:ext uri="{FF2B5EF4-FFF2-40B4-BE49-F238E27FC236}">
                <a16:creationId xmlns:a16="http://schemas.microsoft.com/office/drawing/2014/main" id="{62965185-4214-4DB2-C991-BE890C44FF24}"/>
              </a:ext>
            </a:extLst>
          </p:cNvPr>
          <p:cNvSpPr>
            <a:spLocks noGrp="1"/>
          </p:cNvSpPr>
          <p:nvPr>
            <p:ph type="subTitle" idx="1"/>
          </p:nvPr>
        </p:nvSpPr>
        <p:spPr/>
        <p:txBody>
          <a:bodyPr/>
          <a:lstStyle/>
          <a:p>
            <a:r>
              <a:rPr lang="en-US" dirty="0"/>
              <a:t>It's not all sunshine and roses…</a:t>
            </a:r>
          </a:p>
        </p:txBody>
      </p:sp>
    </p:spTree>
    <p:extLst>
      <p:ext uri="{BB962C8B-B14F-4D97-AF65-F5344CB8AC3E}">
        <p14:creationId xmlns:p14="http://schemas.microsoft.com/office/powerpoint/2010/main" val="12327892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3E67C2D-A5B6-B8AA-534A-BF174374DA17}"/>
              </a:ext>
            </a:extLst>
          </p:cNvPr>
          <p:cNvSpPr>
            <a:spLocks noGrp="1"/>
          </p:cNvSpPr>
          <p:nvPr>
            <p:ph type="title"/>
          </p:nvPr>
        </p:nvSpPr>
        <p:spPr/>
        <p:txBody>
          <a:bodyPr/>
          <a:lstStyle/>
          <a:p>
            <a:r>
              <a:rPr lang="pt-BR" dirty="0"/>
              <a:t>Kalman Filter </a:t>
            </a:r>
            <a:r>
              <a:rPr lang="pt-BR" dirty="0" err="1"/>
              <a:t>theory</a:t>
            </a:r>
            <a:endParaRPr lang="en-US" dirty="0"/>
          </a:p>
        </p:txBody>
      </p:sp>
      <p:sp>
        <p:nvSpPr>
          <p:cNvPr id="5" name="Espaço Reservado para Conteúdo 4">
            <a:extLst>
              <a:ext uri="{FF2B5EF4-FFF2-40B4-BE49-F238E27FC236}">
                <a16:creationId xmlns:a16="http://schemas.microsoft.com/office/drawing/2014/main" id="{901FDB42-7F47-4961-B4C1-2CDD1F040CD7}"/>
              </a:ext>
            </a:extLst>
          </p:cNvPr>
          <p:cNvSpPr>
            <a:spLocks noGrp="1"/>
          </p:cNvSpPr>
          <p:nvPr>
            <p:ph idx="1"/>
          </p:nvPr>
        </p:nvSpPr>
        <p:spPr/>
        <p:txBody>
          <a:bodyPr>
            <a:noAutofit/>
          </a:bodyPr>
          <a:lstStyle/>
          <a:p>
            <a:r>
              <a:rPr lang="en-US" sz="2400" dirty="0"/>
              <a:t>The Kalman filter theory proposed by R. Kalman has two strong assumptions:</a:t>
            </a:r>
          </a:p>
          <a:p>
            <a:pPr lvl="1">
              <a:buFont typeface="Wingdings" panose="05000000000000000000" pitchFamily="2" charset="2"/>
              <a:buChar char="§"/>
            </a:pPr>
            <a:r>
              <a:rPr lang="en-US" sz="2100" dirty="0"/>
              <a:t>The Kalman Filter will always work with Gaussian Distribution;</a:t>
            </a:r>
          </a:p>
          <a:p>
            <a:pPr lvl="1">
              <a:buFont typeface="Wingdings" panose="05000000000000000000" pitchFamily="2" charset="2"/>
              <a:buChar char="§"/>
            </a:pPr>
            <a:r>
              <a:rPr lang="en-US" sz="2100" dirty="0"/>
              <a:t>The Kalman Filter will always work with Linear Functions.</a:t>
            </a:r>
          </a:p>
          <a:p>
            <a:r>
              <a:rPr lang="en-US" sz="2400" b="1" dirty="0"/>
              <a:t>What if my function is no longer linear? The solution is to make them linear by approximation. After applying the approximation, what we get is an Extended Kalman Filter, or EKF.</a:t>
            </a:r>
          </a:p>
          <a:p>
            <a:r>
              <a:rPr lang="en-US" sz="2400" dirty="0"/>
              <a:t>In EKF, the transition models (which define the matrix F) and state observation (which define the matrix H) do not need to be linear functions of the state, but can be differentiable functions.</a:t>
            </a:r>
          </a:p>
        </p:txBody>
      </p:sp>
    </p:spTree>
    <p:extLst>
      <p:ext uri="{BB962C8B-B14F-4D97-AF65-F5344CB8AC3E}">
        <p14:creationId xmlns:p14="http://schemas.microsoft.com/office/powerpoint/2010/main" val="3810881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C2A27B7-15F4-A18C-73CB-99CFC1941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54" y="1937082"/>
            <a:ext cx="94011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2310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D64B0C7-418C-115E-8E69-87A9D68D1D17}"/>
              </a:ext>
            </a:extLst>
          </p:cNvPr>
          <p:cNvSpPr txBox="1"/>
          <p:nvPr/>
        </p:nvSpPr>
        <p:spPr>
          <a:xfrm>
            <a:off x="1038221" y="771099"/>
            <a:ext cx="8062451" cy="4031873"/>
          </a:xfrm>
          <a:prstGeom prst="rect">
            <a:avLst/>
          </a:prstGeom>
          <a:noFill/>
        </p:spPr>
        <p:txBody>
          <a:bodyPr wrap="square">
            <a:spAutoFit/>
          </a:bodyPr>
          <a:lstStyle/>
          <a:p>
            <a:r>
              <a:rPr lang="en-US" sz="3200" b="1" dirty="0">
                <a:latin typeface="Cavolini" panose="03000502040302020204" pitchFamily="66" charset="0"/>
                <a:cs typeface="Cavolini" panose="03000502040302020204" pitchFamily="66" charset="0"/>
              </a:rPr>
              <a:t>O-ho. Most real-world problems involve nonlinear functions. For example, in many cases, the system is looking in one direction and taking measurements in another direction. This involves angles and sine and cosine functions, which are non-linear functions...</a:t>
            </a:r>
            <a:endParaRPr lang="en-US" sz="3200" dirty="0">
              <a:latin typeface="Cavolini" panose="03000502040302020204" pitchFamily="66" charset="0"/>
              <a:cs typeface="Cavolini" panose="03000502040302020204" pitchFamily="66" charset="0"/>
            </a:endParaRPr>
          </a:p>
        </p:txBody>
      </p:sp>
      <p:pic>
        <p:nvPicPr>
          <p:cNvPr id="2" name="Imagem 1">
            <a:extLst>
              <a:ext uri="{FF2B5EF4-FFF2-40B4-BE49-F238E27FC236}">
                <a16:creationId xmlns:a16="http://schemas.microsoft.com/office/drawing/2014/main" id="{CE900742-6368-6B42-23E2-E7F2E707818E}"/>
              </a:ext>
            </a:extLst>
          </p:cNvPr>
          <p:cNvPicPr>
            <a:picLocks noChangeAspect="1"/>
          </p:cNvPicPr>
          <p:nvPr/>
        </p:nvPicPr>
        <p:blipFill>
          <a:blip r:embed="rId3"/>
          <a:stretch>
            <a:fillRect/>
          </a:stretch>
        </p:blipFill>
        <p:spPr>
          <a:xfrm>
            <a:off x="8276426" y="3376384"/>
            <a:ext cx="3645724" cy="2853175"/>
          </a:xfrm>
          <a:prstGeom prst="rect">
            <a:avLst/>
          </a:prstGeom>
        </p:spPr>
      </p:pic>
    </p:spTree>
    <p:extLst>
      <p:ext uri="{BB962C8B-B14F-4D97-AF65-F5344CB8AC3E}">
        <p14:creationId xmlns:p14="http://schemas.microsoft.com/office/powerpoint/2010/main" val="13509798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0A21188F-F2D1-9149-CBAD-1A260C7C85B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33710" y="242902"/>
            <a:ext cx="8377180" cy="5893979"/>
          </a:xfrm>
          <a:prstGeom prst="rect">
            <a:avLst/>
          </a:prstGeom>
        </p:spPr>
      </p:pic>
      <p:sp>
        <p:nvSpPr>
          <p:cNvPr id="4" name="CaixaDeTexto 3">
            <a:extLst>
              <a:ext uri="{FF2B5EF4-FFF2-40B4-BE49-F238E27FC236}">
                <a16:creationId xmlns:a16="http://schemas.microsoft.com/office/drawing/2014/main" id="{51277DFD-F38C-071B-CDFF-1EA827CD9992}"/>
              </a:ext>
            </a:extLst>
          </p:cNvPr>
          <p:cNvSpPr txBox="1"/>
          <p:nvPr/>
        </p:nvSpPr>
        <p:spPr>
          <a:xfrm>
            <a:off x="445023" y="1408805"/>
            <a:ext cx="2977375" cy="461665"/>
          </a:xfrm>
          <a:prstGeom prst="rect">
            <a:avLst/>
          </a:prstGeom>
          <a:solidFill>
            <a:schemeClr val="bg1"/>
          </a:solidFill>
        </p:spPr>
        <p:txBody>
          <a:bodyPr wrap="square" rtlCol="0">
            <a:spAutoFit/>
          </a:bodyPr>
          <a:lstStyle/>
          <a:p>
            <a:r>
              <a:rPr lang="pt-BR" sz="2400" b="1" dirty="0" err="1"/>
              <a:t>Prediction</a:t>
            </a:r>
            <a:r>
              <a:rPr lang="pt-BR" sz="2400" b="1" dirty="0"/>
              <a:t>:</a:t>
            </a:r>
          </a:p>
        </p:txBody>
      </p:sp>
      <p:sp>
        <p:nvSpPr>
          <p:cNvPr id="5" name="CaixaDeTexto 4">
            <a:extLst>
              <a:ext uri="{FF2B5EF4-FFF2-40B4-BE49-F238E27FC236}">
                <a16:creationId xmlns:a16="http://schemas.microsoft.com/office/drawing/2014/main" id="{A5E7FEF1-70A3-38E7-F9E6-1857FBECADCD}"/>
              </a:ext>
            </a:extLst>
          </p:cNvPr>
          <p:cNvSpPr txBox="1"/>
          <p:nvPr/>
        </p:nvSpPr>
        <p:spPr>
          <a:xfrm>
            <a:off x="445024" y="3668108"/>
            <a:ext cx="2977375" cy="461665"/>
          </a:xfrm>
          <a:prstGeom prst="rect">
            <a:avLst/>
          </a:prstGeom>
          <a:solidFill>
            <a:schemeClr val="bg1"/>
          </a:solidFill>
        </p:spPr>
        <p:txBody>
          <a:bodyPr wrap="square" rtlCol="0">
            <a:spAutoFit/>
          </a:bodyPr>
          <a:lstStyle/>
          <a:p>
            <a:r>
              <a:rPr lang="pt-BR" sz="2400" b="1" dirty="0" err="1"/>
              <a:t>Correction</a:t>
            </a:r>
            <a:r>
              <a:rPr lang="pt-BR" sz="2400" b="1" dirty="0"/>
              <a:t>:</a:t>
            </a:r>
          </a:p>
        </p:txBody>
      </p:sp>
    </p:spTree>
    <p:extLst>
      <p:ext uri="{BB962C8B-B14F-4D97-AF65-F5344CB8AC3E}">
        <p14:creationId xmlns:p14="http://schemas.microsoft.com/office/powerpoint/2010/main" val="20327784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7DB57-73B2-A53A-7595-46B1DD626596}"/>
              </a:ext>
            </a:extLst>
          </p:cNvPr>
          <p:cNvSpPr>
            <a:spLocks noGrp="1"/>
          </p:cNvSpPr>
          <p:nvPr>
            <p:ph type="title"/>
          </p:nvPr>
        </p:nvSpPr>
        <p:spPr/>
        <p:txBody>
          <a:bodyPr/>
          <a:lstStyle/>
          <a:p>
            <a:r>
              <a:rPr lang="pt-BR" dirty="0"/>
              <a:t>Your </a:t>
            </a:r>
            <a:r>
              <a:rPr lang="pt-BR" dirty="0" err="1"/>
              <a:t>challenge</a:t>
            </a:r>
            <a:r>
              <a:rPr lang="pt-BR" dirty="0"/>
              <a:t>...</a:t>
            </a:r>
          </a:p>
        </p:txBody>
      </p:sp>
      <p:sp>
        <p:nvSpPr>
          <p:cNvPr id="3" name="Retângulo 2">
            <a:extLst>
              <a:ext uri="{FF2B5EF4-FFF2-40B4-BE49-F238E27FC236}">
                <a16:creationId xmlns:a16="http://schemas.microsoft.com/office/drawing/2014/main" id="{D13D2ACB-8F9C-2887-B689-93602740DE2E}"/>
              </a:ext>
            </a:extLst>
          </p:cNvPr>
          <p:cNvSpPr/>
          <p:nvPr/>
        </p:nvSpPr>
        <p:spPr>
          <a:xfrm>
            <a:off x="566057" y="4614136"/>
            <a:ext cx="1480457"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30D927CD-3255-8C18-1647-C029374AB4BA}"/>
              </a:ext>
            </a:extLst>
          </p:cNvPr>
          <p:cNvSpPr/>
          <p:nvPr/>
        </p:nvSpPr>
        <p:spPr>
          <a:xfrm>
            <a:off x="2623457" y="4611415"/>
            <a:ext cx="21553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reto 5">
            <a:extLst>
              <a:ext uri="{FF2B5EF4-FFF2-40B4-BE49-F238E27FC236}">
                <a16:creationId xmlns:a16="http://schemas.microsoft.com/office/drawing/2014/main" id="{5A3AC40B-EBCB-8D45-7D8B-723134E92DBF}"/>
              </a:ext>
            </a:extLst>
          </p:cNvPr>
          <p:cNvCxnSpPr/>
          <p:nvPr/>
        </p:nvCxnSpPr>
        <p:spPr>
          <a:xfrm>
            <a:off x="682589" y="5071427"/>
            <a:ext cx="4073767"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Fluxograma: Atraso 6">
            <a:extLst>
              <a:ext uri="{FF2B5EF4-FFF2-40B4-BE49-F238E27FC236}">
                <a16:creationId xmlns:a16="http://schemas.microsoft.com/office/drawing/2014/main" id="{1BDB9E94-C167-4233-C861-805461E237B8}"/>
              </a:ext>
            </a:extLst>
          </p:cNvPr>
          <p:cNvSpPr/>
          <p:nvPr/>
        </p:nvSpPr>
        <p:spPr>
          <a:xfrm rot="16200000">
            <a:off x="2184712" y="4729154"/>
            <a:ext cx="633044" cy="518747"/>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cxnSp>
        <p:nvCxnSpPr>
          <p:cNvPr id="8" name="Conector reto 7">
            <a:extLst>
              <a:ext uri="{FF2B5EF4-FFF2-40B4-BE49-F238E27FC236}">
                <a16:creationId xmlns:a16="http://schemas.microsoft.com/office/drawing/2014/main" id="{22F07496-037C-4E6E-CAEB-77973B332F9E}"/>
              </a:ext>
            </a:extLst>
          </p:cNvPr>
          <p:cNvCxnSpPr/>
          <p:nvPr/>
        </p:nvCxnSpPr>
        <p:spPr>
          <a:xfrm flipV="1">
            <a:off x="2501234" y="2298082"/>
            <a:ext cx="523142" cy="2514600"/>
          </a:xfrm>
          <a:prstGeom prst="line">
            <a:avLst/>
          </a:prstGeom>
          <a:ln w="76200"/>
        </p:spPr>
        <p:style>
          <a:lnRef idx="3">
            <a:schemeClr val="dk1"/>
          </a:lnRef>
          <a:fillRef idx="0">
            <a:schemeClr val="dk1"/>
          </a:fillRef>
          <a:effectRef idx="2">
            <a:schemeClr val="dk1"/>
          </a:effectRef>
          <a:fontRef idx="minor">
            <a:schemeClr val="tx1"/>
          </a:fontRef>
        </p:style>
      </p:cxnSp>
      <p:sp>
        <p:nvSpPr>
          <p:cNvPr id="9" name="Elipse 8">
            <a:extLst>
              <a:ext uri="{FF2B5EF4-FFF2-40B4-BE49-F238E27FC236}">
                <a16:creationId xmlns:a16="http://schemas.microsoft.com/office/drawing/2014/main" id="{C5F9EBEB-F221-E19F-67AF-526E6DAD32E7}"/>
              </a:ext>
            </a:extLst>
          </p:cNvPr>
          <p:cNvSpPr/>
          <p:nvPr/>
        </p:nvSpPr>
        <p:spPr>
          <a:xfrm>
            <a:off x="2672683" y="185846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cxnSp>
        <p:nvCxnSpPr>
          <p:cNvPr id="10" name="Conector de Seta Reta 9">
            <a:extLst>
              <a:ext uri="{FF2B5EF4-FFF2-40B4-BE49-F238E27FC236}">
                <a16:creationId xmlns:a16="http://schemas.microsoft.com/office/drawing/2014/main" id="{278B8BCC-44A5-62A8-2526-37584F7E9E50}"/>
              </a:ext>
            </a:extLst>
          </p:cNvPr>
          <p:cNvCxnSpPr/>
          <p:nvPr/>
        </p:nvCxnSpPr>
        <p:spPr>
          <a:xfrm>
            <a:off x="1234116" y="3953105"/>
            <a:ext cx="0" cy="825992"/>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B56AFA3-C5FC-6400-FB64-97A4003B0CF1}"/>
                  </a:ext>
                </a:extLst>
              </p:cNvPr>
              <p:cNvSpPr txBox="1"/>
              <p:nvPr/>
            </p:nvSpPr>
            <p:spPr>
              <a:xfrm>
                <a:off x="1234116" y="3953105"/>
                <a:ext cx="55713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𝑔</m:t>
                      </m:r>
                    </m:oMath>
                  </m:oMathPara>
                </a14:m>
                <a:endParaRPr lang="pt-BR" sz="3200" dirty="0"/>
              </a:p>
            </p:txBody>
          </p:sp>
        </mc:Choice>
        <mc:Fallback xmlns="">
          <p:sp>
            <p:nvSpPr>
              <p:cNvPr id="11" name="CaixaDeTexto 10">
                <a:extLst>
                  <a:ext uri="{FF2B5EF4-FFF2-40B4-BE49-F238E27FC236}">
                    <a16:creationId xmlns:a16="http://schemas.microsoft.com/office/drawing/2014/main" id="{DB56AFA3-C5FC-6400-FB64-97A4003B0CF1}"/>
                  </a:ext>
                </a:extLst>
              </p:cNvPr>
              <p:cNvSpPr txBox="1">
                <a:spLocks noRot="1" noChangeAspect="1" noMove="1" noResize="1" noEditPoints="1" noAdjustHandles="1" noChangeArrowheads="1" noChangeShapeType="1" noTextEdit="1"/>
              </p:cNvSpPr>
              <p:nvPr/>
            </p:nvSpPr>
            <p:spPr>
              <a:xfrm>
                <a:off x="1234116" y="3953105"/>
                <a:ext cx="557139"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7FFFBC79-9AB0-602B-7D8C-FCD2AB544C9D}"/>
                  </a:ext>
                </a:extLst>
              </p:cNvPr>
              <p:cNvSpPr txBox="1"/>
              <p:nvPr/>
            </p:nvSpPr>
            <p:spPr>
              <a:xfrm>
                <a:off x="2319270" y="3094485"/>
                <a:ext cx="44133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𝑙</m:t>
                      </m:r>
                    </m:oMath>
                  </m:oMathPara>
                </a14:m>
                <a:endParaRPr lang="pt-BR" sz="3200" dirty="0"/>
              </a:p>
            </p:txBody>
          </p:sp>
        </mc:Choice>
        <mc:Fallback xmlns="">
          <p:sp>
            <p:nvSpPr>
              <p:cNvPr id="12" name="CaixaDeTexto 11">
                <a:extLst>
                  <a:ext uri="{FF2B5EF4-FFF2-40B4-BE49-F238E27FC236}">
                    <a16:creationId xmlns:a16="http://schemas.microsoft.com/office/drawing/2014/main" id="{7FFFBC79-9AB0-602B-7D8C-FCD2AB544C9D}"/>
                  </a:ext>
                </a:extLst>
              </p:cNvPr>
              <p:cNvSpPr txBox="1">
                <a:spLocks noRot="1" noChangeAspect="1" noMove="1" noResize="1" noEditPoints="1" noAdjustHandles="1" noChangeArrowheads="1" noChangeShapeType="1" noTextEdit="1"/>
              </p:cNvSpPr>
              <p:nvPr/>
            </p:nvSpPr>
            <p:spPr>
              <a:xfrm>
                <a:off x="2319270" y="3094485"/>
                <a:ext cx="441338"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3091240-D1D1-0827-EB0B-F39F404B292C}"/>
                  </a:ext>
                </a:extLst>
              </p:cNvPr>
              <p:cNvSpPr txBox="1"/>
              <p:nvPr/>
            </p:nvSpPr>
            <p:spPr>
              <a:xfrm>
                <a:off x="3239075" y="1631450"/>
                <a:ext cx="65011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𝑚</m:t>
                      </m:r>
                    </m:oMath>
                  </m:oMathPara>
                </a14:m>
                <a:endParaRPr lang="pt-BR" sz="3200" dirty="0"/>
              </a:p>
            </p:txBody>
          </p:sp>
        </mc:Choice>
        <mc:Fallback xmlns="">
          <p:sp>
            <p:nvSpPr>
              <p:cNvPr id="13" name="CaixaDeTexto 12">
                <a:extLst>
                  <a:ext uri="{FF2B5EF4-FFF2-40B4-BE49-F238E27FC236}">
                    <a16:creationId xmlns:a16="http://schemas.microsoft.com/office/drawing/2014/main" id="{33091240-D1D1-0827-EB0B-F39F404B292C}"/>
                  </a:ext>
                </a:extLst>
              </p:cNvPr>
              <p:cNvSpPr txBox="1">
                <a:spLocks noRot="1" noChangeAspect="1" noMove="1" noResize="1" noEditPoints="1" noAdjustHandles="1" noChangeArrowheads="1" noChangeShapeType="1" noTextEdit="1"/>
              </p:cNvSpPr>
              <p:nvPr/>
            </p:nvSpPr>
            <p:spPr>
              <a:xfrm>
                <a:off x="3239075" y="1631450"/>
                <a:ext cx="650114" cy="584775"/>
              </a:xfrm>
              <a:prstGeom prst="rect">
                <a:avLst/>
              </a:prstGeom>
              <a:blipFill>
                <a:blip r:embed="rId5"/>
                <a:stretch>
                  <a:fillRect/>
                </a:stretch>
              </a:blipFill>
            </p:spPr>
            <p:txBody>
              <a:bodyPr/>
              <a:lstStyle/>
              <a:p>
                <a:r>
                  <a:rPr lang="en-US">
                    <a:noFill/>
                  </a:rPr>
                  <a:t> </a:t>
                </a:r>
              </a:p>
            </p:txBody>
          </p:sp>
        </mc:Fallback>
      </mc:AlternateContent>
      <p:sp>
        <p:nvSpPr>
          <p:cNvPr id="14" name="Arco 13">
            <a:extLst>
              <a:ext uri="{FF2B5EF4-FFF2-40B4-BE49-F238E27FC236}">
                <a16:creationId xmlns:a16="http://schemas.microsoft.com/office/drawing/2014/main" id="{48870462-5195-76BF-7F67-B1F8E30F5023}"/>
              </a:ext>
            </a:extLst>
          </p:cNvPr>
          <p:cNvSpPr/>
          <p:nvPr/>
        </p:nvSpPr>
        <p:spPr>
          <a:xfrm rot="398616">
            <a:off x="2160044" y="4300920"/>
            <a:ext cx="1025280" cy="1155888"/>
          </a:xfrm>
          <a:prstGeom prst="arc">
            <a:avLst>
              <a:gd name="adj1" fmla="val 15672956"/>
              <a:gd name="adj2" fmla="val 105499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C5F0ACB-03C0-BC7F-83C2-83D56CBD491A}"/>
                  </a:ext>
                </a:extLst>
              </p:cNvPr>
              <p:cNvSpPr txBox="1"/>
              <p:nvPr/>
            </p:nvSpPr>
            <p:spPr>
              <a:xfrm>
                <a:off x="3190501" y="4311077"/>
                <a:ext cx="54136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ea typeface="Cambria Math" panose="02040503050406030204" pitchFamily="18" charset="0"/>
                        </a:rPr>
                        <m:t>𝜃</m:t>
                      </m:r>
                    </m:oMath>
                  </m:oMathPara>
                </a14:m>
                <a:endParaRPr lang="pt-BR" sz="3200" dirty="0"/>
              </a:p>
            </p:txBody>
          </p:sp>
        </mc:Choice>
        <mc:Fallback xmlns="">
          <p:sp>
            <p:nvSpPr>
              <p:cNvPr id="15" name="CaixaDeTexto 14">
                <a:extLst>
                  <a:ext uri="{FF2B5EF4-FFF2-40B4-BE49-F238E27FC236}">
                    <a16:creationId xmlns:a16="http://schemas.microsoft.com/office/drawing/2014/main" id="{BC5F0ACB-03C0-BC7F-83C2-83D56CBD491A}"/>
                  </a:ext>
                </a:extLst>
              </p:cNvPr>
              <p:cNvSpPr txBox="1">
                <a:spLocks noRot="1" noChangeAspect="1" noMove="1" noResize="1" noEditPoints="1" noAdjustHandles="1" noChangeArrowheads="1" noChangeShapeType="1" noTextEdit="1"/>
              </p:cNvSpPr>
              <p:nvPr/>
            </p:nvSpPr>
            <p:spPr>
              <a:xfrm>
                <a:off x="3190501" y="4311077"/>
                <a:ext cx="541366" cy="584775"/>
              </a:xfrm>
              <a:prstGeom prst="rect">
                <a:avLst/>
              </a:prstGeom>
              <a:blipFill>
                <a:blip r:embed="rId6"/>
                <a:stretch>
                  <a:fillRect/>
                </a:stretch>
              </a:blipFill>
            </p:spPr>
            <p:txBody>
              <a:bodyPr/>
              <a:lstStyle/>
              <a:p>
                <a:r>
                  <a:rPr lang="en-US">
                    <a:noFill/>
                  </a:rPr>
                  <a:t> </a:t>
                </a:r>
              </a:p>
            </p:txBody>
          </p:sp>
        </mc:Fallback>
      </mc:AlternateContent>
      <p:sp>
        <p:nvSpPr>
          <p:cNvPr id="16" name="Elipse 15">
            <a:extLst>
              <a:ext uri="{FF2B5EF4-FFF2-40B4-BE49-F238E27FC236}">
                <a16:creationId xmlns:a16="http://schemas.microsoft.com/office/drawing/2014/main" id="{8A17E38B-9D1C-29B8-096D-053D1E0433A1}"/>
              </a:ext>
            </a:extLst>
          </p:cNvPr>
          <p:cNvSpPr/>
          <p:nvPr/>
        </p:nvSpPr>
        <p:spPr>
          <a:xfrm>
            <a:off x="2375234" y="4895852"/>
            <a:ext cx="252000" cy="25200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AF275AA0-4E50-2F71-5968-D309498BD3E3}"/>
              </a:ext>
            </a:extLst>
          </p:cNvPr>
          <p:cNvPicPr>
            <a:picLocks noChangeAspect="1"/>
          </p:cNvPicPr>
          <p:nvPr/>
        </p:nvPicPr>
        <p:blipFill rotWithShape="1">
          <a:blip r:embed="rId7"/>
          <a:srcRect l="14018" t="33177" r="26102" b="24"/>
          <a:stretch/>
        </p:blipFill>
        <p:spPr>
          <a:xfrm>
            <a:off x="6190881" y="1717151"/>
            <a:ext cx="1626150" cy="799323"/>
          </a:xfrm>
          <a:prstGeom prst="rect">
            <a:avLst/>
          </a:prstGeom>
        </p:spPr>
      </p:pic>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65A0CEAB-4F26-E08C-5EBD-D6015108F5C4}"/>
                  </a:ext>
                </a:extLst>
              </p:cNvPr>
              <p:cNvSpPr txBox="1"/>
              <p:nvPr/>
            </p:nvSpPr>
            <p:spPr>
              <a:xfrm>
                <a:off x="6190881" y="2237632"/>
                <a:ext cx="5268106" cy="3098349"/>
              </a:xfrm>
              <a:prstGeom prst="rect">
                <a:avLst/>
              </a:prstGeom>
              <a:noFill/>
            </p:spPr>
            <p:txBody>
              <a:bodyPr wrap="square">
                <a:spAutoFit/>
              </a:bodyPr>
              <a:lstStyle/>
              <a:p>
                <a:endParaRPr lang="pt-BR" sz="2400" b="0" i="0" dirty="0">
                  <a:solidFill>
                    <a:srgbClr val="212121"/>
                  </a:solidFill>
                  <a:effectLst/>
                </a:endParaRPr>
              </a:p>
              <a:p>
                <a:r>
                  <a:rPr lang="en-US" sz="2400" dirty="0">
                    <a:solidFill>
                      <a:srgbClr val="212121"/>
                    </a:solidFill>
                  </a:rPr>
                  <a:t>where </a:t>
                </a:r>
                <a14:m>
                  <m:oMath xmlns:m="http://schemas.openxmlformats.org/officeDocument/2006/math">
                    <m:r>
                      <a:rPr lang="pt-BR" sz="2400" i="1">
                        <a:solidFill>
                          <a:srgbClr val="212121"/>
                        </a:solidFill>
                        <a:latin typeface="Cambria Math" panose="02040503050406030204" pitchFamily="18" charset="0"/>
                        <a:ea typeface="Cambria Math" panose="02040503050406030204" pitchFamily="18" charset="0"/>
                      </a:rPr>
                      <m:t>𝜃</m:t>
                    </m:r>
                  </m:oMath>
                </a14:m>
                <a:r>
                  <a:rPr lang="en-US" sz="2400" dirty="0">
                    <a:solidFill>
                      <a:srgbClr val="212121"/>
                    </a:solidFill>
                  </a:rPr>
                  <a:t> is the angle with the horizontal axis and</a:t>
                </a:r>
                <a:r>
                  <a:rPr lang="pt-BR" sz="2400" dirty="0">
                    <a:solidFill>
                      <a:srgbClr val="212121"/>
                    </a:solidFill>
                  </a:rPr>
                  <a:t> </a:t>
                </a:r>
                <a14:m>
                  <m:oMath xmlns:m="http://schemas.openxmlformats.org/officeDocument/2006/math">
                    <m:acc>
                      <m:accPr>
                        <m:chr m:val="̇"/>
                        <m:ctrlPr>
                          <a:rPr lang="pt-BR" sz="2400" i="1">
                            <a:solidFill>
                              <a:srgbClr val="212121"/>
                            </a:solidFill>
                            <a:latin typeface="Cambria Math" panose="02040503050406030204" pitchFamily="18" charset="0"/>
                          </a:rPr>
                        </m:ctrlPr>
                      </m:accPr>
                      <m:e>
                        <m:r>
                          <a:rPr lang="pt-BR" sz="2400" i="1">
                            <a:solidFill>
                              <a:srgbClr val="212121"/>
                            </a:solidFill>
                            <a:latin typeface="Cambria Math" panose="02040503050406030204" pitchFamily="18" charset="0"/>
                            <a:ea typeface="Cambria Math" panose="02040503050406030204" pitchFamily="18" charset="0"/>
                          </a:rPr>
                          <m:t>𝜃</m:t>
                        </m:r>
                      </m:e>
                    </m:acc>
                  </m:oMath>
                </a14:m>
                <a:r>
                  <a:rPr lang="pt-BR" sz="2400" dirty="0">
                    <a:solidFill>
                      <a:srgbClr val="212121"/>
                    </a:solidFill>
                  </a:rPr>
                  <a:t> </a:t>
                </a:r>
                <a:r>
                  <a:rPr lang="en-US" sz="2400" dirty="0">
                    <a:solidFill>
                      <a:srgbClr val="212121"/>
                    </a:solidFill>
                  </a:rPr>
                  <a:t>is the angular velocity. The </a:t>
                </a:r>
                <a:r>
                  <a:rPr lang="en-US" sz="2400" dirty="0" err="1">
                    <a:solidFill>
                      <a:srgbClr val="212121"/>
                    </a:solidFill>
                  </a:rPr>
                  <a:t>Lagrangian</a:t>
                </a:r>
                <a:r>
                  <a:rPr lang="en-US" sz="2400" dirty="0">
                    <a:solidFill>
                      <a:srgbClr val="212121"/>
                    </a:solidFill>
                  </a:rPr>
                  <a:t> derivation of the simple pendulum equations of motion yields:</a:t>
                </a:r>
              </a:p>
              <a:p>
                <a:pPr/>
                <a14:m>
                  <m:oMathPara xmlns:m="http://schemas.openxmlformats.org/officeDocument/2006/math">
                    <m:oMathParaPr>
                      <m:jc m:val="centerGroup"/>
                    </m:oMathParaPr>
                    <m:oMath xmlns:m="http://schemas.openxmlformats.org/officeDocument/2006/math">
                      <m:r>
                        <a:rPr lang="pt-BR" sz="2400" b="0" i="1" smtClean="0">
                          <a:solidFill>
                            <a:srgbClr val="212121"/>
                          </a:solidFill>
                          <a:latin typeface="Cambria Math" panose="02040503050406030204" pitchFamily="18" charset="0"/>
                        </a:rPr>
                        <m:t>𝑚</m:t>
                      </m:r>
                      <m:sSup>
                        <m:sSupPr>
                          <m:ctrlPr>
                            <a:rPr lang="pt-BR" sz="2400" b="0" i="1" smtClean="0">
                              <a:solidFill>
                                <a:srgbClr val="212121"/>
                              </a:solidFill>
                              <a:latin typeface="Cambria Math" panose="02040503050406030204" pitchFamily="18" charset="0"/>
                            </a:rPr>
                          </m:ctrlPr>
                        </m:sSupPr>
                        <m:e>
                          <m:r>
                            <a:rPr lang="pt-BR" sz="2400" b="0" i="1" smtClean="0">
                              <a:solidFill>
                                <a:srgbClr val="212121"/>
                              </a:solidFill>
                              <a:latin typeface="Cambria Math" panose="02040503050406030204" pitchFamily="18" charset="0"/>
                            </a:rPr>
                            <m:t>𝑙</m:t>
                          </m:r>
                        </m:e>
                        <m:sup>
                          <m:r>
                            <a:rPr lang="pt-BR" sz="2400" b="0" i="1" smtClean="0">
                              <a:solidFill>
                                <a:srgbClr val="212121"/>
                              </a:solidFill>
                              <a:latin typeface="Cambria Math" panose="02040503050406030204" pitchFamily="18" charset="0"/>
                            </a:rPr>
                            <m:t>2</m:t>
                          </m:r>
                        </m:sup>
                      </m:sSup>
                      <m:acc>
                        <m:accPr>
                          <m:chr m:val="̈"/>
                          <m:ctrlPr>
                            <a:rPr lang="pt-BR" sz="2400" b="0" i="1" smtClean="0">
                              <a:solidFill>
                                <a:srgbClr val="212121"/>
                              </a:solidFill>
                              <a:latin typeface="Cambria Math" panose="02040503050406030204" pitchFamily="18" charset="0"/>
                            </a:rPr>
                          </m:ctrlPr>
                        </m:accPr>
                        <m:e>
                          <m:r>
                            <a:rPr lang="pt-BR" sz="2400" b="0" i="1" smtClean="0">
                              <a:solidFill>
                                <a:srgbClr val="212121"/>
                              </a:solidFill>
                              <a:latin typeface="Cambria Math" panose="02040503050406030204" pitchFamily="18" charset="0"/>
                              <a:ea typeface="Cambria Math" panose="02040503050406030204" pitchFamily="18" charset="0"/>
                            </a:rPr>
                            <m:t>𝜃</m:t>
                          </m:r>
                        </m:e>
                      </m:acc>
                      <m:d>
                        <m:dPr>
                          <m:ctrlPr>
                            <a:rPr lang="pt-BR" sz="2400" b="0" i="1" smtClean="0">
                              <a:solidFill>
                                <a:srgbClr val="212121"/>
                              </a:solidFill>
                              <a:latin typeface="Cambria Math" panose="02040503050406030204" pitchFamily="18" charset="0"/>
                            </a:rPr>
                          </m:ctrlPr>
                        </m:dPr>
                        <m:e>
                          <m:r>
                            <a:rPr lang="pt-BR" sz="2400" b="0" i="1" smtClean="0">
                              <a:solidFill>
                                <a:srgbClr val="212121"/>
                              </a:solidFill>
                              <a:latin typeface="Cambria Math" panose="02040503050406030204" pitchFamily="18" charset="0"/>
                            </a:rPr>
                            <m:t>𝑡</m:t>
                          </m:r>
                        </m:e>
                      </m:d>
                      <m:r>
                        <a:rPr lang="pt-BR" sz="2400" b="0" i="1" smtClean="0">
                          <a:solidFill>
                            <a:srgbClr val="212121"/>
                          </a:solidFill>
                          <a:latin typeface="Cambria Math" panose="02040503050406030204" pitchFamily="18" charset="0"/>
                        </a:rPr>
                        <m:t>=</m:t>
                      </m:r>
                      <m:r>
                        <a:rPr lang="pt-BR" sz="2400" b="0" i="1" smtClean="0">
                          <a:solidFill>
                            <a:srgbClr val="212121"/>
                          </a:solidFill>
                          <a:latin typeface="Cambria Math" panose="02040503050406030204" pitchFamily="18" charset="0"/>
                        </a:rPr>
                        <m:t>𝐺</m:t>
                      </m:r>
                      <m:r>
                        <a:rPr lang="pt-BR" sz="2400" b="0" i="1" smtClean="0">
                          <a:solidFill>
                            <a:srgbClr val="212121"/>
                          </a:solidFill>
                          <a:latin typeface="Cambria Math" panose="02040503050406030204" pitchFamily="18" charset="0"/>
                        </a:rPr>
                        <m:t>−</m:t>
                      </m:r>
                      <m:r>
                        <a:rPr lang="pt-BR" sz="2400" b="0" i="1" smtClean="0">
                          <a:solidFill>
                            <a:srgbClr val="212121"/>
                          </a:solidFill>
                          <a:latin typeface="Cambria Math" panose="02040503050406030204" pitchFamily="18" charset="0"/>
                        </a:rPr>
                        <m:t>𝑚𝑔𝑙</m:t>
                      </m:r>
                      <m:func>
                        <m:funcPr>
                          <m:ctrlPr>
                            <a:rPr lang="pt-BR" sz="2400" b="0" i="1" smtClean="0">
                              <a:solidFill>
                                <a:srgbClr val="212121"/>
                              </a:solidFill>
                              <a:latin typeface="Cambria Math" panose="02040503050406030204" pitchFamily="18" charset="0"/>
                            </a:rPr>
                          </m:ctrlPr>
                        </m:funcPr>
                        <m:fName>
                          <m:r>
                            <m:rPr>
                              <m:sty m:val="p"/>
                            </m:rPr>
                            <a:rPr lang="pt-BR" sz="2400" b="0" i="0" smtClean="0">
                              <a:solidFill>
                                <a:srgbClr val="212121"/>
                              </a:solidFill>
                              <a:latin typeface="Cambria Math" panose="02040503050406030204" pitchFamily="18" charset="0"/>
                            </a:rPr>
                            <m:t>cos</m:t>
                          </m:r>
                        </m:fName>
                        <m:e>
                          <m:r>
                            <a:rPr lang="pt-BR" sz="2400" b="0" i="1" smtClean="0">
                              <a:solidFill>
                                <a:srgbClr val="212121"/>
                              </a:solidFill>
                              <a:latin typeface="Cambria Math" panose="02040503050406030204" pitchFamily="18" charset="0"/>
                              <a:ea typeface="Cambria Math" panose="02040503050406030204" pitchFamily="18" charset="0"/>
                            </a:rPr>
                            <m:t>𝜃</m:t>
                          </m:r>
                          <m:r>
                            <a:rPr lang="pt-BR" sz="2400" b="0" i="1" smtClean="0">
                              <a:solidFill>
                                <a:srgbClr val="212121"/>
                              </a:solidFill>
                              <a:latin typeface="Cambria Math" panose="02040503050406030204" pitchFamily="18" charset="0"/>
                              <a:ea typeface="Cambria Math" panose="02040503050406030204" pitchFamily="18" charset="0"/>
                            </a:rPr>
                            <m:t>(</m:t>
                          </m:r>
                          <m:r>
                            <a:rPr lang="pt-BR" sz="2400" b="0" i="1" smtClean="0">
                              <a:solidFill>
                                <a:srgbClr val="212121"/>
                              </a:solidFill>
                              <a:latin typeface="Cambria Math" panose="02040503050406030204" pitchFamily="18" charset="0"/>
                              <a:ea typeface="Cambria Math" panose="02040503050406030204" pitchFamily="18" charset="0"/>
                            </a:rPr>
                            <m:t>𝑡</m:t>
                          </m:r>
                          <m:r>
                            <a:rPr lang="pt-BR" sz="2400" b="0" i="1" smtClean="0">
                              <a:solidFill>
                                <a:srgbClr val="212121"/>
                              </a:solidFill>
                              <a:latin typeface="Cambria Math" panose="02040503050406030204" pitchFamily="18" charset="0"/>
                              <a:ea typeface="Cambria Math" panose="02040503050406030204" pitchFamily="18" charset="0"/>
                            </a:rPr>
                            <m:t>)</m:t>
                          </m:r>
                        </m:e>
                      </m:func>
                    </m:oMath>
                  </m:oMathPara>
                </a14:m>
                <a:endParaRPr lang="pt-BR" sz="2400" dirty="0">
                  <a:solidFill>
                    <a:srgbClr val="212121"/>
                  </a:solidFill>
                </a:endParaRPr>
              </a:p>
              <a:p>
                <a:endParaRPr lang="pt-BR" sz="2400" dirty="0">
                  <a:solidFill>
                    <a:srgbClr val="212121"/>
                  </a:solidFill>
                </a:endParaRPr>
              </a:p>
              <a:p>
                <a:r>
                  <a:rPr lang="pt-BR" sz="2400" dirty="0">
                    <a:solidFill>
                      <a:srgbClr val="212121"/>
                    </a:solidFill>
                  </a:rPr>
                  <a:t>Where </a:t>
                </a:r>
                <a14:m>
                  <m:oMath xmlns:m="http://schemas.openxmlformats.org/officeDocument/2006/math">
                    <m:r>
                      <a:rPr lang="pt-BR" sz="2400" b="0" i="1" smtClean="0">
                        <a:solidFill>
                          <a:srgbClr val="212121"/>
                        </a:solidFill>
                        <a:latin typeface="Cambria Math" panose="02040503050406030204" pitchFamily="18" charset="0"/>
                      </a:rPr>
                      <m:t>𝐺</m:t>
                    </m:r>
                    <m:r>
                      <a:rPr lang="pt-BR" sz="2400" b="0" i="1" smtClean="0">
                        <a:solidFill>
                          <a:srgbClr val="212121"/>
                        </a:solidFill>
                        <a:latin typeface="Cambria Math" panose="02040503050406030204" pitchFamily="18" charset="0"/>
                      </a:rPr>
                      <m:t>=−</m:t>
                    </m:r>
                    <m:r>
                      <a:rPr lang="pt-BR" sz="2400" b="0" i="1" smtClean="0">
                        <a:solidFill>
                          <a:srgbClr val="212121"/>
                        </a:solidFill>
                        <a:latin typeface="Cambria Math" panose="02040503050406030204" pitchFamily="18" charset="0"/>
                      </a:rPr>
                      <m:t>𝑐</m:t>
                    </m:r>
                    <m:acc>
                      <m:accPr>
                        <m:chr m:val="̇"/>
                        <m:ctrlPr>
                          <a:rPr lang="pt-BR" sz="2400" b="0" i="1" smtClean="0">
                            <a:solidFill>
                              <a:srgbClr val="212121"/>
                            </a:solidFill>
                            <a:latin typeface="Cambria Math" panose="02040503050406030204" pitchFamily="18" charset="0"/>
                          </a:rPr>
                        </m:ctrlPr>
                      </m:accPr>
                      <m:e>
                        <m:r>
                          <a:rPr lang="pt-BR" sz="2400" b="0" i="1" smtClean="0">
                            <a:solidFill>
                              <a:srgbClr val="212121"/>
                            </a:solidFill>
                            <a:latin typeface="Cambria Math" panose="02040503050406030204" pitchFamily="18" charset="0"/>
                            <a:ea typeface="Cambria Math" panose="02040503050406030204" pitchFamily="18" charset="0"/>
                          </a:rPr>
                          <m:t>𝜃</m:t>
                        </m:r>
                      </m:e>
                    </m:acc>
                    <m:d>
                      <m:dPr>
                        <m:ctrlPr>
                          <a:rPr lang="pt-BR" sz="2400" b="0" i="1" smtClean="0">
                            <a:solidFill>
                              <a:srgbClr val="212121"/>
                            </a:solidFill>
                            <a:latin typeface="Cambria Math" panose="02040503050406030204" pitchFamily="18" charset="0"/>
                          </a:rPr>
                        </m:ctrlPr>
                      </m:dPr>
                      <m:e>
                        <m:r>
                          <a:rPr lang="pt-BR" sz="2400" b="0" i="1" smtClean="0">
                            <a:solidFill>
                              <a:srgbClr val="212121"/>
                            </a:solidFill>
                            <a:latin typeface="Cambria Math" panose="02040503050406030204" pitchFamily="18" charset="0"/>
                          </a:rPr>
                          <m:t>𝑡</m:t>
                        </m:r>
                      </m:e>
                    </m:d>
                    <m:r>
                      <a:rPr lang="pt-BR" sz="2400" b="0" i="1" smtClean="0">
                        <a:solidFill>
                          <a:srgbClr val="212121"/>
                        </a:solidFill>
                        <a:latin typeface="Cambria Math" panose="02040503050406030204" pitchFamily="18" charset="0"/>
                      </a:rPr>
                      <m:t>+</m:t>
                    </m:r>
                    <m:r>
                      <a:rPr lang="pt-BR" sz="2400" b="0" i="1" smtClean="0">
                        <a:solidFill>
                          <a:srgbClr val="212121"/>
                        </a:solidFill>
                        <a:latin typeface="Cambria Math" panose="02040503050406030204" pitchFamily="18" charset="0"/>
                      </a:rPr>
                      <m:t>𝑢</m:t>
                    </m:r>
                    <m:r>
                      <a:rPr lang="pt-BR" sz="2400" b="0" i="1" smtClean="0">
                        <a:solidFill>
                          <a:srgbClr val="212121"/>
                        </a:solidFill>
                        <a:latin typeface="Cambria Math" panose="02040503050406030204" pitchFamily="18" charset="0"/>
                      </a:rPr>
                      <m:t>(</m:t>
                    </m:r>
                    <m:r>
                      <a:rPr lang="pt-BR" sz="2400" b="0" i="1" smtClean="0">
                        <a:solidFill>
                          <a:srgbClr val="212121"/>
                        </a:solidFill>
                        <a:latin typeface="Cambria Math" panose="02040503050406030204" pitchFamily="18" charset="0"/>
                      </a:rPr>
                      <m:t>𝑡</m:t>
                    </m:r>
                    <m:r>
                      <a:rPr lang="pt-BR" sz="2400" b="0" i="1" smtClean="0">
                        <a:solidFill>
                          <a:srgbClr val="212121"/>
                        </a:solidFill>
                        <a:latin typeface="Cambria Math" panose="02040503050406030204" pitchFamily="18" charset="0"/>
                      </a:rPr>
                      <m:t>)</m:t>
                    </m:r>
                  </m:oMath>
                </a14:m>
                <a:endParaRPr lang="pt-BR" sz="2400" dirty="0">
                  <a:solidFill>
                    <a:srgbClr val="212121"/>
                  </a:solidFill>
                </a:endParaRPr>
              </a:p>
            </p:txBody>
          </p:sp>
        </mc:Choice>
        <mc:Fallback xmlns="">
          <p:sp>
            <p:nvSpPr>
              <p:cNvPr id="20" name="CaixaDeTexto 19">
                <a:extLst>
                  <a:ext uri="{FF2B5EF4-FFF2-40B4-BE49-F238E27FC236}">
                    <a16:creationId xmlns:a16="http://schemas.microsoft.com/office/drawing/2014/main" id="{65A0CEAB-4F26-E08C-5EBD-D6015108F5C4}"/>
                  </a:ext>
                </a:extLst>
              </p:cNvPr>
              <p:cNvSpPr txBox="1">
                <a:spLocks noRot="1" noChangeAspect="1" noMove="1" noResize="1" noEditPoints="1" noAdjustHandles="1" noChangeArrowheads="1" noChangeShapeType="1" noTextEdit="1"/>
              </p:cNvSpPr>
              <p:nvPr/>
            </p:nvSpPr>
            <p:spPr>
              <a:xfrm>
                <a:off x="6190881" y="2237632"/>
                <a:ext cx="5268106" cy="3098349"/>
              </a:xfrm>
              <a:prstGeom prst="rect">
                <a:avLst/>
              </a:prstGeom>
              <a:blipFill>
                <a:blip r:embed="rId8"/>
                <a:stretch>
                  <a:fillRect l="-1852" b="-3740"/>
                </a:stretch>
              </a:blipFill>
            </p:spPr>
            <p:txBody>
              <a:bodyPr/>
              <a:lstStyle/>
              <a:p>
                <a:r>
                  <a:rPr lang="en-US">
                    <a:noFill/>
                  </a:rPr>
                  <a:t> </a:t>
                </a:r>
              </a:p>
            </p:txBody>
          </p:sp>
        </mc:Fallback>
      </mc:AlternateContent>
      <p:pic>
        <p:nvPicPr>
          <p:cNvPr id="22" name="Imagem 21">
            <a:extLst>
              <a:ext uri="{FF2B5EF4-FFF2-40B4-BE49-F238E27FC236}">
                <a16:creationId xmlns:a16="http://schemas.microsoft.com/office/drawing/2014/main" id="{8E7978EE-F95B-14CA-E123-4E6C5CEFA865}"/>
              </a:ext>
            </a:extLst>
          </p:cNvPr>
          <p:cNvPicPr>
            <a:picLocks noChangeAspect="1"/>
          </p:cNvPicPr>
          <p:nvPr/>
        </p:nvPicPr>
        <p:blipFill>
          <a:blip r:embed="rId9"/>
          <a:stretch>
            <a:fillRect/>
          </a:stretch>
        </p:blipFill>
        <p:spPr>
          <a:xfrm>
            <a:off x="1602573" y="5437957"/>
            <a:ext cx="9198137" cy="838273"/>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8625D69-A6AD-4188-F6C9-30DBFD7DFCEC}"/>
                  </a:ext>
                </a:extLst>
              </p:cNvPr>
              <p:cNvSpPr txBox="1"/>
              <p:nvPr/>
            </p:nvSpPr>
            <p:spPr>
              <a:xfrm>
                <a:off x="3845929" y="4318273"/>
                <a:ext cx="2256223" cy="659155"/>
              </a:xfrm>
              <a:prstGeom prst="rect">
                <a:avLst/>
              </a:prstGeom>
              <a:noFill/>
            </p:spPr>
            <p:txBody>
              <a:bodyPr wrap="square">
                <a:spAutoFit/>
              </a:bodyPr>
              <a:lstStyle/>
              <a:p>
                <a:r>
                  <a:rPr lang="en-US" sz="1800" dirty="0">
                    <a:solidFill>
                      <a:srgbClr val="212121"/>
                    </a:solidFill>
                  </a:rPr>
                  <a:t>A gyroscope detects angular velocity</a:t>
                </a:r>
                <a:r>
                  <a:rPr lang="pt-BR" sz="1800" b="0" i="0" dirty="0">
                    <a:solidFill>
                      <a:srgbClr val="212121"/>
                    </a:solidFill>
                    <a:effectLst/>
                  </a:rPr>
                  <a:t> </a:t>
                </a:r>
                <a14:m>
                  <m:oMath xmlns:m="http://schemas.openxmlformats.org/officeDocument/2006/math">
                    <m:acc>
                      <m:accPr>
                        <m:chr m:val="̇"/>
                        <m:ctrlPr>
                          <a:rPr lang="pt-BR" sz="1800" i="1" smtClean="0">
                            <a:solidFill>
                              <a:srgbClr val="212121"/>
                            </a:solidFill>
                            <a:latin typeface="Cambria Math" panose="02040503050406030204" pitchFamily="18" charset="0"/>
                          </a:rPr>
                        </m:ctrlPr>
                      </m:accPr>
                      <m:e>
                        <m:r>
                          <a:rPr lang="pt-BR" sz="1800" i="1" smtClean="0">
                            <a:solidFill>
                              <a:srgbClr val="212121"/>
                            </a:solidFill>
                            <a:latin typeface="Cambria Math" panose="02040503050406030204" pitchFamily="18" charset="0"/>
                            <a:ea typeface="Cambria Math" panose="02040503050406030204" pitchFamily="18" charset="0"/>
                          </a:rPr>
                          <m:t>𝜃</m:t>
                        </m:r>
                      </m:e>
                    </m:acc>
                  </m:oMath>
                </a14:m>
                <a:r>
                  <a:rPr lang="pt-BR" sz="1800" b="0" i="0" dirty="0">
                    <a:solidFill>
                      <a:srgbClr val="212121"/>
                    </a:solidFill>
                    <a:effectLst/>
                  </a:rPr>
                  <a:t>.</a:t>
                </a:r>
                <a:endParaRPr lang="pt-BR" sz="1800" dirty="0"/>
              </a:p>
            </p:txBody>
          </p:sp>
        </mc:Choice>
        <mc:Fallback xmlns="">
          <p:sp>
            <p:nvSpPr>
              <p:cNvPr id="17" name="CaixaDeTexto 16">
                <a:extLst>
                  <a:ext uri="{FF2B5EF4-FFF2-40B4-BE49-F238E27FC236}">
                    <a16:creationId xmlns:a16="http://schemas.microsoft.com/office/drawing/2014/main" id="{58625D69-A6AD-4188-F6C9-30DBFD7DFCEC}"/>
                  </a:ext>
                </a:extLst>
              </p:cNvPr>
              <p:cNvSpPr txBox="1">
                <a:spLocks noRot="1" noChangeAspect="1" noMove="1" noResize="1" noEditPoints="1" noAdjustHandles="1" noChangeArrowheads="1" noChangeShapeType="1" noTextEdit="1"/>
              </p:cNvSpPr>
              <p:nvPr/>
            </p:nvSpPr>
            <p:spPr>
              <a:xfrm>
                <a:off x="3845929" y="4318273"/>
                <a:ext cx="2256223" cy="659155"/>
              </a:xfrm>
              <a:prstGeom prst="rect">
                <a:avLst/>
              </a:prstGeom>
              <a:blipFill>
                <a:blip r:embed="rId10"/>
                <a:stretch>
                  <a:fillRect l="-2432" t="-4587" b="-13761"/>
                </a:stretch>
              </a:blipFill>
            </p:spPr>
            <p:txBody>
              <a:bodyPr/>
              <a:lstStyle/>
              <a:p>
                <a:r>
                  <a:rPr lang="en-US">
                    <a:noFill/>
                  </a:rPr>
                  <a:t> </a:t>
                </a:r>
              </a:p>
            </p:txBody>
          </p:sp>
        </mc:Fallback>
      </mc:AlternateContent>
    </p:spTree>
    <p:extLst>
      <p:ext uri="{BB962C8B-B14F-4D97-AF65-F5344CB8AC3E}">
        <p14:creationId xmlns:p14="http://schemas.microsoft.com/office/powerpoint/2010/main" val="38355149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0.18.1.1630"/>
  <p:tag name="SLIDO_PRESENTATION_ID" val="00000000-0000-0000-0000-000000000000"/>
  <p:tag name="SLIDO_EVENT_UUID" val="19e07215-14d4-472d-8c80-550300c08698"/>
  <p:tag name="SLIDO_EVENT_SECTION_UUID" val="29d6426a-6898-4513-a72e-11a0f0530e0c"/>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93125</TotalTime>
  <Words>6018</Words>
  <Application>Microsoft Office PowerPoint</Application>
  <PresentationFormat>Widescreen</PresentationFormat>
  <Paragraphs>741</Paragraphs>
  <Slides>118</Slides>
  <Notes>38</Notes>
  <HiddenSlides>0</HiddenSlides>
  <MMClips>3</MMClips>
  <ScaleCrop>false</ScaleCrop>
  <HeadingPairs>
    <vt:vector size="6" baseType="variant">
      <vt:variant>
        <vt:lpstr>Fontes usadas</vt:lpstr>
      </vt:variant>
      <vt:variant>
        <vt:i4>25</vt:i4>
      </vt:variant>
      <vt:variant>
        <vt:lpstr>Tema</vt:lpstr>
      </vt:variant>
      <vt:variant>
        <vt:i4>1</vt:i4>
      </vt:variant>
      <vt:variant>
        <vt:lpstr>Títulos de slides</vt:lpstr>
      </vt:variant>
      <vt:variant>
        <vt:i4>118</vt:i4>
      </vt:variant>
    </vt:vector>
  </HeadingPairs>
  <TitlesOfParts>
    <vt:vector size="144" baseType="lpstr">
      <vt:lpstr>Abadi</vt:lpstr>
      <vt:lpstr>Abadi Extra Light</vt:lpstr>
      <vt:lpstr>Arial Rounded MT Bold</vt:lpstr>
      <vt:lpstr>Avenir Next LT Pro</vt:lpstr>
      <vt:lpstr>Barlow</vt:lpstr>
      <vt:lpstr>Berlin Sans FB</vt:lpstr>
      <vt:lpstr>Calibri</vt:lpstr>
      <vt:lpstr>Cambria Math</vt:lpstr>
      <vt:lpstr>Candara</vt:lpstr>
      <vt:lpstr>Cascadia Mono</vt:lpstr>
      <vt:lpstr>Cavolini</vt:lpstr>
      <vt:lpstr>Cordia New</vt:lpstr>
      <vt:lpstr>Courier New</vt:lpstr>
      <vt:lpstr>Ink Free</vt:lpstr>
      <vt:lpstr>Inter</vt:lpstr>
      <vt:lpstr>MV Boli</vt:lpstr>
      <vt:lpstr>Mystical Woods Rough Script</vt:lpstr>
      <vt:lpstr>Quire Sans</vt:lpstr>
      <vt:lpstr>Roboto</vt:lpstr>
      <vt:lpstr>Roboto Medium</vt:lpstr>
      <vt:lpstr>Roboto Thin</vt:lpstr>
      <vt:lpstr>Tw Cen MT</vt:lpstr>
      <vt:lpstr>Tw Cen MT Condensed</vt:lpstr>
      <vt:lpstr>Wingdings</vt:lpstr>
      <vt:lpstr>Wingdings 3</vt:lpstr>
      <vt:lpstr>Integral</vt:lpstr>
      <vt:lpstr>Part ii: Multidimensional filter </vt:lpstr>
      <vt:lpstr>Apresentação do PowerPoint</vt:lpstr>
      <vt:lpstr>Apresentação do PowerPoint</vt:lpstr>
      <vt:lpstr>Apresentação do PowerPoint</vt:lpstr>
      <vt:lpstr>Apresentação do PowerPoint</vt:lpstr>
      <vt:lpstr>Apresentação do PowerPoint</vt:lpstr>
      <vt:lpstr>Why?</vt:lpstr>
      <vt:lpstr>Pre-class review</vt:lpstr>
      <vt:lpstr>Estado</vt:lpstr>
      <vt:lpstr>STATE</vt:lpstr>
      <vt:lpstr>Apresentação do PowerPoint</vt:lpstr>
      <vt:lpstr>Let's understand through examples...</vt:lpstr>
      <vt:lpstr>[0,1]: right</vt:lpstr>
      <vt:lpstr>Sensor: ‘W’</vt:lpstr>
      <vt:lpstr>P</vt:lpstr>
      <vt:lpstr>NORMAL distribution</vt:lpstr>
      <vt:lpstr>the product of the gaussians are gaussians</vt:lpstr>
      <vt:lpstr>the sum of the gaussians are also gaussians...</vt:lpstr>
      <vt:lpstr>Multivariate Gaussian Distribution</vt:lpstr>
      <vt:lpstr>example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KALMAN FILTER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Tracking</vt:lpstr>
      <vt:lpstr>Apresentação do PowerPoint</vt:lpstr>
      <vt:lpstr>Apresentação do PowerPoint</vt:lpstr>
      <vt:lpstr>Apresentação do PowerPoint</vt:lpstr>
      <vt:lpstr>Predict E update</vt:lpstr>
      <vt:lpstr>Apresentação do PowerPoint</vt:lpstr>
      <vt:lpstr>PREDICTION STEP</vt:lpstr>
      <vt:lpstr>Multidimensional Prediction</vt:lpstr>
      <vt:lpstr>State variables</vt:lpstr>
      <vt:lpstr>STATE COVARIANCE</vt:lpstr>
      <vt:lpstr>Modelo de Processo</vt:lpstr>
      <vt:lpstr>Apresentação do PowerPoint</vt:lpstr>
      <vt:lpstr>Apresentação do PowerPoint</vt:lpstr>
      <vt:lpstr>Process noise 𝑸</vt:lpstr>
      <vt:lpstr>Process noise 𝑸</vt:lpstr>
      <vt:lpstr>Process noise 𝑸</vt:lpstr>
      <vt:lpstr>Piecewise white noise matrix</vt:lpstr>
      <vt:lpstr>Piecewise white noise matrix</vt:lpstr>
      <vt:lpstr>Q Matrix</vt:lpstr>
      <vt:lpstr>Q Matrix</vt:lpstr>
      <vt:lpstr>Matriz Q</vt:lpstr>
      <vt:lpstr>Q Matrix</vt:lpstr>
      <vt:lpstr>Apresentação do PowerPoint</vt:lpstr>
      <vt:lpstr>Apresentação do PowerPoint</vt:lpstr>
      <vt:lpstr>Apresentação do PowerPoint</vt:lpstr>
      <vt:lpstr>UPDATE STEP</vt:lpstr>
      <vt:lpstr>UPDATE</vt:lpstr>
      <vt:lpstr>H matrix</vt:lpstr>
      <vt:lpstr>P matrix</vt:lpstr>
      <vt:lpstr>gain K </vt:lpstr>
      <vt:lpstr>Apresentação do PowerPoint</vt:lpstr>
      <vt:lpstr>Apresentação do PowerPoint</vt:lpstr>
      <vt:lpstr>Ganho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Adjusting the filter</vt:lpstr>
      <vt:lpstr>Apresentação do PowerPoint</vt:lpstr>
      <vt:lpstr>Apresentação do PowerPoint</vt:lpstr>
      <vt:lpstr>Apresentação do PowerPoint</vt:lpstr>
      <vt:lpstr>Apresentação do PowerPoint</vt:lpstr>
      <vt:lpstr>Homework 01 (optional)</vt:lpstr>
      <vt:lpstr>EKT: Extended Kalman Filter</vt:lpstr>
      <vt:lpstr>Kalman Filter theory</vt:lpstr>
      <vt:lpstr>Apresentação do PowerPoint</vt:lpstr>
      <vt:lpstr>Apresentação do PowerPoint</vt:lpstr>
      <vt:lpstr>Apresentação do PowerPoint</vt:lpstr>
      <vt:lpstr>Your challenge...</vt:lpstr>
      <vt:lpstr>Simulation of the real behavior of the pendulum and the measurement process</vt:lpstr>
      <vt:lpstr>Class Observer</vt:lpstr>
      <vt:lpstr>Apresentação do PowerPoint</vt:lpstr>
      <vt:lpstr>Apresentação do PowerPoint</vt:lpstr>
      <vt:lpstr>CONTROL Class Control_Empty()</vt:lpstr>
      <vt:lpstr>Apresentação do PowerPoint</vt:lpstr>
      <vt:lpstr>Apresentação do PowerPoint</vt:lpstr>
      <vt:lpstr>CONTROL CLASS:     Control_PIDwithState()</vt:lpstr>
      <vt:lpstr>Apresentação do PowerPoint</vt:lpstr>
      <vt:lpstr>Apresentação do PowerPoint</vt:lpstr>
      <vt:lpstr>Control class: Control_EmptyWithObserver()</vt:lpstr>
      <vt:lpstr>Apresentação do PowerPoint</vt:lpstr>
      <vt:lpstr>Apresentação do PowerPoint</vt:lpstr>
      <vt:lpstr>Control Class: Control_PIDwithObserver()</vt:lpstr>
      <vt:lpstr>Apresentação do PowerPoint</vt:lpstr>
      <vt:lpstr>simulation</vt:lpstr>
      <vt:lpstr>Let's try to use what we learned...</vt:lpstr>
      <vt:lpstr>homework 02</vt:lpstr>
      <vt:lpstr>FIM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Larissa</dc:creator>
  <cp:lastModifiedBy>Larissa Driemeier</cp:lastModifiedBy>
  <cp:revision>3263</cp:revision>
  <dcterms:created xsi:type="dcterms:W3CDTF">2019-07-03T19:09:08Z</dcterms:created>
  <dcterms:modified xsi:type="dcterms:W3CDTF">2024-11-21T12:32:00Z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0.18.1.1630</vt:lpwstr>
  </property>
</Properties>
</file>